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782" r:id="rId2"/>
  </p:sldMasterIdLst>
  <p:notesMasterIdLst>
    <p:notesMasterId r:id="rId93"/>
  </p:notesMasterIdLst>
  <p:handoutMasterIdLst>
    <p:handoutMasterId r:id="rId94"/>
  </p:handoutMasterIdLst>
  <p:sldIdLst>
    <p:sldId id="534" r:id="rId3"/>
    <p:sldId id="626" r:id="rId4"/>
    <p:sldId id="677" r:id="rId5"/>
    <p:sldId id="678" r:id="rId6"/>
    <p:sldId id="697" r:id="rId7"/>
    <p:sldId id="698" r:id="rId8"/>
    <p:sldId id="699" r:id="rId9"/>
    <p:sldId id="679" r:id="rId10"/>
    <p:sldId id="545" r:id="rId11"/>
    <p:sldId id="652" r:id="rId12"/>
    <p:sldId id="538" r:id="rId13"/>
    <p:sldId id="653" r:id="rId14"/>
    <p:sldId id="546" r:id="rId15"/>
    <p:sldId id="654" r:id="rId16"/>
    <p:sldId id="655" r:id="rId17"/>
    <p:sldId id="680" r:id="rId18"/>
    <p:sldId id="676" r:id="rId19"/>
    <p:sldId id="547" r:id="rId20"/>
    <p:sldId id="656" r:id="rId21"/>
    <p:sldId id="657" r:id="rId22"/>
    <p:sldId id="681" r:id="rId23"/>
    <p:sldId id="537" r:id="rId24"/>
    <p:sldId id="658" r:id="rId25"/>
    <p:sldId id="637" r:id="rId26"/>
    <p:sldId id="638" r:id="rId27"/>
    <p:sldId id="682" r:id="rId28"/>
    <p:sldId id="684" r:id="rId29"/>
    <p:sldId id="685" r:id="rId30"/>
    <p:sldId id="686" r:id="rId31"/>
    <p:sldId id="687" r:id="rId32"/>
    <p:sldId id="639" r:id="rId33"/>
    <p:sldId id="688" r:id="rId34"/>
    <p:sldId id="689" r:id="rId35"/>
    <p:sldId id="640" r:id="rId36"/>
    <p:sldId id="691" r:id="rId37"/>
    <p:sldId id="692" r:id="rId38"/>
    <p:sldId id="693" r:id="rId39"/>
    <p:sldId id="694" r:id="rId40"/>
    <p:sldId id="674" r:id="rId41"/>
    <p:sldId id="625" r:id="rId42"/>
    <p:sldId id="589" r:id="rId43"/>
    <p:sldId id="659" r:id="rId44"/>
    <p:sldId id="598" r:id="rId45"/>
    <p:sldId id="700" r:id="rId46"/>
    <p:sldId id="612" r:id="rId47"/>
    <p:sldId id="660" r:id="rId48"/>
    <p:sldId id="540" r:id="rId49"/>
    <p:sldId id="661" r:id="rId50"/>
    <p:sldId id="662" r:id="rId51"/>
    <p:sldId id="541" r:id="rId52"/>
    <p:sldId id="663" r:id="rId53"/>
    <p:sldId id="664" r:id="rId54"/>
    <p:sldId id="613" r:id="rId55"/>
    <p:sldId id="665" r:id="rId56"/>
    <p:sldId id="666" r:id="rId57"/>
    <p:sldId id="628" r:id="rId58"/>
    <p:sldId id="701" r:id="rId59"/>
    <p:sldId id="702" r:id="rId60"/>
    <p:sldId id="703" r:id="rId61"/>
    <p:sldId id="629" r:id="rId62"/>
    <p:sldId id="667" r:id="rId63"/>
    <p:sldId id="422" r:id="rId64"/>
    <p:sldId id="423" r:id="rId65"/>
    <p:sldId id="706" r:id="rId66"/>
    <p:sldId id="704" r:id="rId67"/>
    <p:sldId id="705" r:id="rId68"/>
    <p:sldId id="707" r:id="rId69"/>
    <p:sldId id="436" r:id="rId70"/>
    <p:sldId id="708" r:id="rId71"/>
    <p:sldId id="425" r:id="rId72"/>
    <p:sldId id="709" r:id="rId73"/>
    <p:sldId id="437" r:id="rId74"/>
    <p:sldId id="426" r:id="rId75"/>
    <p:sldId id="438" r:id="rId76"/>
    <p:sldId id="439" r:id="rId77"/>
    <p:sldId id="409" r:id="rId78"/>
    <p:sldId id="710" r:id="rId79"/>
    <p:sldId id="675" r:id="rId80"/>
    <p:sldId id="641" r:id="rId81"/>
    <p:sldId id="624" r:id="rId82"/>
    <p:sldId id="642" r:id="rId83"/>
    <p:sldId id="643" r:id="rId84"/>
    <p:sldId id="644" r:id="rId85"/>
    <p:sldId id="645" r:id="rId86"/>
    <p:sldId id="646" r:id="rId87"/>
    <p:sldId id="647" r:id="rId88"/>
    <p:sldId id="648" r:id="rId89"/>
    <p:sldId id="649" r:id="rId90"/>
    <p:sldId id="650" r:id="rId91"/>
    <p:sldId id="651" r:id="rId92"/>
  </p:sldIdLst>
  <p:sldSz cx="9144000" cy="5715000" type="screen16x10"/>
  <p:notesSz cx="6858000" cy="9144000"/>
  <p:defaultTextStyle>
    <a:defPPr>
      <a:defRPr lang="en-GB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3599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33CC"/>
    <a:srgbClr val="009900"/>
    <a:srgbClr val="FF0000"/>
    <a:srgbClr val="FF9900"/>
    <a:srgbClr val="FF9933"/>
    <a:srgbClr val="FF0066"/>
    <a:srgbClr val="CC0066"/>
    <a:srgbClr val="CC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414" autoAdjust="0"/>
    <p:restoredTop sz="80048" autoAdjust="0"/>
  </p:normalViewPr>
  <p:slideViewPr>
    <p:cSldViewPr snapToGrid="0" snapToObjects="1">
      <p:cViewPr varScale="1">
        <p:scale>
          <a:sx n="110" d="100"/>
          <a:sy n="110" d="100"/>
        </p:scale>
        <p:origin x="184" y="688"/>
      </p:cViewPr>
      <p:guideLst>
        <p:guide orient="horz" pos="3599"/>
        <p:guide pos="2880"/>
      </p:guideLst>
    </p:cSldViewPr>
  </p:slideViewPr>
  <p:outlineViewPr>
    <p:cViewPr>
      <p:scale>
        <a:sx n="33" d="100"/>
        <a:sy n="33" d="100"/>
      </p:scale>
      <p:origin x="0" y="36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>
        <p:scale>
          <a:sx n="100" d="100"/>
          <a:sy n="100" d="100"/>
        </p:scale>
        <p:origin x="-1747" y="-4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presProps" Target="presProps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slide" Target="slides/slide89.xml"/><Relationship Id="rId9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theme" Target="theme/theme1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notesMaster" Target="notesMasters/notesMaster1.xml"/><Relationship Id="rId98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wmf"/></Relationships>
</file>

<file path=ppt/drawings/_rels/vmlDrawing1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7.wmf"/><Relationship Id="rId1" Type="http://schemas.openxmlformats.org/officeDocument/2006/relationships/image" Target="../media/image16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wmf"/></Relationships>
</file>

<file path=ppt/drawings/_rels/vmlDrawing1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9.wmf"/><Relationship Id="rId1" Type="http://schemas.openxmlformats.org/officeDocument/2006/relationships/image" Target="../media/image18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w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w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wmf"/></Relationships>
</file>

<file path=ppt/drawings/_rels/vmlDrawing17.vml.rels><?xml version="1.0" encoding="UTF-8" standalone="yes"?>
<Relationships xmlns="http://schemas.openxmlformats.org/package/2006/relationships"><Relationship Id="rId2" Type="http://schemas.openxmlformats.org/officeDocument/2006/relationships/image" Target="../media/image24.wmf"/><Relationship Id="rId1" Type="http://schemas.openxmlformats.org/officeDocument/2006/relationships/image" Target="../media/image23.w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wmf"/></Relationships>
</file>

<file path=ppt/drawings/_rels/vmlDrawing19.vml.rels><?xml version="1.0" encoding="UTF-8" standalone="yes"?>
<Relationships xmlns="http://schemas.openxmlformats.org/package/2006/relationships"><Relationship Id="rId2" Type="http://schemas.openxmlformats.org/officeDocument/2006/relationships/image" Target="../media/image26.wmf"/><Relationship Id="rId1" Type="http://schemas.openxmlformats.org/officeDocument/2006/relationships/image" Target="../media/image25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9.wmf"/><Relationship Id="rId1" Type="http://schemas.openxmlformats.org/officeDocument/2006/relationships/image" Target="../media/image8.w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w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w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wmf"/></Relationships>
</file>

<file path=ppt/drawings/_rels/vmlDrawing23.vml.rels><?xml version="1.0" encoding="UTF-8" standalone="yes"?>
<Relationships xmlns="http://schemas.openxmlformats.org/package/2006/relationships"><Relationship Id="rId2" Type="http://schemas.openxmlformats.org/officeDocument/2006/relationships/image" Target="../media/image28.wmf"/><Relationship Id="rId1" Type="http://schemas.openxmlformats.org/officeDocument/2006/relationships/image" Target="../media/image27.w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wmf"/></Relationships>
</file>

<file path=ppt/drawings/_rels/vmlDrawing25.vml.rels><?xml version="1.0" encoding="UTF-8" standalone="yes"?>
<Relationships xmlns="http://schemas.openxmlformats.org/package/2006/relationships"><Relationship Id="rId2" Type="http://schemas.openxmlformats.org/officeDocument/2006/relationships/image" Target="../media/image30.wmf"/><Relationship Id="rId1" Type="http://schemas.openxmlformats.org/officeDocument/2006/relationships/image" Target="../media/image29.w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wmf"/></Relationships>
</file>

<file path=ppt/drawings/_rels/vmlDrawing27.vml.rels><?xml version="1.0" encoding="UTF-8" standalone="yes"?>
<Relationships xmlns="http://schemas.openxmlformats.org/package/2006/relationships"><Relationship Id="rId2" Type="http://schemas.openxmlformats.org/officeDocument/2006/relationships/image" Target="../media/image32.wmf"/><Relationship Id="rId1" Type="http://schemas.openxmlformats.org/officeDocument/2006/relationships/image" Target="../media/image31.w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wmf"/></Relationships>
</file>

<file path=ppt/drawings/_rels/vmlDrawing29.vml.rels><?xml version="1.0" encoding="UTF-8" standalone="yes"?>
<Relationships xmlns="http://schemas.openxmlformats.org/package/2006/relationships"><Relationship Id="rId2" Type="http://schemas.openxmlformats.org/officeDocument/2006/relationships/image" Target="../media/image34.wmf"/><Relationship Id="rId1" Type="http://schemas.openxmlformats.org/officeDocument/2006/relationships/image" Target="../media/image33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.wmf"/><Relationship Id="rId1" Type="http://schemas.openxmlformats.org/officeDocument/2006/relationships/image" Target="../media/image10.w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emf"/></Relationships>
</file>

<file path=ppt/drawings/_rels/vmlDrawing31.vml.rels><?xml version="1.0" encoding="UTF-8" standalone="yes"?>
<Relationships xmlns="http://schemas.openxmlformats.org/package/2006/relationships"><Relationship Id="rId3" Type="http://schemas.openxmlformats.org/officeDocument/2006/relationships/image" Target="../media/image37.wmf"/><Relationship Id="rId2" Type="http://schemas.openxmlformats.org/officeDocument/2006/relationships/image" Target="../media/image36.wmf"/><Relationship Id="rId1" Type="http://schemas.openxmlformats.org/officeDocument/2006/relationships/image" Target="../media/image35.emf"/></Relationships>
</file>

<file path=ppt/drawings/_rels/vmlDrawing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emf"/></Relationships>
</file>

<file path=ppt/drawings/_rels/vmlDrawing33.vml.rels><?xml version="1.0" encoding="UTF-8" standalone="yes"?>
<Relationships xmlns="http://schemas.openxmlformats.org/package/2006/relationships"><Relationship Id="rId3" Type="http://schemas.openxmlformats.org/officeDocument/2006/relationships/image" Target="../media/image40.wmf"/><Relationship Id="rId2" Type="http://schemas.openxmlformats.org/officeDocument/2006/relationships/image" Target="../media/image39.wmf"/><Relationship Id="rId1" Type="http://schemas.openxmlformats.org/officeDocument/2006/relationships/image" Target="../media/image38.emf"/></Relationships>
</file>

<file path=ppt/drawings/_rels/vmlDrawing34.v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image" Target="../media/image41.emf"/></Relationships>
</file>

<file path=ppt/drawings/_rels/vmlDrawing3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emf"/></Relationships>
</file>

<file path=ppt/drawings/_rels/vmlDrawing36.v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image" Target="../media/image44.emf"/></Relationships>
</file>

<file path=ppt/drawings/_rels/vmlDrawing37.v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image" Target="../media/image45.emf"/><Relationship Id="rId1" Type="http://schemas.openxmlformats.org/officeDocument/2006/relationships/image" Target="../media/image46.emf"/></Relationships>
</file>

<file path=ppt/drawings/_rels/vmlDrawing38.vml.rels><?xml version="1.0" encoding="UTF-8" standalone="yes"?>
<Relationships xmlns="http://schemas.openxmlformats.org/package/2006/relationships"><Relationship Id="rId2" Type="http://schemas.openxmlformats.org/officeDocument/2006/relationships/image" Target="../media/image48.wmf"/><Relationship Id="rId1" Type="http://schemas.openxmlformats.org/officeDocument/2006/relationships/image" Target="../media/image47.wmf"/></Relationships>
</file>

<file path=ppt/drawings/_rels/vmlDrawing39.vml.rels><?xml version="1.0" encoding="UTF-8" standalone="yes"?>
<Relationships xmlns="http://schemas.openxmlformats.org/package/2006/relationships"><Relationship Id="rId1" Type="http://schemas.openxmlformats.org/officeDocument/2006/relationships/image" Target="../media/image57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.wmf"/><Relationship Id="rId1" Type="http://schemas.openxmlformats.org/officeDocument/2006/relationships/image" Target="../media/image10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.wmf"/><Relationship Id="rId2" Type="http://schemas.openxmlformats.org/officeDocument/2006/relationships/image" Target="../media/image10.wmf"/><Relationship Id="rId1" Type="http://schemas.openxmlformats.org/officeDocument/2006/relationships/image" Target="../media/image12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.wmf"/><Relationship Id="rId2" Type="http://schemas.openxmlformats.org/officeDocument/2006/relationships/image" Target="../media/image10.wmf"/><Relationship Id="rId1" Type="http://schemas.openxmlformats.org/officeDocument/2006/relationships/image" Target="../media/image12.w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.wmf"/><Relationship Id="rId1" Type="http://schemas.openxmlformats.org/officeDocument/2006/relationships/image" Target="../media/image13.w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.wmf"/><Relationship Id="rId1" Type="http://schemas.openxmlformats.org/officeDocument/2006/relationships/image" Target="../media/image13.w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.wmf"/><Relationship Id="rId2" Type="http://schemas.openxmlformats.org/officeDocument/2006/relationships/image" Target="../media/image13.wmf"/><Relationship Id="rId1" Type="http://schemas.openxmlformats.org/officeDocument/2006/relationships/image" Target="../media/image15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8806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8806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8806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B42515D6-57B5-4555-AB7A-898273FCB455}" type="slidenum">
              <a:rPr lang="en-GB"/>
              <a:pPr>
                <a:defRPr/>
              </a:pPr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93688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656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685800" y="685800"/>
            <a:ext cx="54864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915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/>
              <a:t>Klicken Sie, um die Textformatierung des Masters zu bearbeiten.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4915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4915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961D8EA5-57AF-4059-B69E-BC9EF086811C}" type="slidenum">
              <a:rPr lang="de-DE"/>
              <a:pPr>
                <a:defRPr/>
              </a:pPr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171584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fld id="{79EDF7BE-D5CB-4E18-A3FE-982D3CFD6837}" type="slidenum">
              <a:rPr lang="de-DE" sz="1200" smtClean="0"/>
              <a:pPr eaLnBrk="1" hangingPunct="1"/>
              <a:t>1</a:t>
            </a:fld>
            <a:endParaRPr lang="de-DE" sz="1200"/>
          </a:p>
        </p:txBody>
      </p:sp>
      <p:sp>
        <p:nvSpPr>
          <p:cNvPr id="94211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94212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de-DE" dirty="0"/>
              <a:t>Will </a:t>
            </a:r>
            <a:r>
              <a:rPr lang="de-DE" dirty="0" err="1"/>
              <a:t>show</a:t>
            </a:r>
            <a:r>
              <a:rPr lang="de-DE" dirty="0"/>
              <a:t> 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approaches</a:t>
            </a:r>
            <a:endParaRPr lang="de-DE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algn="r" eaLnBrk="1" hangingPunct="1"/>
            <a:fld id="{D60A8EFE-3E75-4470-BC14-5A04D2D5D286}" type="slidenum">
              <a:rPr lang="de-DE" sz="1200"/>
              <a:pPr algn="r" eaLnBrk="1" hangingPunct="1"/>
              <a:t>17</a:t>
            </a:fld>
            <a:endParaRPr lang="de-DE" sz="1200"/>
          </a:p>
        </p:txBody>
      </p:sp>
      <p:sp>
        <p:nvSpPr>
          <p:cNvPr id="972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972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Tx/>
              <a:buChar char="-"/>
            </a:pPr>
            <a:r>
              <a:rPr lang="de-DE"/>
              <a:t>Note that at the occasion of release, there is no recapture possible and the state „alive“ is sure without uncertainty</a:t>
            </a:r>
          </a:p>
        </p:txBody>
      </p:sp>
    </p:spTree>
    <p:extLst>
      <p:ext uri="{BB962C8B-B14F-4D97-AF65-F5344CB8AC3E}">
        <p14:creationId xmlns:p14="http://schemas.microsoft.com/office/powerpoint/2010/main" val="7327934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algn="r" eaLnBrk="1" hangingPunct="1"/>
            <a:fld id="{B0346413-0C60-4030-A948-765ED2FB2845}" type="slidenum">
              <a:rPr lang="de-DE" sz="1200"/>
              <a:pPr algn="r" eaLnBrk="1" hangingPunct="1"/>
              <a:t>18</a:t>
            </a:fld>
            <a:endParaRPr lang="de-DE" sz="1200"/>
          </a:p>
        </p:txBody>
      </p:sp>
      <p:sp>
        <p:nvSpPr>
          <p:cNvPr id="983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983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Tx/>
              <a:buChar char="-"/>
            </a:pPr>
            <a:r>
              <a:rPr lang="de-DE"/>
              <a:t>Note that at the occasion of release, there is no recapture possible and the state „alive“ is sure without uncertainty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algn="r" eaLnBrk="1" hangingPunct="1"/>
            <a:fld id="{B0346413-0C60-4030-A948-765ED2FB2845}" type="slidenum">
              <a:rPr lang="de-DE" sz="1200"/>
              <a:pPr algn="r" eaLnBrk="1" hangingPunct="1"/>
              <a:t>19</a:t>
            </a:fld>
            <a:endParaRPr lang="de-DE" sz="1200"/>
          </a:p>
        </p:txBody>
      </p:sp>
      <p:sp>
        <p:nvSpPr>
          <p:cNvPr id="983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983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Tx/>
              <a:buChar char="-"/>
            </a:pPr>
            <a:r>
              <a:rPr lang="de-DE"/>
              <a:t>Note that at the occasion of release, there is no recapture possible and the state „alive“ is sure without uncertainty</a:t>
            </a:r>
          </a:p>
        </p:txBody>
      </p:sp>
    </p:spTree>
    <p:extLst>
      <p:ext uri="{BB962C8B-B14F-4D97-AF65-F5344CB8AC3E}">
        <p14:creationId xmlns:p14="http://schemas.microsoft.com/office/powerpoint/2010/main" val="27743834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algn="r" eaLnBrk="1" hangingPunct="1"/>
            <a:fld id="{B0346413-0C60-4030-A948-765ED2FB2845}" type="slidenum">
              <a:rPr lang="de-DE" sz="1200"/>
              <a:pPr algn="r" eaLnBrk="1" hangingPunct="1"/>
              <a:t>20</a:t>
            </a:fld>
            <a:endParaRPr lang="de-DE" sz="1200"/>
          </a:p>
        </p:txBody>
      </p:sp>
      <p:sp>
        <p:nvSpPr>
          <p:cNvPr id="983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983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Tx/>
              <a:buChar char="-"/>
            </a:pPr>
            <a:r>
              <a:rPr lang="de-DE"/>
              <a:t>Note that at the occasion of release, there is no recapture possible and the state „alive“ is sure without uncertainty</a:t>
            </a:r>
          </a:p>
        </p:txBody>
      </p:sp>
    </p:spTree>
    <p:extLst>
      <p:ext uri="{BB962C8B-B14F-4D97-AF65-F5344CB8AC3E}">
        <p14:creationId xmlns:p14="http://schemas.microsoft.com/office/powerpoint/2010/main" val="13154930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algn="r" eaLnBrk="1" hangingPunct="1"/>
            <a:fld id="{B0346413-0C60-4030-A948-765ED2FB2845}" type="slidenum">
              <a:rPr lang="de-DE" sz="1200"/>
              <a:pPr algn="r" eaLnBrk="1" hangingPunct="1"/>
              <a:t>21</a:t>
            </a:fld>
            <a:endParaRPr lang="de-DE" sz="1200"/>
          </a:p>
        </p:txBody>
      </p:sp>
      <p:sp>
        <p:nvSpPr>
          <p:cNvPr id="983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983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Tx/>
              <a:buChar char="-"/>
            </a:pPr>
            <a:r>
              <a:rPr lang="de-DE"/>
              <a:t>Note that at the occasion of release, there is no recapture possible and the state „alive“ is sure without uncertainty</a:t>
            </a:r>
          </a:p>
        </p:txBody>
      </p:sp>
    </p:spTree>
    <p:extLst>
      <p:ext uri="{BB962C8B-B14F-4D97-AF65-F5344CB8AC3E}">
        <p14:creationId xmlns:p14="http://schemas.microsoft.com/office/powerpoint/2010/main" val="13385307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fld id="{05DBCC49-3AD9-481C-A53C-34EEE8AA56A1}" type="slidenum">
              <a:rPr lang="de-DE" sz="1200" smtClean="0"/>
              <a:pPr eaLnBrk="1" hangingPunct="1"/>
              <a:t>22</a:t>
            </a:fld>
            <a:endParaRPr lang="de-DE" sz="1200"/>
          </a:p>
        </p:txBody>
      </p:sp>
      <p:sp>
        <p:nvSpPr>
          <p:cNvPr id="993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993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Tx/>
              <a:buNone/>
            </a:pPr>
            <a:endParaRPr lang="de-DE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fld id="{05DBCC49-3AD9-481C-A53C-34EEE8AA56A1}" type="slidenum">
              <a:rPr lang="de-DE" sz="1200" smtClean="0"/>
              <a:pPr eaLnBrk="1" hangingPunct="1"/>
              <a:t>23</a:t>
            </a:fld>
            <a:endParaRPr lang="de-DE" sz="1200"/>
          </a:p>
        </p:txBody>
      </p:sp>
      <p:sp>
        <p:nvSpPr>
          <p:cNvPr id="993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993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Tx/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59148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fld id="{05DBCC49-3AD9-481C-A53C-34EEE8AA56A1}" type="slidenum">
              <a:rPr lang="de-DE" sz="1200" smtClean="0"/>
              <a:pPr eaLnBrk="1" hangingPunct="1"/>
              <a:t>24</a:t>
            </a:fld>
            <a:endParaRPr lang="de-DE" sz="1200"/>
          </a:p>
        </p:txBody>
      </p:sp>
      <p:sp>
        <p:nvSpPr>
          <p:cNvPr id="993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993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Tx/>
              <a:buNone/>
            </a:pPr>
            <a:endParaRPr lang="de-DE"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fld id="{05DBCC49-3AD9-481C-A53C-34EEE8AA56A1}" type="slidenum">
              <a:rPr lang="de-DE" sz="1200" smtClean="0"/>
              <a:pPr eaLnBrk="1" hangingPunct="1"/>
              <a:t>25</a:t>
            </a:fld>
            <a:endParaRPr lang="de-DE" sz="1200"/>
          </a:p>
        </p:txBody>
      </p:sp>
      <p:sp>
        <p:nvSpPr>
          <p:cNvPr id="993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993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Tx/>
              <a:buNone/>
            </a:pPr>
            <a:endParaRPr lang="de-DE"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fld id="{05DBCC49-3AD9-481C-A53C-34EEE8AA56A1}" type="slidenum">
              <a:rPr lang="de-DE" sz="1200" smtClean="0"/>
              <a:pPr eaLnBrk="1" hangingPunct="1"/>
              <a:t>26</a:t>
            </a:fld>
            <a:endParaRPr lang="de-DE" sz="1200"/>
          </a:p>
        </p:txBody>
      </p:sp>
      <p:sp>
        <p:nvSpPr>
          <p:cNvPr id="993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993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Tx/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279162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algn="r" eaLnBrk="1" hangingPunct="1"/>
            <a:fld id="{7A12125F-D51C-4992-95BA-59A6002E5AF3}" type="slidenum">
              <a:rPr lang="de-DE" sz="1200"/>
              <a:pPr algn="r" eaLnBrk="1" hangingPunct="1"/>
              <a:t>9</a:t>
            </a:fld>
            <a:endParaRPr lang="de-DE" sz="1200"/>
          </a:p>
        </p:txBody>
      </p:sp>
      <p:sp>
        <p:nvSpPr>
          <p:cNvPr id="952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952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Tx/>
              <a:buChar char="-"/>
            </a:pPr>
            <a:r>
              <a:rPr lang="de-DE" dirty="0"/>
              <a:t>Note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at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occasion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release</a:t>
            </a:r>
            <a:r>
              <a:rPr lang="de-DE" dirty="0"/>
              <a:t>, </a:t>
            </a:r>
            <a:r>
              <a:rPr lang="de-DE" dirty="0" err="1"/>
              <a:t>there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recapture</a:t>
            </a:r>
            <a:r>
              <a:rPr lang="de-DE" dirty="0"/>
              <a:t> </a:t>
            </a:r>
            <a:r>
              <a:rPr lang="de-DE" dirty="0" err="1"/>
              <a:t>possible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state</a:t>
            </a:r>
            <a:r>
              <a:rPr lang="de-DE" dirty="0"/>
              <a:t> „</a:t>
            </a:r>
            <a:r>
              <a:rPr lang="de-DE" dirty="0" err="1"/>
              <a:t>alive</a:t>
            </a:r>
            <a:r>
              <a:rPr lang="de-DE" dirty="0"/>
              <a:t>“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sure</a:t>
            </a:r>
            <a:r>
              <a:rPr lang="de-DE" dirty="0"/>
              <a:t> </a:t>
            </a:r>
            <a:r>
              <a:rPr lang="de-DE" dirty="0" err="1"/>
              <a:t>without</a:t>
            </a:r>
            <a:r>
              <a:rPr lang="de-DE" dirty="0"/>
              <a:t> </a:t>
            </a:r>
            <a:r>
              <a:rPr lang="de-DE" dirty="0" err="1"/>
              <a:t>uncertainty</a:t>
            </a:r>
            <a:endParaRPr lang="de-DE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fld id="{05DBCC49-3AD9-481C-A53C-34EEE8AA56A1}" type="slidenum">
              <a:rPr lang="de-DE" sz="1200" smtClean="0"/>
              <a:pPr eaLnBrk="1" hangingPunct="1"/>
              <a:t>27</a:t>
            </a:fld>
            <a:endParaRPr lang="de-DE" sz="1200"/>
          </a:p>
        </p:txBody>
      </p:sp>
      <p:sp>
        <p:nvSpPr>
          <p:cNvPr id="993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993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Tx/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9404069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fld id="{05DBCC49-3AD9-481C-A53C-34EEE8AA56A1}" type="slidenum">
              <a:rPr lang="de-DE" sz="1200" smtClean="0"/>
              <a:pPr eaLnBrk="1" hangingPunct="1"/>
              <a:t>28</a:t>
            </a:fld>
            <a:endParaRPr lang="de-DE" sz="1200"/>
          </a:p>
        </p:txBody>
      </p:sp>
      <p:sp>
        <p:nvSpPr>
          <p:cNvPr id="993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993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Tx/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9668241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fld id="{05DBCC49-3AD9-481C-A53C-34EEE8AA56A1}" type="slidenum">
              <a:rPr lang="de-DE" sz="1200" smtClean="0"/>
              <a:pPr eaLnBrk="1" hangingPunct="1"/>
              <a:t>29</a:t>
            </a:fld>
            <a:endParaRPr lang="de-DE" sz="1200"/>
          </a:p>
        </p:txBody>
      </p:sp>
      <p:sp>
        <p:nvSpPr>
          <p:cNvPr id="993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993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Tx/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2082132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fld id="{05DBCC49-3AD9-481C-A53C-34EEE8AA56A1}" type="slidenum">
              <a:rPr lang="de-DE" sz="1200" smtClean="0"/>
              <a:pPr eaLnBrk="1" hangingPunct="1"/>
              <a:t>30</a:t>
            </a:fld>
            <a:endParaRPr lang="de-DE" sz="1200"/>
          </a:p>
        </p:txBody>
      </p:sp>
      <p:sp>
        <p:nvSpPr>
          <p:cNvPr id="993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993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Tx/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6798684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fld id="{05DBCC49-3AD9-481C-A53C-34EEE8AA56A1}" type="slidenum">
              <a:rPr lang="de-DE" sz="1200" smtClean="0"/>
              <a:pPr eaLnBrk="1" hangingPunct="1"/>
              <a:t>31</a:t>
            </a:fld>
            <a:endParaRPr lang="de-DE" sz="1200"/>
          </a:p>
        </p:txBody>
      </p:sp>
      <p:sp>
        <p:nvSpPr>
          <p:cNvPr id="993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993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Tx/>
              <a:buNone/>
            </a:pPr>
            <a:endParaRPr lang="de-DE"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fld id="{05DBCC49-3AD9-481C-A53C-34EEE8AA56A1}" type="slidenum">
              <a:rPr lang="de-DE" sz="1200" smtClean="0"/>
              <a:pPr eaLnBrk="1" hangingPunct="1"/>
              <a:t>32</a:t>
            </a:fld>
            <a:endParaRPr lang="de-DE" sz="1200"/>
          </a:p>
        </p:txBody>
      </p:sp>
      <p:sp>
        <p:nvSpPr>
          <p:cNvPr id="993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993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Tx/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8524332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fld id="{05DBCC49-3AD9-481C-A53C-34EEE8AA56A1}" type="slidenum">
              <a:rPr lang="de-DE" sz="1200" smtClean="0"/>
              <a:pPr eaLnBrk="1" hangingPunct="1"/>
              <a:t>33</a:t>
            </a:fld>
            <a:endParaRPr lang="de-DE" sz="1200"/>
          </a:p>
        </p:txBody>
      </p:sp>
      <p:sp>
        <p:nvSpPr>
          <p:cNvPr id="993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993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Tx/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6344338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fld id="{05DBCC49-3AD9-481C-A53C-34EEE8AA56A1}" type="slidenum">
              <a:rPr lang="de-DE" sz="1200" smtClean="0"/>
              <a:pPr eaLnBrk="1" hangingPunct="1"/>
              <a:t>34</a:t>
            </a:fld>
            <a:endParaRPr lang="de-DE" sz="1200"/>
          </a:p>
        </p:txBody>
      </p:sp>
      <p:sp>
        <p:nvSpPr>
          <p:cNvPr id="993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993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Tx/>
              <a:buNone/>
            </a:pPr>
            <a:endParaRPr lang="de-DE" dirty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fld id="{05DBCC49-3AD9-481C-A53C-34EEE8AA56A1}" type="slidenum">
              <a:rPr lang="de-DE" sz="1200" smtClean="0"/>
              <a:pPr eaLnBrk="1" hangingPunct="1"/>
              <a:t>35</a:t>
            </a:fld>
            <a:endParaRPr lang="de-DE" sz="1200"/>
          </a:p>
        </p:txBody>
      </p:sp>
      <p:sp>
        <p:nvSpPr>
          <p:cNvPr id="993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993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Tx/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7582843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fld id="{05DBCC49-3AD9-481C-A53C-34EEE8AA56A1}" type="slidenum">
              <a:rPr lang="de-DE" sz="1200" smtClean="0"/>
              <a:pPr eaLnBrk="1" hangingPunct="1"/>
              <a:t>36</a:t>
            </a:fld>
            <a:endParaRPr lang="de-DE" sz="1200"/>
          </a:p>
        </p:txBody>
      </p:sp>
      <p:sp>
        <p:nvSpPr>
          <p:cNvPr id="993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993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Tx/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762916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algn="r" eaLnBrk="1" hangingPunct="1"/>
            <a:fld id="{7A12125F-D51C-4992-95BA-59A6002E5AF3}" type="slidenum">
              <a:rPr lang="de-DE" sz="1200"/>
              <a:pPr algn="r" eaLnBrk="1" hangingPunct="1"/>
              <a:t>10</a:t>
            </a:fld>
            <a:endParaRPr lang="de-DE" sz="1200"/>
          </a:p>
        </p:txBody>
      </p:sp>
      <p:sp>
        <p:nvSpPr>
          <p:cNvPr id="952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952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Tx/>
              <a:buChar char="-"/>
            </a:pPr>
            <a:r>
              <a:rPr lang="de-DE" dirty="0"/>
              <a:t>Note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at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occasion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release</a:t>
            </a:r>
            <a:r>
              <a:rPr lang="de-DE" dirty="0"/>
              <a:t>, </a:t>
            </a:r>
            <a:r>
              <a:rPr lang="de-DE" dirty="0" err="1"/>
              <a:t>there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recapture</a:t>
            </a:r>
            <a:r>
              <a:rPr lang="de-DE" dirty="0"/>
              <a:t> </a:t>
            </a:r>
            <a:r>
              <a:rPr lang="de-DE" dirty="0" err="1"/>
              <a:t>possible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state</a:t>
            </a:r>
            <a:r>
              <a:rPr lang="de-DE" dirty="0"/>
              <a:t> „</a:t>
            </a:r>
            <a:r>
              <a:rPr lang="de-DE" dirty="0" err="1"/>
              <a:t>alive</a:t>
            </a:r>
            <a:r>
              <a:rPr lang="de-DE" dirty="0"/>
              <a:t>“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sure</a:t>
            </a:r>
            <a:r>
              <a:rPr lang="de-DE" dirty="0"/>
              <a:t> </a:t>
            </a:r>
            <a:r>
              <a:rPr lang="de-DE" dirty="0" err="1"/>
              <a:t>without</a:t>
            </a:r>
            <a:r>
              <a:rPr lang="de-DE" dirty="0"/>
              <a:t> </a:t>
            </a:r>
            <a:r>
              <a:rPr lang="de-DE" dirty="0" err="1"/>
              <a:t>uncertainty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7792526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fld id="{05DBCC49-3AD9-481C-A53C-34EEE8AA56A1}" type="slidenum">
              <a:rPr lang="de-DE" sz="1200" smtClean="0"/>
              <a:pPr eaLnBrk="1" hangingPunct="1"/>
              <a:t>37</a:t>
            </a:fld>
            <a:endParaRPr lang="de-DE" sz="1200"/>
          </a:p>
        </p:txBody>
      </p:sp>
      <p:sp>
        <p:nvSpPr>
          <p:cNvPr id="993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993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Tx/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4238444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fld id="{05DBCC49-3AD9-481C-A53C-34EEE8AA56A1}" type="slidenum">
              <a:rPr lang="de-DE" sz="1200" smtClean="0"/>
              <a:pPr eaLnBrk="1" hangingPunct="1"/>
              <a:t>38</a:t>
            </a:fld>
            <a:endParaRPr lang="de-DE" sz="1200"/>
          </a:p>
        </p:txBody>
      </p:sp>
      <p:sp>
        <p:nvSpPr>
          <p:cNvPr id="993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993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Tx/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5682944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algn="r" eaLnBrk="1" hangingPunct="1"/>
            <a:fld id="{CEFFF156-86EC-4D8E-84BB-025FF17C9E43}" type="slidenum">
              <a:rPr lang="de-DE" sz="1200"/>
              <a:pPr algn="r" eaLnBrk="1" hangingPunct="1"/>
              <a:t>40</a:t>
            </a:fld>
            <a:endParaRPr lang="de-DE" sz="1200"/>
          </a:p>
        </p:txBody>
      </p:sp>
      <p:sp>
        <p:nvSpPr>
          <p:cNvPr id="1024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1024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Tx/>
              <a:buChar char="-"/>
            </a:pPr>
            <a:r>
              <a:rPr lang="de-DE" dirty="0"/>
              <a:t> </a:t>
            </a:r>
            <a:r>
              <a:rPr lang="de-DE" dirty="0" err="1"/>
              <a:t>Sometimes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non-</a:t>
            </a:r>
            <a:r>
              <a:rPr lang="de-DE" dirty="0" err="1"/>
              <a:t>breeders</a:t>
            </a:r>
            <a:r>
              <a:rPr lang="de-DE" dirty="0"/>
              <a:t> </a:t>
            </a:r>
            <a:r>
              <a:rPr lang="de-DE" dirty="0" err="1"/>
              <a:t>may</a:t>
            </a:r>
            <a:r>
              <a:rPr lang="de-DE" dirty="0"/>
              <a:t> not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seen</a:t>
            </a:r>
            <a:r>
              <a:rPr lang="de-DE" dirty="0"/>
              <a:t>. </a:t>
            </a:r>
            <a:r>
              <a:rPr lang="de-DE" dirty="0" err="1"/>
              <a:t>Then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a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an </a:t>
            </a:r>
            <a:r>
              <a:rPr lang="de-DE" dirty="0" err="1"/>
              <a:t>unobservable</a:t>
            </a:r>
            <a:r>
              <a:rPr lang="de-DE" dirty="0"/>
              <a:t> </a:t>
            </a:r>
            <a:r>
              <a:rPr lang="de-DE" dirty="0" err="1"/>
              <a:t>state</a:t>
            </a:r>
            <a:r>
              <a:rPr lang="de-DE" dirty="0"/>
              <a:t> (non-</a:t>
            </a:r>
            <a:r>
              <a:rPr lang="de-DE" dirty="0" err="1"/>
              <a:t>breeders</a:t>
            </a:r>
            <a:r>
              <a:rPr lang="de-DE" dirty="0"/>
              <a:t>). </a:t>
            </a:r>
          </a:p>
          <a:p>
            <a:pPr eaLnBrk="1" hangingPunct="1">
              <a:buFontTx/>
              <a:buChar char="-"/>
            </a:pPr>
            <a:r>
              <a:rPr lang="de-DE" dirty="0"/>
              <a:t>Such</a:t>
            </a:r>
            <a:r>
              <a:rPr lang="de-DE" baseline="0" dirty="0"/>
              <a:t> a </a:t>
            </a:r>
            <a:r>
              <a:rPr lang="de-DE" baseline="0" dirty="0" err="1"/>
              <a:t>model</a:t>
            </a:r>
            <a:r>
              <a:rPr lang="de-DE" baseline="0" dirty="0"/>
              <a:t> </a:t>
            </a:r>
            <a:r>
              <a:rPr lang="de-DE" baseline="0" dirty="0" err="1"/>
              <a:t>has</a:t>
            </a:r>
            <a:r>
              <a:rPr lang="de-DE" baseline="0" dirty="0"/>
              <a:t> </a:t>
            </a:r>
            <a:r>
              <a:rPr lang="de-DE" baseline="0" dirty="0" err="1"/>
              <a:t>identifiability</a:t>
            </a:r>
            <a:r>
              <a:rPr lang="de-DE" baseline="0" dirty="0"/>
              <a:t> </a:t>
            </a:r>
            <a:r>
              <a:rPr lang="de-DE" baseline="0" dirty="0" err="1"/>
              <a:t>issues</a:t>
            </a:r>
            <a:r>
              <a:rPr lang="de-DE" baseline="0" dirty="0"/>
              <a:t>, </a:t>
            </a:r>
            <a:r>
              <a:rPr lang="de-DE" baseline="0" dirty="0" err="1"/>
              <a:t>namely</a:t>
            </a:r>
            <a:r>
              <a:rPr lang="de-DE" baseline="0" dirty="0"/>
              <a:t> </a:t>
            </a:r>
            <a:r>
              <a:rPr lang="de-DE" baseline="0" dirty="0" err="1"/>
              <a:t>that</a:t>
            </a:r>
            <a:r>
              <a:rPr lang="de-DE" baseline="0" dirty="0"/>
              <a:t> </a:t>
            </a:r>
            <a:r>
              <a:rPr lang="de-DE" baseline="0" dirty="0" err="1"/>
              <a:t>survival</a:t>
            </a:r>
            <a:r>
              <a:rPr lang="de-DE" baseline="0" dirty="0"/>
              <a:t> </a:t>
            </a:r>
            <a:r>
              <a:rPr lang="de-DE" baseline="0" dirty="0" err="1"/>
              <a:t>of</a:t>
            </a:r>
            <a:r>
              <a:rPr lang="de-DE" baseline="0" dirty="0"/>
              <a:t> </a:t>
            </a:r>
            <a:r>
              <a:rPr lang="de-DE" baseline="0" dirty="0" err="1"/>
              <a:t>breeders</a:t>
            </a:r>
            <a:r>
              <a:rPr lang="de-DE" baseline="0" dirty="0"/>
              <a:t> </a:t>
            </a:r>
            <a:r>
              <a:rPr lang="de-DE" baseline="0" dirty="0" err="1"/>
              <a:t>and</a:t>
            </a:r>
            <a:r>
              <a:rPr lang="de-DE" baseline="0" dirty="0"/>
              <a:t> non-</a:t>
            </a:r>
            <a:r>
              <a:rPr lang="de-DE" baseline="0" dirty="0" err="1"/>
              <a:t>breeders</a:t>
            </a:r>
            <a:r>
              <a:rPr lang="de-DE" baseline="0" dirty="0"/>
              <a:t> </a:t>
            </a:r>
            <a:r>
              <a:rPr lang="de-DE" baseline="0" dirty="0" err="1"/>
              <a:t>cannot</a:t>
            </a:r>
            <a:r>
              <a:rPr lang="de-DE" baseline="0" dirty="0"/>
              <a:t> </a:t>
            </a:r>
            <a:r>
              <a:rPr lang="de-DE" baseline="0" dirty="0" err="1"/>
              <a:t>be</a:t>
            </a:r>
            <a:r>
              <a:rPr lang="de-DE" baseline="0" dirty="0"/>
              <a:t> </a:t>
            </a:r>
            <a:r>
              <a:rPr lang="de-DE" baseline="0" dirty="0" err="1"/>
              <a:t>estimated</a:t>
            </a:r>
            <a:r>
              <a:rPr lang="de-DE" baseline="0" dirty="0"/>
              <a:t> </a:t>
            </a:r>
            <a:r>
              <a:rPr lang="de-DE" baseline="0" dirty="0" err="1"/>
              <a:t>seperately</a:t>
            </a:r>
            <a:r>
              <a:rPr lang="de-DE" baseline="0" dirty="0"/>
              <a:t> </a:t>
            </a:r>
            <a:r>
              <a:rPr lang="de-DE" baseline="0" dirty="0" err="1"/>
              <a:t>and</a:t>
            </a:r>
            <a:r>
              <a:rPr lang="de-DE" baseline="0" dirty="0"/>
              <a:t> </a:t>
            </a:r>
            <a:r>
              <a:rPr lang="de-DE" baseline="0" dirty="0" err="1"/>
              <a:t>that</a:t>
            </a:r>
            <a:r>
              <a:rPr lang="de-DE" baseline="0" dirty="0"/>
              <a:t> </a:t>
            </a:r>
            <a:r>
              <a:rPr lang="de-DE" baseline="0" dirty="0" err="1"/>
              <a:t>transitions</a:t>
            </a:r>
            <a:r>
              <a:rPr lang="de-DE" baseline="0" dirty="0"/>
              <a:t> </a:t>
            </a:r>
            <a:r>
              <a:rPr lang="de-DE" baseline="0" dirty="0" err="1"/>
              <a:t>much</a:t>
            </a:r>
            <a:r>
              <a:rPr lang="de-DE" baseline="0" dirty="0"/>
              <a:t> </a:t>
            </a:r>
            <a:r>
              <a:rPr lang="de-DE" baseline="0" dirty="0" err="1"/>
              <a:t>be</a:t>
            </a:r>
            <a:r>
              <a:rPr lang="de-DE" baseline="0" dirty="0"/>
              <a:t> </a:t>
            </a:r>
            <a:r>
              <a:rPr lang="de-DE" baseline="0" dirty="0" err="1"/>
              <a:t>Markovian</a:t>
            </a:r>
            <a:r>
              <a:rPr lang="de-DE" baseline="0" dirty="0"/>
              <a:t> (non-</a:t>
            </a:r>
            <a:r>
              <a:rPr lang="de-DE" baseline="0" dirty="0" err="1"/>
              <a:t>random</a:t>
            </a:r>
            <a:r>
              <a:rPr lang="de-DE" baseline="0" dirty="0"/>
              <a:t>). </a:t>
            </a:r>
          </a:p>
          <a:p>
            <a:pPr eaLnBrk="1" hangingPunct="1">
              <a:buFontTx/>
              <a:buChar char="-"/>
            </a:pPr>
            <a:r>
              <a:rPr lang="de-DE" baseline="0" dirty="0"/>
              <a:t>The </a:t>
            </a:r>
            <a:r>
              <a:rPr lang="de-DE" baseline="0" dirty="0" err="1"/>
              <a:t>model</a:t>
            </a:r>
            <a:r>
              <a:rPr lang="de-DE" baseline="0" dirty="0"/>
              <a:t> </a:t>
            </a:r>
            <a:r>
              <a:rPr lang="de-DE" baseline="0" dirty="0" err="1"/>
              <a:t>is</a:t>
            </a:r>
            <a:r>
              <a:rPr lang="de-DE" baseline="0" dirty="0"/>
              <a:t> </a:t>
            </a:r>
            <a:r>
              <a:rPr lang="de-DE" baseline="0" dirty="0" err="1"/>
              <a:t>then</a:t>
            </a:r>
            <a:r>
              <a:rPr lang="de-DE" baseline="0" dirty="0"/>
              <a:t> also </a:t>
            </a:r>
            <a:r>
              <a:rPr lang="de-DE" baseline="0" dirty="0" err="1"/>
              <a:t>identical</a:t>
            </a:r>
            <a:r>
              <a:rPr lang="de-DE" baseline="0" dirty="0"/>
              <a:t> </a:t>
            </a:r>
            <a:r>
              <a:rPr lang="de-DE" baseline="0" dirty="0" err="1"/>
              <a:t>to</a:t>
            </a:r>
            <a:r>
              <a:rPr lang="de-DE" baseline="0" dirty="0"/>
              <a:t> a </a:t>
            </a:r>
            <a:r>
              <a:rPr lang="de-DE" baseline="0" dirty="0" err="1"/>
              <a:t>model</a:t>
            </a:r>
            <a:r>
              <a:rPr lang="de-DE" baseline="0" dirty="0"/>
              <a:t> </a:t>
            </a:r>
            <a:r>
              <a:rPr lang="de-DE" baseline="0" dirty="0" err="1"/>
              <a:t>for</a:t>
            </a:r>
            <a:r>
              <a:rPr lang="de-DE" baseline="0" dirty="0"/>
              <a:t> </a:t>
            </a:r>
            <a:r>
              <a:rPr lang="de-DE" baseline="0" dirty="0" err="1"/>
              <a:t>temporary</a:t>
            </a:r>
            <a:r>
              <a:rPr lang="de-DE" baseline="0" dirty="0"/>
              <a:t> </a:t>
            </a:r>
            <a:r>
              <a:rPr lang="de-DE" baseline="0" dirty="0" err="1"/>
              <a:t>emigration</a:t>
            </a:r>
            <a:r>
              <a:rPr lang="de-DE" baseline="0" dirty="0"/>
              <a:t> </a:t>
            </a:r>
            <a:r>
              <a:rPr lang="de-DE" baseline="0" dirty="0" err="1"/>
              <a:t>which</a:t>
            </a:r>
            <a:r>
              <a:rPr lang="de-DE" baseline="0" dirty="0"/>
              <a:t> </a:t>
            </a:r>
            <a:r>
              <a:rPr lang="de-DE" baseline="0" dirty="0" err="1"/>
              <a:t>we</a:t>
            </a:r>
            <a:r>
              <a:rPr lang="de-DE" baseline="0" dirty="0"/>
              <a:t> will </a:t>
            </a:r>
            <a:r>
              <a:rPr lang="de-DE" baseline="0" dirty="0" err="1"/>
              <a:t>see</a:t>
            </a:r>
            <a:r>
              <a:rPr lang="de-DE" baseline="0" dirty="0"/>
              <a:t> </a:t>
            </a:r>
            <a:r>
              <a:rPr lang="de-DE" baseline="0" dirty="0" err="1"/>
              <a:t>shortly</a:t>
            </a:r>
            <a:endParaRPr lang="de-DE" dirty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algn="r" eaLnBrk="1" hangingPunct="1"/>
            <a:fld id="{BD02C05F-4A9F-4E8A-8F9E-EDDBD1CD04EB}" type="slidenum">
              <a:rPr lang="de-DE" sz="1200"/>
              <a:pPr algn="r" eaLnBrk="1" hangingPunct="1"/>
              <a:t>41</a:t>
            </a:fld>
            <a:endParaRPr lang="de-DE" sz="1200"/>
          </a:p>
        </p:txBody>
      </p:sp>
      <p:sp>
        <p:nvSpPr>
          <p:cNvPr id="1003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1003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Tx/>
              <a:buChar char="-"/>
            </a:pPr>
            <a:endParaRPr lang="de-DE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algn="r" eaLnBrk="1" hangingPunct="1"/>
            <a:fld id="{BD02C05F-4A9F-4E8A-8F9E-EDDBD1CD04EB}" type="slidenum">
              <a:rPr lang="de-DE" sz="1200"/>
              <a:pPr algn="r" eaLnBrk="1" hangingPunct="1"/>
              <a:t>42</a:t>
            </a:fld>
            <a:endParaRPr lang="de-DE" sz="1200"/>
          </a:p>
        </p:txBody>
      </p:sp>
      <p:sp>
        <p:nvSpPr>
          <p:cNvPr id="1003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1003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Tx/>
              <a:buChar char="-"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3439388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algn="r" eaLnBrk="1" hangingPunct="1"/>
            <a:fld id="{BD02C05F-4A9F-4E8A-8F9E-EDDBD1CD04EB}" type="slidenum">
              <a:rPr lang="de-DE" sz="1200"/>
              <a:pPr algn="r" eaLnBrk="1" hangingPunct="1"/>
              <a:t>43</a:t>
            </a:fld>
            <a:endParaRPr lang="de-DE" sz="1200"/>
          </a:p>
        </p:txBody>
      </p:sp>
      <p:sp>
        <p:nvSpPr>
          <p:cNvPr id="1003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1003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Tx/>
              <a:buChar char="-"/>
            </a:pPr>
            <a:endParaRPr lang="de-DE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algn="r" eaLnBrk="1" hangingPunct="1"/>
            <a:fld id="{BD02C05F-4A9F-4E8A-8F9E-EDDBD1CD04EB}" type="slidenum">
              <a:rPr lang="de-DE" sz="1200"/>
              <a:pPr algn="r" eaLnBrk="1" hangingPunct="1"/>
              <a:t>44</a:t>
            </a:fld>
            <a:endParaRPr lang="de-DE" sz="1200"/>
          </a:p>
        </p:txBody>
      </p:sp>
      <p:sp>
        <p:nvSpPr>
          <p:cNvPr id="1003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1003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Tx/>
              <a:buChar char="-"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0471558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algn="r" eaLnBrk="1" hangingPunct="1"/>
            <a:fld id="{CEFFF156-86EC-4D8E-84BB-025FF17C9E43}" type="slidenum">
              <a:rPr lang="de-DE" sz="1200"/>
              <a:pPr algn="r" eaLnBrk="1" hangingPunct="1"/>
              <a:t>45</a:t>
            </a:fld>
            <a:endParaRPr lang="de-DE" sz="1200"/>
          </a:p>
        </p:txBody>
      </p:sp>
      <p:sp>
        <p:nvSpPr>
          <p:cNvPr id="1024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1024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Tx/>
              <a:buChar char="-"/>
            </a:pPr>
            <a:r>
              <a:rPr lang="de-DE" dirty="0"/>
              <a:t>Key</a:t>
            </a:r>
            <a:r>
              <a:rPr lang="de-DE" baseline="0" dirty="0"/>
              <a:t> </a:t>
            </a:r>
            <a:r>
              <a:rPr lang="de-DE" baseline="0" dirty="0" err="1"/>
              <a:t>question</a:t>
            </a:r>
            <a:r>
              <a:rPr lang="de-DE" baseline="0" dirty="0"/>
              <a:t>: in </a:t>
            </a:r>
            <a:r>
              <a:rPr lang="de-DE" baseline="0" dirty="0" err="1"/>
              <a:t>which</a:t>
            </a:r>
            <a:r>
              <a:rPr lang="de-DE" baseline="0" dirty="0"/>
              <a:t> </a:t>
            </a:r>
            <a:r>
              <a:rPr lang="de-DE" baseline="0" dirty="0" err="1"/>
              <a:t>age</a:t>
            </a:r>
            <a:r>
              <a:rPr lang="de-DE" baseline="0" dirty="0"/>
              <a:t> </a:t>
            </a:r>
            <a:r>
              <a:rPr lang="de-DE" baseline="0" dirty="0" err="1"/>
              <a:t>start</a:t>
            </a:r>
            <a:r>
              <a:rPr lang="de-DE" baseline="0" dirty="0"/>
              <a:t> </a:t>
            </a:r>
            <a:r>
              <a:rPr lang="de-DE" baseline="0" dirty="0" err="1"/>
              <a:t>the</a:t>
            </a:r>
            <a:r>
              <a:rPr lang="de-DE" baseline="0" dirty="0"/>
              <a:t> </a:t>
            </a:r>
            <a:r>
              <a:rPr lang="de-DE" baseline="0" dirty="0" err="1"/>
              <a:t>individuals</a:t>
            </a:r>
            <a:r>
              <a:rPr lang="de-DE" baseline="0" dirty="0"/>
              <a:t> </a:t>
            </a:r>
            <a:r>
              <a:rPr lang="de-DE" baseline="0" dirty="0" err="1"/>
              <a:t>with</a:t>
            </a:r>
            <a:r>
              <a:rPr lang="de-DE" baseline="0" dirty="0"/>
              <a:t> </a:t>
            </a:r>
            <a:r>
              <a:rPr lang="de-DE" baseline="0" dirty="0" err="1"/>
              <a:t>reproduction</a:t>
            </a:r>
            <a:r>
              <a:rPr lang="de-DE" baseline="0" dirty="0"/>
              <a:t>. </a:t>
            </a:r>
            <a:r>
              <a:rPr lang="de-DE" baseline="0" dirty="0" err="1"/>
              <a:t>What</a:t>
            </a:r>
            <a:r>
              <a:rPr lang="de-DE" baseline="0" dirty="0"/>
              <a:t> </a:t>
            </a:r>
            <a:r>
              <a:rPr lang="de-DE" baseline="0" dirty="0" err="1"/>
              <a:t>is</a:t>
            </a:r>
            <a:r>
              <a:rPr lang="de-DE" baseline="0" dirty="0"/>
              <a:t> </a:t>
            </a:r>
            <a:r>
              <a:rPr lang="de-DE" baseline="0" dirty="0" err="1"/>
              <a:t>the</a:t>
            </a:r>
            <a:r>
              <a:rPr lang="de-DE" baseline="0" dirty="0"/>
              <a:t> </a:t>
            </a:r>
            <a:r>
              <a:rPr lang="de-DE" baseline="0" dirty="0" err="1"/>
              <a:t>mean</a:t>
            </a:r>
            <a:r>
              <a:rPr lang="de-DE" baseline="0" dirty="0"/>
              <a:t> </a:t>
            </a:r>
            <a:r>
              <a:rPr lang="de-DE" baseline="0" dirty="0" err="1"/>
              <a:t>age</a:t>
            </a:r>
            <a:r>
              <a:rPr lang="de-DE" baseline="0" dirty="0"/>
              <a:t> at </a:t>
            </a:r>
            <a:r>
              <a:rPr lang="de-DE" baseline="0" dirty="0" err="1"/>
              <a:t>first</a:t>
            </a:r>
            <a:r>
              <a:rPr lang="de-DE" baseline="0" dirty="0"/>
              <a:t> </a:t>
            </a:r>
            <a:r>
              <a:rPr lang="de-DE" baseline="0" dirty="0" err="1"/>
              <a:t>reproduction</a:t>
            </a:r>
            <a:r>
              <a:rPr lang="de-DE" baseline="0" dirty="0"/>
              <a:t>?</a:t>
            </a:r>
          </a:p>
          <a:p>
            <a:pPr eaLnBrk="1" hangingPunct="1">
              <a:buFontTx/>
              <a:buChar char="-"/>
            </a:pPr>
            <a:r>
              <a:rPr lang="de-DE" baseline="0" dirty="0"/>
              <a:t> </a:t>
            </a:r>
            <a:r>
              <a:rPr lang="de-DE" baseline="0" dirty="0" err="1"/>
              <a:t>Here</a:t>
            </a:r>
            <a:r>
              <a:rPr lang="de-DE" baseline="0" dirty="0"/>
              <a:t> </a:t>
            </a:r>
            <a:r>
              <a:rPr lang="de-DE" baseline="0" dirty="0" err="1"/>
              <a:t>is</a:t>
            </a:r>
            <a:r>
              <a:rPr lang="de-DE" baseline="0" dirty="0"/>
              <a:t> a </a:t>
            </a:r>
            <a:r>
              <a:rPr lang="de-DE" baseline="0" dirty="0" err="1"/>
              <a:t>model</a:t>
            </a:r>
            <a:r>
              <a:rPr lang="de-DE" baseline="0" dirty="0"/>
              <a:t> </a:t>
            </a:r>
            <a:r>
              <a:rPr lang="de-DE" baseline="0" dirty="0" err="1"/>
              <a:t>where</a:t>
            </a:r>
            <a:r>
              <a:rPr lang="de-DE" baseline="0" dirty="0"/>
              <a:t> </a:t>
            </a:r>
            <a:r>
              <a:rPr lang="de-DE" baseline="0" dirty="0" err="1"/>
              <a:t>we</a:t>
            </a:r>
            <a:r>
              <a:rPr lang="de-DE" baseline="0" dirty="0"/>
              <a:t> </a:t>
            </a:r>
            <a:r>
              <a:rPr lang="de-DE" baseline="0" dirty="0" err="1"/>
              <a:t>assume</a:t>
            </a:r>
            <a:r>
              <a:rPr lang="de-DE" baseline="0" dirty="0"/>
              <a:t> </a:t>
            </a:r>
            <a:r>
              <a:rPr lang="de-DE" baseline="0" dirty="0" err="1"/>
              <a:t>that</a:t>
            </a:r>
            <a:r>
              <a:rPr lang="de-DE" baseline="0" dirty="0"/>
              <a:t> at </a:t>
            </a:r>
            <a:r>
              <a:rPr lang="de-DE" baseline="0" dirty="0" err="1"/>
              <a:t>age</a:t>
            </a:r>
            <a:r>
              <a:rPr lang="de-DE" baseline="0" dirty="0"/>
              <a:t> 3 all </a:t>
            </a:r>
            <a:r>
              <a:rPr lang="de-DE" baseline="0" dirty="0" err="1"/>
              <a:t>reproduce</a:t>
            </a:r>
            <a:r>
              <a:rPr lang="de-DE" baseline="0" dirty="0"/>
              <a:t>. These </a:t>
            </a:r>
            <a:r>
              <a:rPr lang="de-DE" baseline="0" dirty="0" err="1"/>
              <a:t>models</a:t>
            </a:r>
            <a:r>
              <a:rPr lang="de-DE" baseline="0" dirty="0"/>
              <a:t> </a:t>
            </a:r>
            <a:r>
              <a:rPr lang="de-DE" baseline="0" dirty="0" err="1"/>
              <a:t>need</a:t>
            </a:r>
            <a:r>
              <a:rPr lang="de-DE" baseline="0" dirty="0"/>
              <a:t> such a </a:t>
            </a:r>
            <a:r>
              <a:rPr lang="de-DE" baseline="0" dirty="0" err="1"/>
              <a:t>constraint</a:t>
            </a:r>
            <a:r>
              <a:rPr lang="de-DE" baseline="0" dirty="0"/>
              <a:t> (</a:t>
            </a:r>
            <a:r>
              <a:rPr lang="de-DE" baseline="0" dirty="0" err="1"/>
              <a:t>age</a:t>
            </a:r>
            <a:r>
              <a:rPr lang="de-DE" baseline="0" dirty="0"/>
              <a:t> at </a:t>
            </a:r>
            <a:r>
              <a:rPr lang="de-DE" baseline="0" dirty="0" err="1"/>
              <a:t>which</a:t>
            </a:r>
            <a:r>
              <a:rPr lang="de-DE" baseline="0" dirty="0"/>
              <a:t> all </a:t>
            </a:r>
            <a:r>
              <a:rPr lang="de-DE" baseline="0" dirty="0" err="1"/>
              <a:t>reproduce</a:t>
            </a:r>
            <a:r>
              <a:rPr lang="de-DE" baseline="0" dirty="0"/>
              <a:t>). But </a:t>
            </a:r>
            <a:r>
              <a:rPr lang="de-DE" baseline="0" dirty="0" err="1"/>
              <a:t>this</a:t>
            </a:r>
            <a:r>
              <a:rPr lang="de-DE" baseline="0" dirty="0"/>
              <a:t> </a:t>
            </a:r>
            <a:r>
              <a:rPr lang="de-DE" baseline="0" dirty="0" err="1"/>
              <a:t>is</a:t>
            </a:r>
            <a:r>
              <a:rPr lang="de-DE" baseline="0" dirty="0"/>
              <a:t> not </a:t>
            </a:r>
            <a:r>
              <a:rPr lang="de-DE" baseline="0" dirty="0" err="1"/>
              <a:t>really</a:t>
            </a:r>
            <a:r>
              <a:rPr lang="de-DE" baseline="0" dirty="0"/>
              <a:t> </a:t>
            </a:r>
            <a:r>
              <a:rPr lang="de-DE" baseline="0" dirty="0" err="1"/>
              <a:t>restrictive</a:t>
            </a:r>
            <a:r>
              <a:rPr lang="de-DE" baseline="0" dirty="0"/>
              <a:t>, </a:t>
            </a:r>
            <a:r>
              <a:rPr lang="de-DE" baseline="0" dirty="0" err="1"/>
              <a:t>since</a:t>
            </a:r>
            <a:r>
              <a:rPr lang="de-DE" baseline="0" dirty="0"/>
              <a:t> </a:t>
            </a:r>
            <a:r>
              <a:rPr lang="de-DE" baseline="0" dirty="0" err="1"/>
              <a:t>it</a:t>
            </a:r>
            <a:r>
              <a:rPr lang="de-DE" baseline="0" dirty="0"/>
              <a:t> </a:t>
            </a:r>
            <a:r>
              <a:rPr lang="de-DE" baseline="0" dirty="0" err="1"/>
              <a:t>is</a:t>
            </a:r>
            <a:r>
              <a:rPr lang="de-DE" baseline="0" dirty="0"/>
              <a:t> </a:t>
            </a:r>
            <a:r>
              <a:rPr lang="de-DE" baseline="0" dirty="0" err="1"/>
              <a:t>always</a:t>
            </a:r>
            <a:r>
              <a:rPr lang="de-DE" baseline="0" dirty="0"/>
              <a:t> </a:t>
            </a:r>
            <a:r>
              <a:rPr lang="de-DE" baseline="0" dirty="0" err="1"/>
              <a:t>possible</a:t>
            </a:r>
            <a:r>
              <a:rPr lang="de-DE" baseline="0" dirty="0"/>
              <a:t> </a:t>
            </a:r>
            <a:r>
              <a:rPr lang="de-DE" baseline="0" dirty="0" err="1"/>
              <a:t>to</a:t>
            </a:r>
            <a:r>
              <a:rPr lang="de-DE" baseline="0" dirty="0"/>
              <a:t> </a:t>
            </a:r>
            <a:r>
              <a:rPr lang="de-DE" baseline="0" dirty="0" err="1"/>
              <a:t>include</a:t>
            </a:r>
            <a:r>
              <a:rPr lang="de-DE" baseline="0" dirty="0"/>
              <a:t> </a:t>
            </a:r>
            <a:r>
              <a:rPr lang="de-DE" baseline="0" dirty="0" err="1"/>
              <a:t>many</a:t>
            </a:r>
            <a:r>
              <a:rPr lang="de-DE" baseline="0" dirty="0"/>
              <a:t> </a:t>
            </a:r>
            <a:r>
              <a:rPr lang="de-DE" baseline="0" dirty="0" err="1"/>
              <a:t>age</a:t>
            </a:r>
            <a:r>
              <a:rPr lang="de-DE" baseline="0" dirty="0"/>
              <a:t> </a:t>
            </a:r>
            <a:r>
              <a:rPr lang="de-DE" baseline="0" dirty="0" err="1"/>
              <a:t>classes</a:t>
            </a:r>
            <a:r>
              <a:rPr lang="de-DE" baseline="0" dirty="0"/>
              <a:t>.</a:t>
            </a:r>
          </a:p>
          <a:p>
            <a:pPr eaLnBrk="1" hangingPunct="1">
              <a:buFontTx/>
              <a:buChar char="-"/>
            </a:pPr>
            <a:r>
              <a:rPr lang="de-DE" baseline="0" dirty="0"/>
              <a:t>Observation </a:t>
            </a:r>
            <a:r>
              <a:rPr lang="de-DE" baseline="0" dirty="0" err="1"/>
              <a:t>model</a:t>
            </a:r>
            <a:r>
              <a:rPr lang="de-DE" baseline="0" dirty="0"/>
              <a:t>: </a:t>
            </a:r>
            <a:r>
              <a:rPr lang="de-DE" baseline="0" dirty="0" err="1"/>
              <a:t>here</a:t>
            </a:r>
            <a:r>
              <a:rPr lang="de-DE" baseline="0" dirty="0"/>
              <a:t> </a:t>
            </a:r>
            <a:r>
              <a:rPr lang="de-DE" baseline="0" dirty="0" err="1"/>
              <a:t>we</a:t>
            </a:r>
            <a:r>
              <a:rPr lang="de-DE" baseline="0" dirty="0"/>
              <a:t> </a:t>
            </a:r>
            <a:r>
              <a:rPr lang="de-DE" baseline="0" dirty="0" err="1"/>
              <a:t>assume</a:t>
            </a:r>
            <a:r>
              <a:rPr lang="de-DE" baseline="0" dirty="0"/>
              <a:t> </a:t>
            </a:r>
            <a:r>
              <a:rPr lang="de-DE" baseline="0" dirty="0" err="1"/>
              <a:t>that</a:t>
            </a:r>
            <a:r>
              <a:rPr lang="de-DE" baseline="0" dirty="0"/>
              <a:t> p </a:t>
            </a:r>
            <a:r>
              <a:rPr lang="de-DE" baseline="0" dirty="0" err="1"/>
              <a:t>are</a:t>
            </a:r>
            <a:r>
              <a:rPr lang="de-DE" baseline="0" dirty="0"/>
              <a:t> different </a:t>
            </a:r>
            <a:r>
              <a:rPr lang="de-DE" baseline="0" dirty="0" err="1"/>
              <a:t>for</a:t>
            </a:r>
            <a:r>
              <a:rPr lang="de-DE" baseline="0" dirty="0"/>
              <a:t> </a:t>
            </a:r>
            <a:r>
              <a:rPr lang="de-DE" baseline="0" dirty="0" err="1"/>
              <a:t>the</a:t>
            </a:r>
            <a:r>
              <a:rPr lang="de-DE" baseline="0" dirty="0"/>
              <a:t> </a:t>
            </a:r>
            <a:r>
              <a:rPr lang="de-DE" baseline="0" dirty="0" err="1"/>
              <a:t>first</a:t>
            </a:r>
            <a:r>
              <a:rPr lang="de-DE" baseline="0" dirty="0"/>
              <a:t> time </a:t>
            </a:r>
            <a:r>
              <a:rPr lang="de-DE" baseline="0" dirty="0" err="1"/>
              <a:t>and</a:t>
            </a:r>
            <a:r>
              <a:rPr lang="de-DE" baseline="0" dirty="0"/>
              <a:t> </a:t>
            </a:r>
            <a:r>
              <a:rPr lang="de-DE" baseline="0" dirty="0" err="1"/>
              <a:t>experienced</a:t>
            </a:r>
            <a:r>
              <a:rPr lang="de-DE" baseline="0" dirty="0"/>
              <a:t> </a:t>
            </a:r>
            <a:r>
              <a:rPr lang="de-DE" baseline="0" dirty="0" err="1"/>
              <a:t>breeders</a:t>
            </a:r>
            <a:r>
              <a:rPr lang="de-DE" baseline="0" dirty="0"/>
              <a:t>.</a:t>
            </a:r>
          </a:p>
          <a:p>
            <a:pPr eaLnBrk="1" hangingPunct="1">
              <a:buFontTx/>
              <a:buChar char="-"/>
            </a:pPr>
            <a:r>
              <a:rPr lang="de-DE" baseline="0" dirty="0"/>
              <a:t>Model </a:t>
            </a:r>
            <a:r>
              <a:rPr lang="de-DE" baseline="0" dirty="0" err="1"/>
              <a:t>can</a:t>
            </a:r>
            <a:r>
              <a:rPr lang="de-DE" baseline="0" dirty="0"/>
              <a:t> </a:t>
            </a:r>
            <a:r>
              <a:rPr lang="de-DE" baseline="0" dirty="0" err="1"/>
              <a:t>only</a:t>
            </a:r>
            <a:r>
              <a:rPr lang="de-DE" baseline="0" dirty="0"/>
              <a:t> </a:t>
            </a:r>
            <a:r>
              <a:rPr lang="de-DE" baseline="0" dirty="0" err="1"/>
              <a:t>include</a:t>
            </a:r>
            <a:r>
              <a:rPr lang="de-DE" baseline="0" dirty="0"/>
              <a:t> </a:t>
            </a:r>
            <a:r>
              <a:rPr lang="de-DE" baseline="0" dirty="0" err="1"/>
              <a:t>individuals</a:t>
            </a:r>
            <a:r>
              <a:rPr lang="de-DE" baseline="0" dirty="0"/>
              <a:t> </a:t>
            </a:r>
            <a:r>
              <a:rPr lang="de-DE" baseline="0" dirty="0" err="1"/>
              <a:t>of</a:t>
            </a:r>
            <a:r>
              <a:rPr lang="de-DE" baseline="0" dirty="0"/>
              <a:t> </a:t>
            </a:r>
            <a:r>
              <a:rPr lang="de-DE" baseline="0" dirty="0" err="1"/>
              <a:t>known</a:t>
            </a:r>
            <a:r>
              <a:rPr lang="de-DE" baseline="0" dirty="0"/>
              <a:t> </a:t>
            </a:r>
            <a:r>
              <a:rPr lang="de-DE" baseline="0" dirty="0" err="1"/>
              <a:t>age</a:t>
            </a:r>
            <a:r>
              <a:rPr lang="de-DE" baseline="0" dirty="0"/>
              <a:t>.</a:t>
            </a:r>
            <a:endParaRPr lang="de-DE" dirty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algn="r" eaLnBrk="1" hangingPunct="1"/>
            <a:fld id="{CEFFF156-86EC-4D8E-84BB-025FF17C9E43}" type="slidenum">
              <a:rPr lang="de-DE" sz="1200"/>
              <a:pPr algn="r" eaLnBrk="1" hangingPunct="1"/>
              <a:t>46</a:t>
            </a:fld>
            <a:endParaRPr lang="de-DE" sz="1200"/>
          </a:p>
        </p:txBody>
      </p:sp>
      <p:sp>
        <p:nvSpPr>
          <p:cNvPr id="1024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1024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Tx/>
              <a:buChar char="-"/>
            </a:pPr>
            <a:r>
              <a:rPr lang="de-DE" dirty="0"/>
              <a:t> Key</a:t>
            </a:r>
            <a:r>
              <a:rPr lang="de-DE" baseline="0" dirty="0"/>
              <a:t> </a:t>
            </a:r>
            <a:r>
              <a:rPr lang="de-DE" baseline="0" dirty="0" err="1"/>
              <a:t>question</a:t>
            </a:r>
            <a:r>
              <a:rPr lang="de-DE" baseline="0" dirty="0"/>
              <a:t>: in </a:t>
            </a:r>
            <a:r>
              <a:rPr lang="de-DE" baseline="0" dirty="0" err="1"/>
              <a:t>which</a:t>
            </a:r>
            <a:r>
              <a:rPr lang="de-DE" baseline="0" dirty="0"/>
              <a:t> </a:t>
            </a:r>
            <a:r>
              <a:rPr lang="de-DE" baseline="0" dirty="0" err="1"/>
              <a:t>age</a:t>
            </a:r>
            <a:r>
              <a:rPr lang="de-DE" baseline="0" dirty="0"/>
              <a:t> </a:t>
            </a:r>
            <a:r>
              <a:rPr lang="de-DE" baseline="0" dirty="0" err="1"/>
              <a:t>start</a:t>
            </a:r>
            <a:r>
              <a:rPr lang="de-DE" baseline="0" dirty="0"/>
              <a:t> </a:t>
            </a:r>
            <a:r>
              <a:rPr lang="de-DE" baseline="0" dirty="0" err="1"/>
              <a:t>the</a:t>
            </a:r>
            <a:r>
              <a:rPr lang="de-DE" baseline="0" dirty="0"/>
              <a:t> </a:t>
            </a:r>
            <a:r>
              <a:rPr lang="de-DE" baseline="0" dirty="0" err="1"/>
              <a:t>individuals</a:t>
            </a:r>
            <a:r>
              <a:rPr lang="de-DE" baseline="0" dirty="0"/>
              <a:t> </a:t>
            </a:r>
            <a:r>
              <a:rPr lang="de-DE" baseline="0" dirty="0" err="1"/>
              <a:t>with</a:t>
            </a:r>
            <a:r>
              <a:rPr lang="de-DE" baseline="0" dirty="0"/>
              <a:t> </a:t>
            </a:r>
            <a:r>
              <a:rPr lang="de-DE" baseline="0" dirty="0" err="1"/>
              <a:t>reproduction</a:t>
            </a:r>
            <a:r>
              <a:rPr lang="de-DE" baseline="0" dirty="0"/>
              <a:t>. </a:t>
            </a:r>
            <a:r>
              <a:rPr lang="de-DE" baseline="0" dirty="0" err="1"/>
              <a:t>What</a:t>
            </a:r>
            <a:r>
              <a:rPr lang="de-DE" baseline="0" dirty="0"/>
              <a:t> </a:t>
            </a:r>
            <a:r>
              <a:rPr lang="de-DE" baseline="0" dirty="0" err="1"/>
              <a:t>is</a:t>
            </a:r>
            <a:r>
              <a:rPr lang="de-DE" baseline="0" dirty="0"/>
              <a:t> </a:t>
            </a:r>
            <a:r>
              <a:rPr lang="de-DE" baseline="0" dirty="0" err="1"/>
              <a:t>the</a:t>
            </a:r>
            <a:r>
              <a:rPr lang="de-DE" baseline="0" dirty="0"/>
              <a:t> </a:t>
            </a:r>
            <a:r>
              <a:rPr lang="de-DE" baseline="0" dirty="0" err="1"/>
              <a:t>mean</a:t>
            </a:r>
            <a:r>
              <a:rPr lang="de-DE" baseline="0" dirty="0"/>
              <a:t> </a:t>
            </a:r>
            <a:r>
              <a:rPr lang="de-DE" baseline="0" dirty="0" err="1"/>
              <a:t>age</a:t>
            </a:r>
            <a:r>
              <a:rPr lang="de-DE" baseline="0" dirty="0"/>
              <a:t> at </a:t>
            </a:r>
            <a:r>
              <a:rPr lang="de-DE" baseline="0" dirty="0" err="1"/>
              <a:t>first</a:t>
            </a:r>
            <a:r>
              <a:rPr lang="de-DE" baseline="0" dirty="0"/>
              <a:t> </a:t>
            </a:r>
            <a:r>
              <a:rPr lang="de-DE" baseline="0" dirty="0" err="1"/>
              <a:t>reproduction</a:t>
            </a:r>
            <a:r>
              <a:rPr lang="de-DE" baseline="0" dirty="0"/>
              <a:t>?</a:t>
            </a:r>
          </a:p>
          <a:p>
            <a:pPr eaLnBrk="1" hangingPunct="1">
              <a:buFontTx/>
              <a:buChar char="-"/>
            </a:pPr>
            <a:r>
              <a:rPr lang="de-DE" baseline="0" dirty="0"/>
              <a:t> </a:t>
            </a:r>
            <a:r>
              <a:rPr lang="de-DE" baseline="0" dirty="0" err="1"/>
              <a:t>Here</a:t>
            </a:r>
            <a:r>
              <a:rPr lang="de-DE" baseline="0" dirty="0"/>
              <a:t> </a:t>
            </a:r>
            <a:r>
              <a:rPr lang="de-DE" baseline="0" dirty="0" err="1"/>
              <a:t>is</a:t>
            </a:r>
            <a:r>
              <a:rPr lang="de-DE" baseline="0" dirty="0"/>
              <a:t> a </a:t>
            </a:r>
            <a:r>
              <a:rPr lang="de-DE" baseline="0" dirty="0" err="1"/>
              <a:t>model</a:t>
            </a:r>
            <a:r>
              <a:rPr lang="de-DE" baseline="0" dirty="0"/>
              <a:t> </a:t>
            </a:r>
            <a:r>
              <a:rPr lang="de-DE" baseline="0" dirty="0" err="1"/>
              <a:t>where</a:t>
            </a:r>
            <a:r>
              <a:rPr lang="de-DE" baseline="0" dirty="0"/>
              <a:t> </a:t>
            </a:r>
            <a:r>
              <a:rPr lang="de-DE" baseline="0" dirty="0" err="1"/>
              <a:t>we</a:t>
            </a:r>
            <a:r>
              <a:rPr lang="de-DE" baseline="0" dirty="0"/>
              <a:t> </a:t>
            </a:r>
            <a:r>
              <a:rPr lang="de-DE" baseline="0" dirty="0" err="1"/>
              <a:t>assume</a:t>
            </a:r>
            <a:r>
              <a:rPr lang="de-DE" baseline="0" dirty="0"/>
              <a:t> </a:t>
            </a:r>
            <a:r>
              <a:rPr lang="de-DE" baseline="0" dirty="0" err="1"/>
              <a:t>that</a:t>
            </a:r>
            <a:r>
              <a:rPr lang="de-DE" baseline="0" dirty="0"/>
              <a:t> at </a:t>
            </a:r>
            <a:r>
              <a:rPr lang="de-DE" baseline="0" dirty="0" err="1"/>
              <a:t>age</a:t>
            </a:r>
            <a:r>
              <a:rPr lang="de-DE" baseline="0" dirty="0"/>
              <a:t> 3 all </a:t>
            </a:r>
            <a:r>
              <a:rPr lang="de-DE" baseline="0" dirty="0" err="1"/>
              <a:t>reproduce</a:t>
            </a:r>
            <a:r>
              <a:rPr lang="de-DE" baseline="0" dirty="0"/>
              <a:t>. These </a:t>
            </a:r>
            <a:r>
              <a:rPr lang="de-DE" baseline="0" dirty="0" err="1"/>
              <a:t>models</a:t>
            </a:r>
            <a:r>
              <a:rPr lang="de-DE" baseline="0" dirty="0"/>
              <a:t> </a:t>
            </a:r>
            <a:r>
              <a:rPr lang="de-DE" baseline="0" dirty="0" err="1"/>
              <a:t>need</a:t>
            </a:r>
            <a:r>
              <a:rPr lang="de-DE" baseline="0" dirty="0"/>
              <a:t> such a </a:t>
            </a:r>
            <a:r>
              <a:rPr lang="de-DE" baseline="0" dirty="0" err="1"/>
              <a:t>constraint</a:t>
            </a:r>
            <a:r>
              <a:rPr lang="de-DE" baseline="0" dirty="0"/>
              <a:t> (</a:t>
            </a:r>
            <a:r>
              <a:rPr lang="de-DE" baseline="0" dirty="0" err="1"/>
              <a:t>age</a:t>
            </a:r>
            <a:r>
              <a:rPr lang="de-DE" baseline="0" dirty="0"/>
              <a:t> at </a:t>
            </a:r>
            <a:r>
              <a:rPr lang="de-DE" baseline="0" dirty="0" err="1"/>
              <a:t>which</a:t>
            </a:r>
            <a:r>
              <a:rPr lang="de-DE" baseline="0" dirty="0"/>
              <a:t> all </a:t>
            </a:r>
            <a:r>
              <a:rPr lang="de-DE" baseline="0" dirty="0" err="1"/>
              <a:t>reproduce</a:t>
            </a:r>
            <a:r>
              <a:rPr lang="de-DE" baseline="0" dirty="0"/>
              <a:t>). </a:t>
            </a:r>
          </a:p>
          <a:p>
            <a:pPr eaLnBrk="1" hangingPunct="1">
              <a:buFontTx/>
              <a:buChar char="-"/>
            </a:pPr>
            <a:r>
              <a:rPr lang="de-DE" baseline="0" dirty="0"/>
              <a:t> But </a:t>
            </a:r>
            <a:r>
              <a:rPr lang="de-DE" baseline="0" dirty="0" err="1"/>
              <a:t>this</a:t>
            </a:r>
            <a:r>
              <a:rPr lang="de-DE" baseline="0" dirty="0"/>
              <a:t> </a:t>
            </a:r>
            <a:r>
              <a:rPr lang="de-DE" baseline="0" dirty="0" err="1"/>
              <a:t>is</a:t>
            </a:r>
            <a:r>
              <a:rPr lang="de-DE" baseline="0" dirty="0"/>
              <a:t> not </a:t>
            </a:r>
            <a:r>
              <a:rPr lang="de-DE" baseline="0" dirty="0" err="1"/>
              <a:t>really</a:t>
            </a:r>
            <a:r>
              <a:rPr lang="de-DE" baseline="0" dirty="0"/>
              <a:t> </a:t>
            </a:r>
            <a:r>
              <a:rPr lang="de-DE" baseline="0" dirty="0" err="1"/>
              <a:t>restrictive</a:t>
            </a:r>
            <a:r>
              <a:rPr lang="de-DE" baseline="0" dirty="0"/>
              <a:t>, </a:t>
            </a:r>
            <a:r>
              <a:rPr lang="de-DE" baseline="0" dirty="0" err="1"/>
              <a:t>since</a:t>
            </a:r>
            <a:r>
              <a:rPr lang="de-DE" baseline="0" dirty="0"/>
              <a:t> </a:t>
            </a:r>
            <a:r>
              <a:rPr lang="de-DE" baseline="0" dirty="0" err="1"/>
              <a:t>it</a:t>
            </a:r>
            <a:r>
              <a:rPr lang="de-DE" baseline="0" dirty="0"/>
              <a:t> </a:t>
            </a:r>
            <a:r>
              <a:rPr lang="de-DE" baseline="0" dirty="0" err="1"/>
              <a:t>is</a:t>
            </a:r>
            <a:r>
              <a:rPr lang="de-DE" baseline="0" dirty="0"/>
              <a:t> </a:t>
            </a:r>
            <a:r>
              <a:rPr lang="de-DE" baseline="0" dirty="0" err="1"/>
              <a:t>always</a:t>
            </a:r>
            <a:r>
              <a:rPr lang="de-DE" baseline="0" dirty="0"/>
              <a:t> </a:t>
            </a:r>
            <a:r>
              <a:rPr lang="de-DE" baseline="0" dirty="0" err="1"/>
              <a:t>possible</a:t>
            </a:r>
            <a:r>
              <a:rPr lang="de-DE" baseline="0" dirty="0"/>
              <a:t> </a:t>
            </a:r>
            <a:r>
              <a:rPr lang="de-DE" baseline="0" dirty="0" err="1"/>
              <a:t>to</a:t>
            </a:r>
            <a:r>
              <a:rPr lang="de-DE" baseline="0" dirty="0"/>
              <a:t> </a:t>
            </a:r>
            <a:r>
              <a:rPr lang="de-DE" baseline="0" dirty="0" err="1"/>
              <a:t>include</a:t>
            </a:r>
            <a:r>
              <a:rPr lang="de-DE" baseline="0" dirty="0"/>
              <a:t> </a:t>
            </a:r>
            <a:r>
              <a:rPr lang="de-DE" baseline="0" dirty="0" err="1"/>
              <a:t>many</a:t>
            </a:r>
            <a:r>
              <a:rPr lang="de-DE" baseline="0" dirty="0"/>
              <a:t> </a:t>
            </a:r>
            <a:r>
              <a:rPr lang="de-DE" baseline="0" dirty="0" err="1"/>
              <a:t>age</a:t>
            </a:r>
            <a:r>
              <a:rPr lang="de-DE" baseline="0" dirty="0"/>
              <a:t> </a:t>
            </a:r>
            <a:r>
              <a:rPr lang="de-DE" baseline="0" dirty="0" err="1"/>
              <a:t>classes</a:t>
            </a:r>
            <a:r>
              <a:rPr lang="de-DE" baseline="0" dirty="0"/>
              <a:t>.</a:t>
            </a:r>
          </a:p>
          <a:p>
            <a:pPr eaLnBrk="1" hangingPunct="1">
              <a:buFontTx/>
              <a:buChar char="-"/>
            </a:pPr>
            <a:r>
              <a:rPr lang="de-DE" baseline="0" dirty="0"/>
              <a:t>Observation </a:t>
            </a:r>
            <a:r>
              <a:rPr lang="de-DE" baseline="0" dirty="0" err="1"/>
              <a:t>model</a:t>
            </a:r>
            <a:r>
              <a:rPr lang="de-DE" baseline="0" dirty="0"/>
              <a:t>: </a:t>
            </a:r>
            <a:r>
              <a:rPr lang="de-DE" baseline="0" dirty="0" err="1"/>
              <a:t>here</a:t>
            </a:r>
            <a:r>
              <a:rPr lang="de-DE" baseline="0" dirty="0"/>
              <a:t> </a:t>
            </a:r>
            <a:r>
              <a:rPr lang="de-DE" baseline="0" dirty="0" err="1"/>
              <a:t>we</a:t>
            </a:r>
            <a:r>
              <a:rPr lang="de-DE" baseline="0" dirty="0"/>
              <a:t> </a:t>
            </a:r>
            <a:r>
              <a:rPr lang="de-DE" baseline="0" dirty="0" err="1"/>
              <a:t>assume</a:t>
            </a:r>
            <a:r>
              <a:rPr lang="de-DE" baseline="0" dirty="0"/>
              <a:t> </a:t>
            </a:r>
            <a:r>
              <a:rPr lang="de-DE" baseline="0" dirty="0" err="1"/>
              <a:t>that</a:t>
            </a:r>
            <a:r>
              <a:rPr lang="de-DE" baseline="0" dirty="0"/>
              <a:t> p </a:t>
            </a:r>
            <a:r>
              <a:rPr lang="de-DE" baseline="0" dirty="0" err="1"/>
              <a:t>are</a:t>
            </a:r>
            <a:r>
              <a:rPr lang="de-DE" baseline="0" dirty="0"/>
              <a:t> different </a:t>
            </a:r>
            <a:r>
              <a:rPr lang="de-DE" baseline="0" dirty="0" err="1"/>
              <a:t>for</a:t>
            </a:r>
            <a:r>
              <a:rPr lang="de-DE" baseline="0" dirty="0"/>
              <a:t> </a:t>
            </a:r>
            <a:r>
              <a:rPr lang="de-DE" baseline="0" dirty="0" err="1"/>
              <a:t>the</a:t>
            </a:r>
            <a:r>
              <a:rPr lang="de-DE" baseline="0" dirty="0"/>
              <a:t> </a:t>
            </a:r>
            <a:r>
              <a:rPr lang="de-DE" baseline="0" dirty="0" err="1"/>
              <a:t>first</a:t>
            </a:r>
            <a:r>
              <a:rPr lang="de-DE" baseline="0" dirty="0"/>
              <a:t> time </a:t>
            </a:r>
            <a:r>
              <a:rPr lang="de-DE" baseline="0" dirty="0" err="1"/>
              <a:t>and</a:t>
            </a:r>
            <a:r>
              <a:rPr lang="de-DE" baseline="0" dirty="0"/>
              <a:t> </a:t>
            </a:r>
            <a:r>
              <a:rPr lang="de-DE" baseline="0" dirty="0" err="1"/>
              <a:t>experienced</a:t>
            </a:r>
            <a:r>
              <a:rPr lang="de-DE" baseline="0" dirty="0"/>
              <a:t> </a:t>
            </a:r>
            <a:r>
              <a:rPr lang="de-DE" baseline="0" dirty="0" err="1"/>
              <a:t>breeders</a:t>
            </a:r>
            <a:r>
              <a:rPr lang="de-DE" baseline="0" dirty="0"/>
              <a:t>.</a:t>
            </a:r>
          </a:p>
          <a:p>
            <a:pPr eaLnBrk="1" hangingPunct="1">
              <a:buFontTx/>
              <a:buChar char="-"/>
            </a:pPr>
            <a:r>
              <a:rPr lang="de-DE" baseline="0" dirty="0"/>
              <a:t>Model </a:t>
            </a:r>
            <a:r>
              <a:rPr lang="de-DE" baseline="0" dirty="0" err="1"/>
              <a:t>can</a:t>
            </a:r>
            <a:r>
              <a:rPr lang="de-DE" baseline="0" dirty="0"/>
              <a:t> </a:t>
            </a:r>
            <a:r>
              <a:rPr lang="de-DE" baseline="0" dirty="0" err="1"/>
              <a:t>only</a:t>
            </a:r>
            <a:r>
              <a:rPr lang="de-DE" baseline="0" dirty="0"/>
              <a:t> </a:t>
            </a:r>
            <a:r>
              <a:rPr lang="de-DE" baseline="0" dirty="0" err="1"/>
              <a:t>include</a:t>
            </a:r>
            <a:r>
              <a:rPr lang="de-DE" baseline="0" dirty="0"/>
              <a:t> </a:t>
            </a:r>
            <a:r>
              <a:rPr lang="de-DE" baseline="0" dirty="0" err="1"/>
              <a:t>individuals</a:t>
            </a:r>
            <a:r>
              <a:rPr lang="de-DE" baseline="0" dirty="0"/>
              <a:t> </a:t>
            </a:r>
            <a:r>
              <a:rPr lang="de-DE" baseline="0" dirty="0" err="1"/>
              <a:t>of</a:t>
            </a:r>
            <a:r>
              <a:rPr lang="de-DE" baseline="0" dirty="0"/>
              <a:t> </a:t>
            </a:r>
            <a:r>
              <a:rPr lang="de-DE" baseline="0" dirty="0" err="1"/>
              <a:t>known</a:t>
            </a:r>
            <a:r>
              <a:rPr lang="de-DE" baseline="0" dirty="0"/>
              <a:t> </a:t>
            </a:r>
            <a:r>
              <a:rPr lang="de-DE" baseline="0" dirty="0" err="1"/>
              <a:t>age</a:t>
            </a:r>
            <a:r>
              <a:rPr lang="de-DE" baseline="0" dirty="0"/>
              <a:t>.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0785938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algn="r" eaLnBrk="1" hangingPunct="1"/>
            <a:fld id="{BD02C05F-4A9F-4E8A-8F9E-EDDBD1CD04EB}" type="slidenum">
              <a:rPr lang="de-DE" sz="1200"/>
              <a:pPr algn="r" eaLnBrk="1" hangingPunct="1"/>
              <a:t>47</a:t>
            </a:fld>
            <a:endParaRPr lang="de-DE" sz="1200"/>
          </a:p>
        </p:txBody>
      </p:sp>
      <p:sp>
        <p:nvSpPr>
          <p:cNvPr id="1003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1003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Tx/>
              <a:buChar char="-"/>
            </a:pPr>
            <a:endParaRPr lang="de-DE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fld id="{A42BF8F5-4C84-411D-83D9-5A18EC71E293}" type="slidenum">
              <a:rPr lang="de-DE" sz="1200" smtClean="0"/>
              <a:pPr eaLnBrk="1" hangingPunct="1"/>
              <a:t>11</a:t>
            </a:fld>
            <a:endParaRPr lang="de-DE" sz="1200"/>
          </a:p>
        </p:txBody>
      </p:sp>
      <p:sp>
        <p:nvSpPr>
          <p:cNvPr id="962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962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Tx/>
              <a:buChar char="-"/>
            </a:pPr>
            <a:r>
              <a:rPr lang="de-DE"/>
              <a:t>State dead needs to be included, because the transition matrices need to be row stochastic (sum of probabilities in a row is 1)</a:t>
            </a:r>
          </a:p>
          <a:p>
            <a:pPr eaLnBrk="1" hangingPunct="1">
              <a:buFontTx/>
              <a:buChar char="-"/>
            </a:pPr>
            <a:endParaRPr lang="de-DE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algn="r" eaLnBrk="1" hangingPunct="1"/>
            <a:fld id="{BD02C05F-4A9F-4E8A-8F9E-EDDBD1CD04EB}" type="slidenum">
              <a:rPr lang="de-DE" sz="1200"/>
              <a:pPr algn="r" eaLnBrk="1" hangingPunct="1"/>
              <a:t>48</a:t>
            </a:fld>
            <a:endParaRPr lang="de-DE" sz="1200"/>
          </a:p>
        </p:txBody>
      </p:sp>
      <p:sp>
        <p:nvSpPr>
          <p:cNvPr id="1003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1003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Tx/>
              <a:buChar char="-"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4858768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algn="r" eaLnBrk="1" hangingPunct="1"/>
            <a:fld id="{BD02C05F-4A9F-4E8A-8F9E-EDDBD1CD04EB}" type="slidenum">
              <a:rPr lang="de-DE" sz="1200"/>
              <a:pPr algn="r" eaLnBrk="1" hangingPunct="1"/>
              <a:t>49</a:t>
            </a:fld>
            <a:endParaRPr lang="de-DE" sz="1200"/>
          </a:p>
        </p:txBody>
      </p:sp>
      <p:sp>
        <p:nvSpPr>
          <p:cNvPr id="1003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1003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Tx/>
              <a:buChar char="-"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3767046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algn="r" eaLnBrk="1" hangingPunct="1"/>
            <a:fld id="{24B08F61-3F7B-4A78-AB51-E82D6ABD7735}" type="slidenum">
              <a:rPr lang="de-DE" sz="1200"/>
              <a:pPr algn="r" eaLnBrk="1" hangingPunct="1"/>
              <a:t>50</a:t>
            </a:fld>
            <a:endParaRPr lang="de-DE" sz="1200"/>
          </a:p>
        </p:txBody>
      </p:sp>
      <p:sp>
        <p:nvSpPr>
          <p:cNvPr id="1013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1013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Tx/>
              <a:buChar char="-"/>
            </a:pPr>
            <a:endParaRPr lang="de-DE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algn="r" eaLnBrk="1" hangingPunct="1"/>
            <a:fld id="{24B08F61-3F7B-4A78-AB51-E82D6ABD7735}" type="slidenum">
              <a:rPr lang="de-DE" sz="1200"/>
              <a:pPr algn="r" eaLnBrk="1" hangingPunct="1"/>
              <a:t>51</a:t>
            </a:fld>
            <a:endParaRPr lang="de-DE" sz="1200"/>
          </a:p>
        </p:txBody>
      </p:sp>
      <p:sp>
        <p:nvSpPr>
          <p:cNvPr id="1013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1013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Tx/>
              <a:buChar char="-"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4917092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algn="r" eaLnBrk="1" hangingPunct="1"/>
            <a:fld id="{24B08F61-3F7B-4A78-AB51-E82D6ABD7735}" type="slidenum">
              <a:rPr lang="de-DE" sz="1200"/>
              <a:pPr algn="r" eaLnBrk="1" hangingPunct="1"/>
              <a:t>52</a:t>
            </a:fld>
            <a:endParaRPr lang="de-DE" sz="1200"/>
          </a:p>
        </p:txBody>
      </p:sp>
      <p:sp>
        <p:nvSpPr>
          <p:cNvPr id="1013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1013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Tx/>
              <a:buChar char="-"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4141174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algn="r" eaLnBrk="1" hangingPunct="1"/>
            <a:fld id="{CEFFF156-86EC-4D8E-84BB-025FF17C9E43}" type="slidenum">
              <a:rPr lang="de-DE" sz="1200"/>
              <a:pPr algn="r" eaLnBrk="1" hangingPunct="1"/>
              <a:t>53</a:t>
            </a:fld>
            <a:endParaRPr lang="de-DE" sz="1200"/>
          </a:p>
        </p:txBody>
      </p:sp>
      <p:sp>
        <p:nvSpPr>
          <p:cNvPr id="1024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1024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Tx/>
              <a:buChar char="-"/>
            </a:pPr>
            <a:endParaRPr lang="de-DE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algn="r" eaLnBrk="1" hangingPunct="1"/>
            <a:fld id="{CEFFF156-86EC-4D8E-84BB-025FF17C9E43}" type="slidenum">
              <a:rPr lang="de-DE" sz="1200"/>
              <a:pPr algn="r" eaLnBrk="1" hangingPunct="1"/>
              <a:t>54</a:t>
            </a:fld>
            <a:endParaRPr lang="de-DE" sz="1200"/>
          </a:p>
        </p:txBody>
      </p:sp>
      <p:sp>
        <p:nvSpPr>
          <p:cNvPr id="1024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1024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Tx/>
              <a:buChar char="-"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5180255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algn="r" eaLnBrk="1" hangingPunct="1"/>
            <a:fld id="{CEFFF156-86EC-4D8E-84BB-025FF17C9E43}" type="slidenum">
              <a:rPr lang="de-DE" sz="1200"/>
              <a:pPr algn="r" eaLnBrk="1" hangingPunct="1"/>
              <a:t>55</a:t>
            </a:fld>
            <a:endParaRPr lang="de-DE" sz="1200"/>
          </a:p>
        </p:txBody>
      </p:sp>
      <p:sp>
        <p:nvSpPr>
          <p:cNvPr id="1024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1024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Tx/>
              <a:buChar char="-"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4075682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algn="r" eaLnBrk="1" hangingPunct="1"/>
            <a:fld id="{B3371B10-DE6D-42FF-87A2-55E802CD4B86}" type="slidenum">
              <a:rPr lang="de-DE" sz="1200"/>
              <a:pPr algn="r" eaLnBrk="1" hangingPunct="1"/>
              <a:t>56</a:t>
            </a:fld>
            <a:endParaRPr lang="de-DE" sz="1200"/>
          </a:p>
        </p:txBody>
      </p:sp>
      <p:sp>
        <p:nvSpPr>
          <p:cNvPr id="829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829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fr-FR" sz="1200" kern="1200" dirty="0" err="1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Times New Roman" pitchFamily="18" charset="0"/>
              </a:rPr>
              <a:t>conjunctivitis</a:t>
            </a:r>
            <a:endParaRPr lang="fr-FR" sz="1200" kern="1200" dirty="0">
              <a:solidFill>
                <a:schemeClr val="tx1"/>
              </a:solidFill>
              <a:effectLst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algn="r" eaLnBrk="1" hangingPunct="1"/>
            <a:fld id="{B3371B10-DE6D-42FF-87A2-55E802CD4B86}" type="slidenum">
              <a:rPr lang="de-DE" sz="1200"/>
              <a:pPr algn="r" eaLnBrk="1" hangingPunct="1"/>
              <a:t>57</a:t>
            </a:fld>
            <a:endParaRPr lang="de-DE" sz="1200"/>
          </a:p>
        </p:txBody>
      </p:sp>
      <p:sp>
        <p:nvSpPr>
          <p:cNvPr id="829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829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fr-FR" sz="1200" kern="1200" dirty="0" err="1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Times New Roman" pitchFamily="18" charset="0"/>
              </a:rPr>
              <a:t>conjunctivitis</a:t>
            </a:r>
            <a:endParaRPr lang="fr-FR" sz="1200" kern="1200" dirty="0">
              <a:solidFill>
                <a:schemeClr val="tx1"/>
              </a:solidFill>
              <a:effectLst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90860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fld id="{A42BF8F5-4C84-411D-83D9-5A18EC71E293}" type="slidenum">
              <a:rPr lang="de-DE" sz="1200" smtClean="0"/>
              <a:pPr eaLnBrk="1" hangingPunct="1"/>
              <a:t>12</a:t>
            </a:fld>
            <a:endParaRPr lang="de-DE" sz="1200"/>
          </a:p>
        </p:txBody>
      </p:sp>
      <p:sp>
        <p:nvSpPr>
          <p:cNvPr id="962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962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Tx/>
              <a:buChar char="-"/>
            </a:pPr>
            <a:r>
              <a:rPr lang="de-DE"/>
              <a:t>State dead needs to be included, because the transition matrices need to be row stochastic (sum of probabilities in a row is 1)</a:t>
            </a:r>
          </a:p>
          <a:p>
            <a:pPr eaLnBrk="1" hangingPunct="1">
              <a:buFontTx/>
              <a:buChar char="-"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9602776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algn="r" eaLnBrk="1" hangingPunct="1"/>
            <a:fld id="{B3371B10-DE6D-42FF-87A2-55E802CD4B86}" type="slidenum">
              <a:rPr lang="de-DE" sz="1200"/>
              <a:pPr algn="r" eaLnBrk="1" hangingPunct="1"/>
              <a:t>58</a:t>
            </a:fld>
            <a:endParaRPr lang="de-DE" sz="1200"/>
          </a:p>
        </p:txBody>
      </p:sp>
      <p:sp>
        <p:nvSpPr>
          <p:cNvPr id="829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829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fr-FR" sz="1200" kern="1200" dirty="0" err="1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Times New Roman" pitchFamily="18" charset="0"/>
              </a:rPr>
              <a:t>conjunctivitis</a:t>
            </a:r>
            <a:endParaRPr lang="fr-FR" sz="1200" kern="1200" dirty="0">
              <a:solidFill>
                <a:schemeClr val="tx1"/>
              </a:solidFill>
              <a:effectLst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313014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algn="r" eaLnBrk="1" hangingPunct="1"/>
            <a:fld id="{B3371B10-DE6D-42FF-87A2-55E802CD4B86}" type="slidenum">
              <a:rPr lang="de-DE" sz="1200"/>
              <a:pPr algn="r" eaLnBrk="1" hangingPunct="1"/>
              <a:t>59</a:t>
            </a:fld>
            <a:endParaRPr lang="de-DE" sz="1200"/>
          </a:p>
        </p:txBody>
      </p:sp>
      <p:sp>
        <p:nvSpPr>
          <p:cNvPr id="829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829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fr-FR" sz="1200" kern="1200" dirty="0" err="1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Times New Roman" pitchFamily="18" charset="0"/>
              </a:rPr>
              <a:t>conjunctivitis</a:t>
            </a:r>
            <a:endParaRPr lang="fr-FR" sz="1200" kern="1200" dirty="0">
              <a:solidFill>
                <a:schemeClr val="tx1"/>
              </a:solidFill>
              <a:effectLst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442168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algn="r" eaLnBrk="1" hangingPunct="1"/>
            <a:fld id="{7A12125F-D51C-4992-95BA-59A6002E5AF3}" type="slidenum">
              <a:rPr lang="de-DE" sz="1200"/>
              <a:pPr algn="r" eaLnBrk="1" hangingPunct="1"/>
              <a:t>60</a:t>
            </a:fld>
            <a:endParaRPr lang="de-DE" sz="1200"/>
          </a:p>
        </p:txBody>
      </p:sp>
      <p:sp>
        <p:nvSpPr>
          <p:cNvPr id="952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952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Tx/>
              <a:buChar char="-"/>
            </a:pPr>
            <a:r>
              <a:rPr lang="de-DE" dirty="0"/>
              <a:t>Initial </a:t>
            </a:r>
            <a:r>
              <a:rPr lang="de-DE" dirty="0" err="1"/>
              <a:t>state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uncertain</a:t>
            </a:r>
            <a:r>
              <a:rPr lang="de-DE" dirty="0"/>
              <a:t>.</a:t>
            </a:r>
          </a:p>
          <a:p>
            <a:pPr eaLnBrk="1" hangingPunct="1">
              <a:buFontTx/>
              <a:buChar char="-"/>
            </a:pPr>
            <a:r>
              <a:rPr lang="de-DE" dirty="0" err="1"/>
              <a:t>Yet</a:t>
            </a:r>
            <a:r>
              <a:rPr lang="de-DE" dirty="0"/>
              <a:t>,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still </a:t>
            </a:r>
            <a:r>
              <a:rPr lang="de-DE" dirty="0" err="1"/>
              <a:t>conditional</a:t>
            </a:r>
            <a:r>
              <a:rPr lang="de-DE" dirty="0"/>
              <a:t> on </a:t>
            </a:r>
            <a:r>
              <a:rPr lang="de-DE" dirty="0" err="1"/>
              <a:t>first</a:t>
            </a:r>
            <a:r>
              <a:rPr lang="de-DE" dirty="0"/>
              <a:t> </a:t>
            </a:r>
            <a:r>
              <a:rPr lang="de-DE" dirty="0" err="1"/>
              <a:t>capture</a:t>
            </a:r>
            <a:r>
              <a:rPr lang="de-DE" dirty="0"/>
              <a:t> (i.e.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sure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individual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captured</a:t>
            </a:r>
            <a:r>
              <a:rPr lang="de-DE" dirty="0"/>
              <a:t>, but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state</a:t>
            </a:r>
            <a:r>
              <a:rPr lang="de-DE" dirty="0"/>
              <a:t> </a:t>
            </a:r>
            <a:r>
              <a:rPr lang="de-DE" dirty="0" err="1"/>
              <a:t>might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been</a:t>
            </a:r>
            <a:r>
              <a:rPr lang="de-DE" dirty="0"/>
              <a:t> </a:t>
            </a:r>
            <a:r>
              <a:rPr lang="de-DE" dirty="0" err="1"/>
              <a:t>recorded</a:t>
            </a:r>
            <a:r>
              <a:rPr lang="de-DE" dirty="0"/>
              <a:t> </a:t>
            </a:r>
            <a:r>
              <a:rPr lang="de-DE" dirty="0" err="1"/>
              <a:t>wrongly</a:t>
            </a:r>
            <a:r>
              <a:rPr lang="de-DE" dirty="0"/>
              <a:t>).</a:t>
            </a:r>
          </a:p>
          <a:p>
            <a:pPr eaLnBrk="1" hangingPunct="1">
              <a:buFontTx/>
              <a:buChar char="-"/>
            </a:pPr>
            <a:r>
              <a:rPr lang="de-DE" dirty="0"/>
              <a:t>After</a:t>
            </a:r>
            <a:r>
              <a:rPr lang="de-DE" baseline="0" dirty="0"/>
              <a:t> </a:t>
            </a:r>
            <a:r>
              <a:rPr lang="de-DE" baseline="0" dirty="0" err="1"/>
              <a:t>first</a:t>
            </a:r>
            <a:r>
              <a:rPr lang="de-DE" baseline="0" dirty="0"/>
              <a:t> </a:t>
            </a:r>
            <a:r>
              <a:rPr lang="de-DE" baseline="0" dirty="0" err="1"/>
              <a:t>capture</a:t>
            </a:r>
            <a:r>
              <a:rPr lang="de-DE" baseline="0" dirty="0"/>
              <a:t>, </a:t>
            </a:r>
            <a:r>
              <a:rPr lang="de-DE" baseline="0" dirty="0" err="1"/>
              <a:t>the</a:t>
            </a:r>
            <a:r>
              <a:rPr lang="de-DE" baseline="0" dirty="0"/>
              <a:t> </a:t>
            </a:r>
            <a:r>
              <a:rPr lang="de-DE" baseline="0" dirty="0" err="1"/>
              <a:t>observation</a:t>
            </a:r>
            <a:r>
              <a:rPr lang="de-DE" baseline="0" dirty="0"/>
              <a:t> </a:t>
            </a:r>
            <a:r>
              <a:rPr lang="de-DE" baseline="0" dirty="0" err="1"/>
              <a:t>process</a:t>
            </a:r>
            <a:r>
              <a:rPr lang="de-DE" baseline="0" dirty="0"/>
              <a:t> </a:t>
            </a:r>
            <a:r>
              <a:rPr lang="de-DE" baseline="0" dirty="0" err="1"/>
              <a:t>contains</a:t>
            </a:r>
            <a:r>
              <a:rPr lang="de-DE" baseline="0" dirty="0"/>
              <a:t> 2 </a:t>
            </a:r>
            <a:r>
              <a:rPr lang="de-DE" baseline="0" dirty="0" err="1"/>
              <a:t>kinds</a:t>
            </a:r>
            <a:r>
              <a:rPr lang="de-DE" baseline="0" dirty="0"/>
              <a:t> of </a:t>
            </a:r>
            <a:r>
              <a:rPr lang="de-DE" baseline="0" dirty="0" err="1"/>
              <a:t>uncertainty</a:t>
            </a:r>
            <a:r>
              <a:rPr lang="de-DE" baseline="0" dirty="0"/>
              <a:t>: </a:t>
            </a:r>
            <a:r>
              <a:rPr lang="de-DE" baseline="0" dirty="0" err="1"/>
              <a:t>first</a:t>
            </a:r>
            <a:r>
              <a:rPr lang="de-DE" baseline="0" dirty="0"/>
              <a:t> </a:t>
            </a:r>
            <a:r>
              <a:rPr lang="de-DE" baseline="0" dirty="0" err="1"/>
              <a:t>the</a:t>
            </a:r>
            <a:r>
              <a:rPr lang="de-DE" baseline="0" dirty="0"/>
              <a:t> individual </a:t>
            </a:r>
            <a:r>
              <a:rPr lang="de-DE" baseline="0" dirty="0" err="1"/>
              <a:t>may</a:t>
            </a:r>
            <a:r>
              <a:rPr lang="de-DE" baseline="0" dirty="0"/>
              <a:t> </a:t>
            </a:r>
            <a:r>
              <a:rPr lang="de-DE" baseline="0" dirty="0" err="1"/>
              <a:t>or</a:t>
            </a:r>
            <a:r>
              <a:rPr lang="de-DE" baseline="0" dirty="0"/>
              <a:t> </a:t>
            </a:r>
            <a:r>
              <a:rPr lang="de-DE" baseline="0" dirty="0" err="1"/>
              <a:t>may</a:t>
            </a:r>
            <a:r>
              <a:rPr lang="de-DE" baseline="0" dirty="0"/>
              <a:t> not </a:t>
            </a:r>
            <a:r>
              <a:rPr lang="de-DE" baseline="0" dirty="0" err="1"/>
              <a:t>be</a:t>
            </a:r>
            <a:r>
              <a:rPr lang="de-DE" baseline="0" dirty="0"/>
              <a:t> </a:t>
            </a:r>
            <a:r>
              <a:rPr lang="de-DE" baseline="0" dirty="0" err="1"/>
              <a:t>recaptured</a:t>
            </a:r>
            <a:r>
              <a:rPr lang="de-DE" baseline="0" dirty="0"/>
              <a:t>, </a:t>
            </a:r>
            <a:r>
              <a:rPr lang="de-DE" baseline="0" dirty="0" err="1"/>
              <a:t>and</a:t>
            </a:r>
            <a:r>
              <a:rPr lang="de-DE" baseline="0" dirty="0"/>
              <a:t>, </a:t>
            </a:r>
            <a:r>
              <a:rPr lang="de-DE" baseline="0" dirty="0" err="1"/>
              <a:t>given</a:t>
            </a:r>
            <a:r>
              <a:rPr lang="de-DE" baseline="0" dirty="0"/>
              <a:t> </a:t>
            </a:r>
            <a:r>
              <a:rPr lang="de-DE" baseline="0" dirty="0" err="1"/>
              <a:t>recapture</a:t>
            </a:r>
            <a:r>
              <a:rPr lang="de-DE" baseline="0" dirty="0"/>
              <a:t>, ist </a:t>
            </a:r>
            <a:r>
              <a:rPr lang="de-DE" baseline="0" dirty="0" err="1"/>
              <a:t>state</a:t>
            </a:r>
            <a:r>
              <a:rPr lang="de-DE" baseline="0" dirty="0"/>
              <a:t> </a:t>
            </a:r>
            <a:r>
              <a:rPr lang="de-DE" baseline="0" dirty="0" err="1"/>
              <a:t>may</a:t>
            </a:r>
            <a:r>
              <a:rPr lang="de-DE" baseline="0" dirty="0"/>
              <a:t> </a:t>
            </a:r>
            <a:r>
              <a:rPr lang="de-DE" baseline="0" dirty="0" err="1"/>
              <a:t>or</a:t>
            </a:r>
            <a:r>
              <a:rPr lang="de-DE" baseline="0" dirty="0"/>
              <a:t> </a:t>
            </a:r>
            <a:r>
              <a:rPr lang="de-DE" baseline="0" dirty="0" err="1"/>
              <a:t>may</a:t>
            </a:r>
            <a:r>
              <a:rPr lang="de-DE" baseline="0" dirty="0"/>
              <a:t> not </a:t>
            </a:r>
            <a:r>
              <a:rPr lang="de-DE" baseline="0" dirty="0" err="1"/>
              <a:t>be</a:t>
            </a:r>
            <a:r>
              <a:rPr lang="de-DE" baseline="0" dirty="0"/>
              <a:t> </a:t>
            </a:r>
            <a:r>
              <a:rPr lang="de-DE" baseline="0" dirty="0" err="1"/>
              <a:t>recorded</a:t>
            </a:r>
            <a:r>
              <a:rPr lang="de-DE" baseline="0" dirty="0"/>
              <a:t> </a:t>
            </a:r>
            <a:r>
              <a:rPr lang="de-DE" baseline="0" dirty="0" err="1"/>
              <a:t>correctly</a:t>
            </a:r>
            <a:r>
              <a:rPr lang="de-DE" baseline="0" dirty="0"/>
              <a:t>.</a:t>
            </a:r>
          </a:p>
          <a:p>
            <a:pPr eaLnBrk="1" hangingPunct="1">
              <a:buFontTx/>
              <a:buChar char="-"/>
            </a:pPr>
            <a:r>
              <a:rPr lang="de-DE" baseline="0" dirty="0" err="1"/>
              <a:t>Therefore</a:t>
            </a:r>
            <a:r>
              <a:rPr lang="de-DE" baseline="0" dirty="0"/>
              <a:t> </a:t>
            </a:r>
            <a:r>
              <a:rPr lang="de-DE" baseline="0" dirty="0" err="1"/>
              <a:t>the</a:t>
            </a:r>
            <a:r>
              <a:rPr lang="de-DE" baseline="0" dirty="0"/>
              <a:t> </a:t>
            </a:r>
            <a:r>
              <a:rPr lang="de-DE" baseline="0" dirty="0" err="1"/>
              <a:t>stochastic</a:t>
            </a:r>
            <a:r>
              <a:rPr lang="de-DE" baseline="0" dirty="0"/>
              <a:t> </a:t>
            </a:r>
            <a:r>
              <a:rPr lang="de-DE" baseline="0" dirty="0" err="1"/>
              <a:t>process</a:t>
            </a:r>
            <a:r>
              <a:rPr lang="de-DE" baseline="0" dirty="0"/>
              <a:t> </a:t>
            </a:r>
            <a:r>
              <a:rPr lang="de-DE" baseline="0" dirty="0" err="1"/>
              <a:t>is</a:t>
            </a:r>
            <a:r>
              <a:rPr lang="de-DE" baseline="0" dirty="0"/>
              <a:t> different (</a:t>
            </a:r>
            <a:r>
              <a:rPr lang="de-DE" baseline="0" dirty="0" err="1"/>
              <a:t>at</a:t>
            </a:r>
            <a:r>
              <a:rPr lang="de-DE" baseline="0" dirty="0"/>
              <a:t> </a:t>
            </a:r>
            <a:r>
              <a:rPr lang="de-DE" baseline="0" dirty="0" err="1"/>
              <a:t>first</a:t>
            </a:r>
            <a:r>
              <a:rPr lang="de-DE" baseline="0" dirty="0"/>
              <a:t> </a:t>
            </a:r>
            <a:r>
              <a:rPr lang="de-DE" baseline="0" dirty="0" err="1"/>
              <a:t>capture</a:t>
            </a:r>
            <a:r>
              <a:rPr lang="de-DE" baseline="0" dirty="0"/>
              <a:t> </a:t>
            </a:r>
            <a:r>
              <a:rPr lang="de-DE" baseline="0" dirty="0" err="1"/>
              <a:t>it</a:t>
            </a:r>
            <a:r>
              <a:rPr lang="de-DE" baseline="0" dirty="0"/>
              <a:t> </a:t>
            </a:r>
            <a:r>
              <a:rPr lang="de-DE" baseline="0" dirty="0" err="1"/>
              <a:t>is</a:t>
            </a:r>
            <a:r>
              <a:rPr lang="de-DE" baseline="0" dirty="0"/>
              <a:t> simpler </a:t>
            </a:r>
            <a:r>
              <a:rPr lang="de-DE" baseline="0" dirty="0" err="1"/>
              <a:t>and</a:t>
            </a:r>
            <a:r>
              <a:rPr lang="de-DE" baseline="0" dirty="0"/>
              <a:t> </a:t>
            </a:r>
            <a:r>
              <a:rPr lang="de-DE" baseline="0" dirty="0" err="1"/>
              <a:t>consists</a:t>
            </a:r>
            <a:r>
              <a:rPr lang="de-DE" baseline="0" dirty="0"/>
              <a:t> just of </a:t>
            </a:r>
            <a:r>
              <a:rPr lang="de-DE" baseline="0" dirty="0" err="1"/>
              <a:t>the</a:t>
            </a:r>
            <a:r>
              <a:rPr lang="de-DE" baseline="0" dirty="0"/>
              <a:t> </a:t>
            </a:r>
            <a:r>
              <a:rPr lang="de-DE" baseline="0" dirty="0" err="1"/>
              <a:t>state</a:t>
            </a:r>
            <a:r>
              <a:rPr lang="de-DE" baseline="0" dirty="0"/>
              <a:t> </a:t>
            </a:r>
            <a:r>
              <a:rPr lang="de-DE" baseline="0" dirty="0" err="1"/>
              <a:t>assignment</a:t>
            </a:r>
            <a:r>
              <a:rPr lang="de-DE" baseline="0" dirty="0"/>
              <a:t> </a:t>
            </a:r>
            <a:r>
              <a:rPr lang="de-DE" baseline="0" dirty="0" err="1"/>
              <a:t>error</a:t>
            </a:r>
            <a:r>
              <a:rPr lang="de-DE" baseline="0" dirty="0"/>
              <a:t>).</a:t>
            </a:r>
            <a:endParaRPr lang="de-DE" dirty="0"/>
          </a:p>
          <a:p>
            <a:pPr eaLnBrk="1" hangingPunct="1">
              <a:buFontTx/>
              <a:buNone/>
            </a:pPr>
            <a:endParaRPr lang="de-DE" dirty="0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algn="r" eaLnBrk="1" hangingPunct="1"/>
            <a:fld id="{7A12125F-D51C-4992-95BA-59A6002E5AF3}" type="slidenum">
              <a:rPr lang="de-DE" sz="1200"/>
              <a:pPr algn="r" eaLnBrk="1" hangingPunct="1"/>
              <a:t>61</a:t>
            </a:fld>
            <a:endParaRPr lang="de-DE" sz="1200"/>
          </a:p>
        </p:txBody>
      </p:sp>
      <p:sp>
        <p:nvSpPr>
          <p:cNvPr id="952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952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Tx/>
              <a:buChar char="-"/>
            </a:pPr>
            <a:r>
              <a:rPr lang="de-DE" dirty="0"/>
              <a:t>Initial </a:t>
            </a:r>
            <a:r>
              <a:rPr lang="de-DE" dirty="0" err="1"/>
              <a:t>state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uncertain</a:t>
            </a:r>
            <a:r>
              <a:rPr lang="de-DE" dirty="0"/>
              <a:t>.</a:t>
            </a:r>
          </a:p>
          <a:p>
            <a:pPr eaLnBrk="1" hangingPunct="1">
              <a:buFontTx/>
              <a:buChar char="-"/>
            </a:pPr>
            <a:r>
              <a:rPr lang="de-DE" dirty="0" err="1"/>
              <a:t>Yet</a:t>
            </a:r>
            <a:r>
              <a:rPr lang="de-DE" dirty="0"/>
              <a:t>,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still </a:t>
            </a:r>
            <a:r>
              <a:rPr lang="de-DE" dirty="0" err="1"/>
              <a:t>conditional</a:t>
            </a:r>
            <a:r>
              <a:rPr lang="de-DE" dirty="0"/>
              <a:t> on </a:t>
            </a:r>
            <a:r>
              <a:rPr lang="de-DE" dirty="0" err="1"/>
              <a:t>first</a:t>
            </a:r>
            <a:r>
              <a:rPr lang="de-DE" dirty="0"/>
              <a:t> </a:t>
            </a:r>
            <a:r>
              <a:rPr lang="de-DE" dirty="0" err="1"/>
              <a:t>capture</a:t>
            </a:r>
            <a:r>
              <a:rPr lang="de-DE" dirty="0"/>
              <a:t> (i.e.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sure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individual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captured</a:t>
            </a:r>
            <a:r>
              <a:rPr lang="de-DE" dirty="0"/>
              <a:t>, but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state</a:t>
            </a:r>
            <a:r>
              <a:rPr lang="de-DE" dirty="0"/>
              <a:t> </a:t>
            </a:r>
            <a:r>
              <a:rPr lang="de-DE" dirty="0" err="1"/>
              <a:t>might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been</a:t>
            </a:r>
            <a:r>
              <a:rPr lang="de-DE" dirty="0"/>
              <a:t> </a:t>
            </a:r>
            <a:r>
              <a:rPr lang="de-DE" dirty="0" err="1"/>
              <a:t>recorded</a:t>
            </a:r>
            <a:r>
              <a:rPr lang="de-DE" dirty="0"/>
              <a:t> </a:t>
            </a:r>
            <a:r>
              <a:rPr lang="de-DE" dirty="0" err="1"/>
              <a:t>wrongly</a:t>
            </a:r>
            <a:r>
              <a:rPr lang="de-DE" dirty="0"/>
              <a:t>).</a:t>
            </a:r>
          </a:p>
          <a:p>
            <a:pPr eaLnBrk="1" hangingPunct="1">
              <a:buFontTx/>
              <a:buChar char="-"/>
            </a:pPr>
            <a:r>
              <a:rPr lang="de-DE" dirty="0"/>
              <a:t>After</a:t>
            </a:r>
            <a:r>
              <a:rPr lang="de-DE" baseline="0" dirty="0"/>
              <a:t> </a:t>
            </a:r>
            <a:r>
              <a:rPr lang="de-DE" baseline="0" dirty="0" err="1"/>
              <a:t>first</a:t>
            </a:r>
            <a:r>
              <a:rPr lang="de-DE" baseline="0" dirty="0"/>
              <a:t> </a:t>
            </a:r>
            <a:r>
              <a:rPr lang="de-DE" baseline="0" dirty="0" err="1"/>
              <a:t>capture</a:t>
            </a:r>
            <a:r>
              <a:rPr lang="de-DE" baseline="0" dirty="0"/>
              <a:t>, </a:t>
            </a:r>
            <a:r>
              <a:rPr lang="de-DE" baseline="0" dirty="0" err="1"/>
              <a:t>the</a:t>
            </a:r>
            <a:r>
              <a:rPr lang="de-DE" baseline="0" dirty="0"/>
              <a:t> </a:t>
            </a:r>
            <a:r>
              <a:rPr lang="de-DE" baseline="0" dirty="0" err="1"/>
              <a:t>observation</a:t>
            </a:r>
            <a:r>
              <a:rPr lang="de-DE" baseline="0" dirty="0"/>
              <a:t> </a:t>
            </a:r>
            <a:r>
              <a:rPr lang="de-DE" baseline="0" dirty="0" err="1"/>
              <a:t>process</a:t>
            </a:r>
            <a:r>
              <a:rPr lang="de-DE" baseline="0" dirty="0"/>
              <a:t> </a:t>
            </a:r>
            <a:r>
              <a:rPr lang="de-DE" baseline="0" dirty="0" err="1"/>
              <a:t>contains</a:t>
            </a:r>
            <a:r>
              <a:rPr lang="de-DE" baseline="0" dirty="0"/>
              <a:t> 2 </a:t>
            </a:r>
            <a:r>
              <a:rPr lang="de-DE" baseline="0" dirty="0" err="1"/>
              <a:t>kinds</a:t>
            </a:r>
            <a:r>
              <a:rPr lang="de-DE" baseline="0" dirty="0"/>
              <a:t> of </a:t>
            </a:r>
            <a:r>
              <a:rPr lang="de-DE" baseline="0" dirty="0" err="1"/>
              <a:t>uncertainty</a:t>
            </a:r>
            <a:r>
              <a:rPr lang="de-DE" baseline="0" dirty="0"/>
              <a:t>: </a:t>
            </a:r>
            <a:r>
              <a:rPr lang="de-DE" baseline="0" dirty="0" err="1"/>
              <a:t>first</a:t>
            </a:r>
            <a:r>
              <a:rPr lang="de-DE" baseline="0" dirty="0"/>
              <a:t> </a:t>
            </a:r>
            <a:r>
              <a:rPr lang="de-DE" baseline="0" dirty="0" err="1"/>
              <a:t>the</a:t>
            </a:r>
            <a:r>
              <a:rPr lang="de-DE" baseline="0" dirty="0"/>
              <a:t> individual </a:t>
            </a:r>
            <a:r>
              <a:rPr lang="de-DE" baseline="0" dirty="0" err="1"/>
              <a:t>may</a:t>
            </a:r>
            <a:r>
              <a:rPr lang="de-DE" baseline="0" dirty="0"/>
              <a:t> </a:t>
            </a:r>
            <a:r>
              <a:rPr lang="de-DE" baseline="0" dirty="0" err="1"/>
              <a:t>or</a:t>
            </a:r>
            <a:r>
              <a:rPr lang="de-DE" baseline="0" dirty="0"/>
              <a:t> </a:t>
            </a:r>
            <a:r>
              <a:rPr lang="de-DE" baseline="0" dirty="0" err="1"/>
              <a:t>may</a:t>
            </a:r>
            <a:r>
              <a:rPr lang="de-DE" baseline="0" dirty="0"/>
              <a:t> not </a:t>
            </a:r>
            <a:r>
              <a:rPr lang="de-DE" baseline="0" dirty="0" err="1"/>
              <a:t>be</a:t>
            </a:r>
            <a:r>
              <a:rPr lang="de-DE" baseline="0" dirty="0"/>
              <a:t> </a:t>
            </a:r>
            <a:r>
              <a:rPr lang="de-DE" baseline="0" dirty="0" err="1"/>
              <a:t>recaptured</a:t>
            </a:r>
            <a:r>
              <a:rPr lang="de-DE" baseline="0" dirty="0"/>
              <a:t>, </a:t>
            </a:r>
            <a:r>
              <a:rPr lang="de-DE" baseline="0" dirty="0" err="1"/>
              <a:t>and</a:t>
            </a:r>
            <a:r>
              <a:rPr lang="de-DE" baseline="0" dirty="0"/>
              <a:t>, </a:t>
            </a:r>
            <a:r>
              <a:rPr lang="de-DE" baseline="0" dirty="0" err="1"/>
              <a:t>given</a:t>
            </a:r>
            <a:r>
              <a:rPr lang="de-DE" baseline="0" dirty="0"/>
              <a:t> </a:t>
            </a:r>
            <a:r>
              <a:rPr lang="de-DE" baseline="0" dirty="0" err="1"/>
              <a:t>recapture</a:t>
            </a:r>
            <a:r>
              <a:rPr lang="de-DE" baseline="0" dirty="0"/>
              <a:t>, ist </a:t>
            </a:r>
            <a:r>
              <a:rPr lang="de-DE" baseline="0" dirty="0" err="1"/>
              <a:t>state</a:t>
            </a:r>
            <a:r>
              <a:rPr lang="de-DE" baseline="0" dirty="0"/>
              <a:t> </a:t>
            </a:r>
            <a:r>
              <a:rPr lang="de-DE" baseline="0" dirty="0" err="1"/>
              <a:t>may</a:t>
            </a:r>
            <a:r>
              <a:rPr lang="de-DE" baseline="0" dirty="0"/>
              <a:t> </a:t>
            </a:r>
            <a:r>
              <a:rPr lang="de-DE" baseline="0" dirty="0" err="1"/>
              <a:t>or</a:t>
            </a:r>
            <a:r>
              <a:rPr lang="de-DE" baseline="0" dirty="0"/>
              <a:t> </a:t>
            </a:r>
            <a:r>
              <a:rPr lang="de-DE" baseline="0" dirty="0" err="1"/>
              <a:t>may</a:t>
            </a:r>
            <a:r>
              <a:rPr lang="de-DE" baseline="0" dirty="0"/>
              <a:t> not </a:t>
            </a:r>
            <a:r>
              <a:rPr lang="de-DE" baseline="0" dirty="0" err="1"/>
              <a:t>be</a:t>
            </a:r>
            <a:r>
              <a:rPr lang="de-DE" baseline="0" dirty="0"/>
              <a:t> </a:t>
            </a:r>
            <a:r>
              <a:rPr lang="de-DE" baseline="0" dirty="0" err="1"/>
              <a:t>recorded</a:t>
            </a:r>
            <a:r>
              <a:rPr lang="de-DE" baseline="0" dirty="0"/>
              <a:t> </a:t>
            </a:r>
            <a:r>
              <a:rPr lang="de-DE" baseline="0" dirty="0" err="1"/>
              <a:t>correctly</a:t>
            </a:r>
            <a:r>
              <a:rPr lang="de-DE" baseline="0" dirty="0"/>
              <a:t>.</a:t>
            </a:r>
          </a:p>
          <a:p>
            <a:pPr eaLnBrk="1" hangingPunct="1">
              <a:buFontTx/>
              <a:buChar char="-"/>
            </a:pPr>
            <a:r>
              <a:rPr lang="de-DE" baseline="0" dirty="0" err="1"/>
              <a:t>Therefore</a:t>
            </a:r>
            <a:r>
              <a:rPr lang="de-DE" baseline="0" dirty="0"/>
              <a:t> </a:t>
            </a:r>
            <a:r>
              <a:rPr lang="de-DE" baseline="0" dirty="0" err="1"/>
              <a:t>the</a:t>
            </a:r>
            <a:r>
              <a:rPr lang="de-DE" baseline="0" dirty="0"/>
              <a:t> </a:t>
            </a:r>
            <a:r>
              <a:rPr lang="de-DE" baseline="0" dirty="0" err="1"/>
              <a:t>stochastic</a:t>
            </a:r>
            <a:r>
              <a:rPr lang="de-DE" baseline="0" dirty="0"/>
              <a:t> </a:t>
            </a:r>
            <a:r>
              <a:rPr lang="de-DE" baseline="0" dirty="0" err="1"/>
              <a:t>process</a:t>
            </a:r>
            <a:r>
              <a:rPr lang="de-DE" baseline="0" dirty="0"/>
              <a:t> </a:t>
            </a:r>
            <a:r>
              <a:rPr lang="de-DE" baseline="0" dirty="0" err="1"/>
              <a:t>is</a:t>
            </a:r>
            <a:r>
              <a:rPr lang="de-DE" baseline="0" dirty="0"/>
              <a:t> different (</a:t>
            </a:r>
            <a:r>
              <a:rPr lang="de-DE" baseline="0" dirty="0" err="1"/>
              <a:t>at</a:t>
            </a:r>
            <a:r>
              <a:rPr lang="de-DE" baseline="0" dirty="0"/>
              <a:t> </a:t>
            </a:r>
            <a:r>
              <a:rPr lang="de-DE" baseline="0" dirty="0" err="1"/>
              <a:t>first</a:t>
            </a:r>
            <a:r>
              <a:rPr lang="de-DE" baseline="0" dirty="0"/>
              <a:t> </a:t>
            </a:r>
            <a:r>
              <a:rPr lang="de-DE" baseline="0" dirty="0" err="1"/>
              <a:t>capture</a:t>
            </a:r>
            <a:r>
              <a:rPr lang="de-DE" baseline="0" dirty="0"/>
              <a:t> </a:t>
            </a:r>
            <a:r>
              <a:rPr lang="de-DE" baseline="0" dirty="0" err="1"/>
              <a:t>it</a:t>
            </a:r>
            <a:r>
              <a:rPr lang="de-DE" baseline="0" dirty="0"/>
              <a:t> </a:t>
            </a:r>
            <a:r>
              <a:rPr lang="de-DE" baseline="0" dirty="0" err="1"/>
              <a:t>is</a:t>
            </a:r>
            <a:r>
              <a:rPr lang="de-DE" baseline="0" dirty="0"/>
              <a:t> simpler </a:t>
            </a:r>
            <a:r>
              <a:rPr lang="de-DE" baseline="0" dirty="0" err="1"/>
              <a:t>and</a:t>
            </a:r>
            <a:r>
              <a:rPr lang="de-DE" baseline="0" dirty="0"/>
              <a:t> </a:t>
            </a:r>
            <a:r>
              <a:rPr lang="de-DE" baseline="0" dirty="0" err="1"/>
              <a:t>consists</a:t>
            </a:r>
            <a:r>
              <a:rPr lang="de-DE" baseline="0" dirty="0"/>
              <a:t> just of </a:t>
            </a:r>
            <a:r>
              <a:rPr lang="de-DE" baseline="0" dirty="0" err="1"/>
              <a:t>the</a:t>
            </a:r>
            <a:r>
              <a:rPr lang="de-DE" baseline="0" dirty="0"/>
              <a:t> </a:t>
            </a:r>
            <a:r>
              <a:rPr lang="de-DE" baseline="0" dirty="0" err="1"/>
              <a:t>state</a:t>
            </a:r>
            <a:r>
              <a:rPr lang="de-DE" baseline="0" dirty="0"/>
              <a:t> </a:t>
            </a:r>
            <a:r>
              <a:rPr lang="de-DE" baseline="0" dirty="0" err="1"/>
              <a:t>assignment</a:t>
            </a:r>
            <a:r>
              <a:rPr lang="de-DE" baseline="0" dirty="0"/>
              <a:t> </a:t>
            </a:r>
            <a:r>
              <a:rPr lang="de-DE" baseline="0" dirty="0" err="1"/>
              <a:t>error</a:t>
            </a:r>
            <a:r>
              <a:rPr lang="de-DE" baseline="0" dirty="0"/>
              <a:t>).</a:t>
            </a:r>
            <a:endParaRPr lang="de-DE" dirty="0"/>
          </a:p>
          <a:p>
            <a:pPr eaLnBrk="1" hangingPunct="1">
              <a:buFontTx/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1399221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Tx/>
              <a:buChar char="-"/>
            </a:pPr>
            <a:r>
              <a:rPr lang="de-DE" dirty="0" err="1"/>
              <a:t>Explain</a:t>
            </a:r>
            <a:r>
              <a:rPr lang="de-DE" baseline="0" dirty="0"/>
              <a:t> </a:t>
            </a:r>
            <a:r>
              <a:rPr lang="de-DE" baseline="0" dirty="0" err="1"/>
              <a:t>parameters</a:t>
            </a:r>
            <a:r>
              <a:rPr lang="de-DE" baseline="0" dirty="0"/>
              <a:t>:</a:t>
            </a:r>
          </a:p>
          <a:p>
            <a:pPr eaLnBrk="1" hangingPunct="1">
              <a:buFontTx/>
              <a:buChar char="-"/>
            </a:pPr>
            <a:r>
              <a:rPr lang="de-DE" baseline="0" dirty="0"/>
              <a:t>Pi: prob. </a:t>
            </a:r>
            <a:r>
              <a:rPr lang="de-DE" baseline="0" dirty="0" err="1"/>
              <a:t>to</a:t>
            </a:r>
            <a:r>
              <a:rPr lang="de-DE" baseline="0" dirty="0"/>
              <a:t> </a:t>
            </a:r>
            <a:r>
              <a:rPr lang="de-DE" baseline="0" dirty="0" err="1"/>
              <a:t>be</a:t>
            </a:r>
            <a:r>
              <a:rPr lang="de-DE" baseline="0" dirty="0"/>
              <a:t> in </a:t>
            </a:r>
            <a:r>
              <a:rPr lang="de-DE" baseline="0" dirty="0" err="1"/>
              <a:t>state</a:t>
            </a:r>
            <a:r>
              <a:rPr lang="de-DE" baseline="0" dirty="0"/>
              <a:t> 2 at </a:t>
            </a:r>
            <a:r>
              <a:rPr lang="de-DE" baseline="0" dirty="0" err="1"/>
              <a:t>first</a:t>
            </a:r>
            <a:r>
              <a:rPr lang="de-DE" baseline="0" dirty="0"/>
              <a:t> </a:t>
            </a:r>
            <a:r>
              <a:rPr lang="de-DE" baseline="0" dirty="0" err="1"/>
              <a:t>encounter</a:t>
            </a:r>
            <a:endParaRPr lang="de-DE" baseline="0" dirty="0"/>
          </a:p>
          <a:p>
            <a:pPr eaLnBrk="1" hangingPunct="1">
              <a:buFontTx/>
              <a:buChar char="-"/>
            </a:pPr>
            <a:r>
              <a:rPr lang="de-DE" baseline="0" dirty="0"/>
              <a:t>Beta1: prob. </a:t>
            </a:r>
            <a:r>
              <a:rPr lang="de-DE" baseline="0" dirty="0" err="1"/>
              <a:t>to</a:t>
            </a:r>
            <a:r>
              <a:rPr lang="de-DE" baseline="0" dirty="0"/>
              <a:t> </a:t>
            </a:r>
            <a:r>
              <a:rPr lang="de-DE" baseline="0" dirty="0" err="1"/>
              <a:t>correctly</a:t>
            </a:r>
            <a:r>
              <a:rPr lang="de-DE" baseline="0" dirty="0"/>
              <a:t> </a:t>
            </a:r>
            <a:r>
              <a:rPr lang="de-DE" baseline="0" dirty="0" err="1"/>
              <a:t>assign</a:t>
            </a:r>
            <a:r>
              <a:rPr lang="de-DE" baseline="0" dirty="0"/>
              <a:t> an </a:t>
            </a:r>
            <a:r>
              <a:rPr lang="de-DE" baseline="0" dirty="0" err="1"/>
              <a:t>indiv</a:t>
            </a:r>
            <a:r>
              <a:rPr lang="de-DE" baseline="0" dirty="0"/>
              <a:t>. </a:t>
            </a:r>
            <a:r>
              <a:rPr lang="de-DE" baseline="0" dirty="0" err="1"/>
              <a:t>that</a:t>
            </a:r>
            <a:r>
              <a:rPr lang="de-DE" baseline="0" dirty="0"/>
              <a:t> </a:t>
            </a:r>
            <a:r>
              <a:rPr lang="de-DE" baseline="0" dirty="0" err="1"/>
              <a:t>is</a:t>
            </a:r>
            <a:r>
              <a:rPr lang="de-DE" baseline="0" dirty="0"/>
              <a:t> in </a:t>
            </a:r>
            <a:r>
              <a:rPr lang="de-DE" baseline="0" dirty="0" err="1"/>
              <a:t>state</a:t>
            </a:r>
            <a:r>
              <a:rPr lang="de-DE" baseline="0" dirty="0"/>
              <a:t> 1 </a:t>
            </a:r>
            <a:r>
              <a:rPr lang="de-DE" baseline="0" dirty="0" err="1"/>
              <a:t>to</a:t>
            </a:r>
            <a:r>
              <a:rPr lang="de-DE" baseline="0" dirty="0"/>
              <a:t> </a:t>
            </a:r>
            <a:r>
              <a:rPr lang="de-DE" baseline="0" dirty="0" err="1"/>
              <a:t>state</a:t>
            </a:r>
            <a:r>
              <a:rPr lang="de-DE" baseline="0" dirty="0"/>
              <a:t> 1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lang="de-DE" baseline="0" dirty="0"/>
              <a:t>Beta2: prob. </a:t>
            </a:r>
            <a:r>
              <a:rPr lang="de-DE" baseline="0" dirty="0" err="1"/>
              <a:t>to</a:t>
            </a:r>
            <a:r>
              <a:rPr lang="de-DE" baseline="0" dirty="0"/>
              <a:t> </a:t>
            </a:r>
            <a:r>
              <a:rPr lang="de-DE" baseline="0" dirty="0" err="1"/>
              <a:t>correctly</a:t>
            </a:r>
            <a:r>
              <a:rPr lang="de-DE" baseline="0" dirty="0"/>
              <a:t> </a:t>
            </a:r>
            <a:r>
              <a:rPr lang="de-DE" baseline="0" dirty="0" err="1"/>
              <a:t>assign</a:t>
            </a:r>
            <a:r>
              <a:rPr lang="de-DE" baseline="0" dirty="0"/>
              <a:t> an </a:t>
            </a:r>
            <a:r>
              <a:rPr lang="de-DE" baseline="0" dirty="0" err="1"/>
              <a:t>indiv</a:t>
            </a:r>
            <a:r>
              <a:rPr lang="de-DE" baseline="0" dirty="0"/>
              <a:t>. </a:t>
            </a:r>
            <a:r>
              <a:rPr lang="de-DE" baseline="0" dirty="0" err="1"/>
              <a:t>that</a:t>
            </a:r>
            <a:r>
              <a:rPr lang="de-DE" baseline="0" dirty="0"/>
              <a:t> </a:t>
            </a:r>
            <a:r>
              <a:rPr lang="de-DE" baseline="0" dirty="0" err="1"/>
              <a:t>is</a:t>
            </a:r>
            <a:r>
              <a:rPr lang="de-DE" baseline="0" dirty="0"/>
              <a:t> in </a:t>
            </a:r>
            <a:r>
              <a:rPr lang="de-DE" baseline="0" dirty="0" err="1"/>
              <a:t>state</a:t>
            </a:r>
            <a:r>
              <a:rPr lang="de-DE" baseline="0" dirty="0"/>
              <a:t> 2 </a:t>
            </a:r>
            <a:r>
              <a:rPr lang="de-DE" baseline="0" dirty="0" err="1"/>
              <a:t>to</a:t>
            </a:r>
            <a:r>
              <a:rPr lang="de-DE" baseline="0" dirty="0"/>
              <a:t> </a:t>
            </a:r>
            <a:r>
              <a:rPr lang="de-DE" baseline="0" dirty="0" err="1"/>
              <a:t>state</a:t>
            </a:r>
            <a:r>
              <a:rPr lang="de-DE" baseline="0" dirty="0"/>
              <a:t> 2</a:t>
            </a:r>
            <a:endParaRPr lang="de-DE" dirty="0"/>
          </a:p>
          <a:p>
            <a:pPr eaLnBrk="1" hangingPunct="1">
              <a:buFontTx/>
              <a:buChar char="-"/>
            </a:pPr>
            <a:endParaRPr lang="de-DE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61D8EA5-57AF-4059-B69E-BC9EF086811C}" type="slidenum">
              <a:rPr lang="de-DE" smtClean="0"/>
              <a:pPr>
                <a:defRPr/>
              </a:pPr>
              <a:t>73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1177147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>
            <a:extLst>
              <a:ext uri="{FF2B5EF4-FFF2-40B4-BE49-F238E27FC236}">
                <a16:creationId xmlns:a16="http://schemas.microsoft.com/office/drawing/2014/main" id="{894698F8-A439-F541-9611-49CCD5DC817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90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90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90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90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906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C8BDECA-FF6E-CC4B-B6AB-EB23C1A711F3}" type="slidenum">
              <a:rPr kumimoji="0" lang="en-US" alt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906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76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6083" name="Rectangle 2">
            <a:extLst>
              <a:ext uri="{FF2B5EF4-FFF2-40B4-BE49-F238E27FC236}">
                <a16:creationId xmlns:a16="http://schemas.microsoft.com/office/drawing/2014/main" id="{6AEFD64F-FC95-8F4B-98B6-002EC9417434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xfrm>
            <a:off x="481013" y="768350"/>
            <a:ext cx="6137275" cy="3836988"/>
          </a:xfrm>
          <a:ln/>
        </p:spPr>
      </p:sp>
      <p:sp>
        <p:nvSpPr>
          <p:cNvPr id="46084" name="Rectangle 3">
            <a:extLst>
              <a:ext uri="{FF2B5EF4-FFF2-40B4-BE49-F238E27FC236}">
                <a16:creationId xmlns:a16="http://schemas.microsoft.com/office/drawing/2014/main" id="{EB2F5C56-8CB8-2246-A6B4-EB53E5F1038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09613" y="4860925"/>
            <a:ext cx="5680075" cy="460533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br>
              <a:rPr lang="fr-FR" altLang="en-US"/>
            </a:br>
            <a:r>
              <a:rPr lang="fr-FR" altLang="en-US"/>
              <a:t>A typical sequence in a capture history would be…. The truth is</a:t>
            </a:r>
          </a:p>
        </p:txBody>
      </p:sp>
    </p:spTree>
    <p:extLst>
      <p:ext uri="{BB962C8B-B14F-4D97-AF65-F5344CB8AC3E}">
        <p14:creationId xmlns:p14="http://schemas.microsoft.com/office/powerpoint/2010/main" val="99997283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algn="r" eaLnBrk="1" hangingPunct="1"/>
            <a:fld id="{CEFFF156-86EC-4D8E-84BB-025FF17C9E43}" type="slidenum">
              <a:rPr lang="de-DE" sz="1200"/>
              <a:pPr algn="r" eaLnBrk="1" hangingPunct="1"/>
              <a:t>80</a:t>
            </a:fld>
            <a:endParaRPr lang="de-DE" sz="1200"/>
          </a:p>
        </p:txBody>
      </p:sp>
      <p:sp>
        <p:nvSpPr>
          <p:cNvPr id="1024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1024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Tx/>
              <a:buChar char="-"/>
            </a:pPr>
            <a:r>
              <a:rPr lang="de-DE" dirty="0"/>
              <a:t> Model</a:t>
            </a:r>
            <a:r>
              <a:rPr lang="de-DE" baseline="0" dirty="0"/>
              <a:t> </a:t>
            </a:r>
            <a:r>
              <a:rPr lang="de-DE" baseline="0" dirty="0" err="1"/>
              <a:t>is</a:t>
            </a:r>
            <a:r>
              <a:rPr lang="de-DE" baseline="0" dirty="0"/>
              <a:t> </a:t>
            </a:r>
            <a:r>
              <a:rPr lang="de-DE" baseline="0" dirty="0" err="1"/>
              <a:t>described</a:t>
            </a:r>
            <a:r>
              <a:rPr lang="de-DE" baseline="0" dirty="0"/>
              <a:t> in </a:t>
            </a:r>
            <a:r>
              <a:rPr lang="de-DE" baseline="0" dirty="0" err="1"/>
              <a:t>the</a:t>
            </a:r>
            <a:r>
              <a:rPr lang="de-DE" baseline="0" dirty="0"/>
              <a:t> </a:t>
            </a:r>
            <a:r>
              <a:rPr lang="de-DE" baseline="0" dirty="0" err="1"/>
              <a:t>appendix</a:t>
            </a:r>
            <a:r>
              <a:rPr lang="de-DE" baseline="0" dirty="0"/>
              <a:t> </a:t>
            </a:r>
            <a:r>
              <a:rPr lang="de-DE" baseline="0" dirty="0" err="1"/>
              <a:t>of</a:t>
            </a:r>
            <a:r>
              <a:rPr lang="de-DE" baseline="0" dirty="0"/>
              <a:t> BPA</a:t>
            </a:r>
          </a:p>
          <a:p>
            <a:pPr eaLnBrk="1" hangingPunct="1">
              <a:buFontTx/>
              <a:buChar char="-"/>
            </a:pPr>
            <a:r>
              <a:rPr lang="de-DE" baseline="0" dirty="0"/>
              <a:t> </a:t>
            </a:r>
            <a:r>
              <a:rPr lang="de-DE" baseline="0" dirty="0" err="1"/>
              <a:t>If</a:t>
            </a:r>
            <a:r>
              <a:rPr lang="de-DE" baseline="0" dirty="0"/>
              <a:t> </a:t>
            </a:r>
            <a:r>
              <a:rPr lang="de-DE" baseline="0" dirty="0" err="1"/>
              <a:t>the</a:t>
            </a:r>
            <a:r>
              <a:rPr lang="de-DE" baseline="0" dirty="0"/>
              <a:t> </a:t>
            </a:r>
            <a:r>
              <a:rPr lang="de-DE" baseline="0" dirty="0" err="1"/>
              <a:t>data</a:t>
            </a:r>
            <a:r>
              <a:rPr lang="de-DE" baseline="0" dirty="0"/>
              <a:t> </a:t>
            </a:r>
            <a:r>
              <a:rPr lang="de-DE" baseline="0" dirty="0" err="1"/>
              <a:t>set</a:t>
            </a:r>
            <a:r>
              <a:rPr lang="de-DE" baseline="0" dirty="0"/>
              <a:t> </a:t>
            </a:r>
            <a:r>
              <a:rPr lang="de-DE" baseline="0" dirty="0" err="1"/>
              <a:t>includes</a:t>
            </a:r>
            <a:r>
              <a:rPr lang="de-DE" baseline="0" dirty="0"/>
              <a:t> </a:t>
            </a:r>
            <a:r>
              <a:rPr lang="de-DE" baseline="0" dirty="0" err="1"/>
              <a:t>only</a:t>
            </a:r>
            <a:r>
              <a:rPr lang="de-DE" baseline="0" dirty="0"/>
              <a:t> </a:t>
            </a:r>
            <a:r>
              <a:rPr lang="de-DE" baseline="0" dirty="0" err="1"/>
              <a:t>individuals</a:t>
            </a:r>
            <a:r>
              <a:rPr lang="de-DE" baseline="0" dirty="0"/>
              <a:t> </a:t>
            </a:r>
            <a:r>
              <a:rPr lang="de-DE" baseline="0" dirty="0" err="1"/>
              <a:t>that</a:t>
            </a:r>
            <a:r>
              <a:rPr lang="de-DE" baseline="0" dirty="0"/>
              <a:t> </a:t>
            </a:r>
            <a:r>
              <a:rPr lang="de-DE" baseline="0" dirty="0" err="1"/>
              <a:t>are</a:t>
            </a:r>
            <a:r>
              <a:rPr lang="de-DE" baseline="0" dirty="0"/>
              <a:t> </a:t>
            </a:r>
            <a:r>
              <a:rPr lang="de-DE" baseline="0" dirty="0" err="1"/>
              <a:t>marked</a:t>
            </a:r>
            <a:r>
              <a:rPr lang="de-DE" baseline="0" dirty="0"/>
              <a:t> </a:t>
            </a:r>
            <a:r>
              <a:rPr lang="de-DE" baseline="0" dirty="0" err="1"/>
              <a:t>as</a:t>
            </a:r>
            <a:r>
              <a:rPr lang="de-DE" baseline="0" dirty="0"/>
              <a:t> </a:t>
            </a:r>
            <a:r>
              <a:rPr lang="de-DE" baseline="0" dirty="0" err="1"/>
              <a:t>juv</a:t>
            </a:r>
            <a:r>
              <a:rPr lang="de-DE" baseline="0" dirty="0"/>
              <a:t>., </a:t>
            </a:r>
            <a:r>
              <a:rPr lang="de-DE" baseline="0" dirty="0" err="1"/>
              <a:t>then</a:t>
            </a:r>
            <a:r>
              <a:rPr lang="de-DE" baseline="0" dirty="0"/>
              <a:t> </a:t>
            </a:r>
            <a:r>
              <a:rPr lang="de-DE" baseline="0" dirty="0" err="1"/>
              <a:t>the</a:t>
            </a:r>
            <a:r>
              <a:rPr lang="de-DE" baseline="0" dirty="0"/>
              <a:t> </a:t>
            </a:r>
            <a:r>
              <a:rPr lang="de-DE" baseline="0" dirty="0" err="1"/>
              <a:t>observation</a:t>
            </a:r>
            <a:r>
              <a:rPr lang="de-DE" baseline="0" dirty="0"/>
              <a:t> </a:t>
            </a:r>
            <a:r>
              <a:rPr lang="de-DE" baseline="0" dirty="0" err="1"/>
              <a:t>states</a:t>
            </a:r>
            <a:r>
              <a:rPr lang="de-DE" baseline="0" dirty="0"/>
              <a:t> </a:t>
            </a:r>
            <a:r>
              <a:rPr lang="de-DE" baseline="0" dirty="0" err="1"/>
              <a:t>could</a:t>
            </a:r>
            <a:r>
              <a:rPr lang="de-DE" baseline="0" dirty="0"/>
              <a:t> </a:t>
            </a:r>
            <a:r>
              <a:rPr lang="de-DE" baseline="0" dirty="0" err="1"/>
              <a:t>consist</a:t>
            </a:r>
            <a:r>
              <a:rPr lang="de-DE" baseline="0" dirty="0"/>
              <a:t> </a:t>
            </a:r>
            <a:r>
              <a:rPr lang="de-DE" baseline="0" dirty="0" err="1"/>
              <a:t>only</a:t>
            </a:r>
            <a:r>
              <a:rPr lang="de-DE" baseline="0" dirty="0"/>
              <a:t> </a:t>
            </a:r>
            <a:r>
              <a:rPr lang="de-DE" baseline="0" dirty="0" err="1"/>
              <a:t>of</a:t>
            </a:r>
            <a:r>
              <a:rPr lang="de-DE" baseline="0" dirty="0"/>
              <a:t> „</a:t>
            </a:r>
            <a:r>
              <a:rPr lang="de-DE" baseline="0" dirty="0" err="1"/>
              <a:t>seen</a:t>
            </a:r>
            <a:r>
              <a:rPr lang="de-DE" baseline="0" dirty="0"/>
              <a:t>“ </a:t>
            </a:r>
            <a:r>
              <a:rPr lang="de-DE" baseline="0" dirty="0" err="1"/>
              <a:t>and</a:t>
            </a:r>
            <a:r>
              <a:rPr lang="de-DE" baseline="0" dirty="0"/>
              <a:t> „not </a:t>
            </a:r>
            <a:r>
              <a:rPr lang="de-DE" baseline="0" dirty="0" err="1"/>
              <a:t>seen</a:t>
            </a:r>
            <a:r>
              <a:rPr lang="de-DE" baseline="0" dirty="0"/>
              <a:t>“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4114429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fld id="{05DBCC49-3AD9-481C-A53C-34EEE8AA56A1}" type="slidenum">
              <a:rPr lang="de-DE" sz="1200" smtClean="0"/>
              <a:pPr eaLnBrk="1" hangingPunct="1"/>
              <a:t>81</a:t>
            </a:fld>
            <a:endParaRPr lang="de-DE" sz="1200"/>
          </a:p>
        </p:txBody>
      </p:sp>
      <p:sp>
        <p:nvSpPr>
          <p:cNvPr id="993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Tx/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8863028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fld id="{05DBCC49-3AD9-481C-A53C-34EEE8AA56A1}" type="slidenum">
              <a:rPr lang="de-DE" sz="1200" smtClean="0"/>
              <a:pPr eaLnBrk="1" hangingPunct="1"/>
              <a:t>90</a:t>
            </a:fld>
            <a:endParaRPr lang="de-DE" sz="1200"/>
          </a:p>
        </p:txBody>
      </p:sp>
      <p:sp>
        <p:nvSpPr>
          <p:cNvPr id="993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993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Tx/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754367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algn="r" eaLnBrk="1" hangingPunct="1"/>
            <a:fld id="{D60A8EFE-3E75-4470-BC14-5A04D2D5D286}" type="slidenum">
              <a:rPr lang="de-DE" sz="1200"/>
              <a:pPr algn="r" eaLnBrk="1" hangingPunct="1"/>
              <a:t>13</a:t>
            </a:fld>
            <a:endParaRPr lang="de-DE" sz="1200"/>
          </a:p>
        </p:txBody>
      </p:sp>
      <p:sp>
        <p:nvSpPr>
          <p:cNvPr id="972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972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Tx/>
              <a:buChar char="-"/>
            </a:pPr>
            <a:r>
              <a:rPr lang="de-DE"/>
              <a:t>Note that at the occasion of release, there is no recapture possible and the state „alive“ is sure without uncertainty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algn="r" eaLnBrk="1" hangingPunct="1"/>
            <a:fld id="{D60A8EFE-3E75-4470-BC14-5A04D2D5D286}" type="slidenum">
              <a:rPr lang="de-DE" sz="1200"/>
              <a:pPr algn="r" eaLnBrk="1" hangingPunct="1"/>
              <a:t>14</a:t>
            </a:fld>
            <a:endParaRPr lang="de-DE" sz="1200"/>
          </a:p>
        </p:txBody>
      </p:sp>
      <p:sp>
        <p:nvSpPr>
          <p:cNvPr id="972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972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Tx/>
              <a:buChar char="-"/>
            </a:pPr>
            <a:r>
              <a:rPr lang="de-DE"/>
              <a:t>Note that at the occasion of release, there is no recapture possible and the state „alive“ is sure without uncertainty</a:t>
            </a:r>
          </a:p>
        </p:txBody>
      </p:sp>
    </p:spTree>
    <p:extLst>
      <p:ext uri="{BB962C8B-B14F-4D97-AF65-F5344CB8AC3E}">
        <p14:creationId xmlns:p14="http://schemas.microsoft.com/office/powerpoint/2010/main" val="18138808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algn="r" eaLnBrk="1" hangingPunct="1"/>
            <a:fld id="{D60A8EFE-3E75-4470-BC14-5A04D2D5D286}" type="slidenum">
              <a:rPr lang="de-DE" sz="1200"/>
              <a:pPr algn="r" eaLnBrk="1" hangingPunct="1"/>
              <a:t>15</a:t>
            </a:fld>
            <a:endParaRPr lang="de-DE" sz="1200"/>
          </a:p>
        </p:txBody>
      </p:sp>
      <p:sp>
        <p:nvSpPr>
          <p:cNvPr id="972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972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Tx/>
              <a:buChar char="-"/>
            </a:pPr>
            <a:r>
              <a:rPr lang="de-DE"/>
              <a:t>Note that at the occasion of release, there is no recapture possible and the state „alive“ is sure without uncertainty</a:t>
            </a:r>
          </a:p>
        </p:txBody>
      </p:sp>
    </p:spTree>
    <p:extLst>
      <p:ext uri="{BB962C8B-B14F-4D97-AF65-F5344CB8AC3E}">
        <p14:creationId xmlns:p14="http://schemas.microsoft.com/office/powerpoint/2010/main" val="18928913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algn="r" eaLnBrk="1" hangingPunct="1"/>
            <a:fld id="{D60A8EFE-3E75-4470-BC14-5A04D2D5D286}" type="slidenum">
              <a:rPr lang="de-DE" sz="1200"/>
              <a:pPr algn="r" eaLnBrk="1" hangingPunct="1"/>
              <a:t>16</a:t>
            </a:fld>
            <a:endParaRPr lang="de-DE" sz="1200"/>
          </a:p>
        </p:txBody>
      </p:sp>
      <p:sp>
        <p:nvSpPr>
          <p:cNvPr id="972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972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Tx/>
              <a:buChar char="-"/>
            </a:pPr>
            <a:r>
              <a:rPr lang="de-DE"/>
              <a:t>Note that at the occasion of release, there is no recapture possible and the state „alive“ is sure without uncertainty</a:t>
            </a:r>
          </a:p>
        </p:txBody>
      </p:sp>
    </p:spTree>
    <p:extLst>
      <p:ext uri="{BB962C8B-B14F-4D97-AF65-F5344CB8AC3E}">
        <p14:creationId xmlns:p14="http://schemas.microsoft.com/office/powerpoint/2010/main" val="32017851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Bayesian workshop\Buch Projekt\Bilder\5574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7539" y="0"/>
            <a:ext cx="904258" cy="6040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75355"/>
            <a:ext cx="7772400" cy="12250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238500"/>
            <a:ext cx="6400800" cy="14605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de-CH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7CA9C24-2857-4926-988C-4590BE06CB3F}" type="slidenum">
              <a:rPr lang="en-GB"/>
              <a:pPr>
                <a:defRPr/>
              </a:pPr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67953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506B60A-AEAB-449C-84AA-B1BEA67E0F31}" type="slidenum">
              <a:rPr lang="en-GB"/>
              <a:pPr>
                <a:defRPr/>
              </a:pPr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17772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508000"/>
            <a:ext cx="1943100" cy="4572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508000"/>
            <a:ext cx="5676900" cy="4572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3E1436F-6A39-444F-9271-7B9FED03A21B}" type="slidenum">
              <a:rPr lang="en-GB"/>
              <a:pPr>
                <a:defRPr/>
              </a:pPr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85282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1775355"/>
            <a:ext cx="7772400" cy="1225021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238500"/>
            <a:ext cx="6400800" cy="14605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809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7619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1429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5239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904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6668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0478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93C5AD9-2941-B14E-86B6-019B7B2153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96BFA86-6A37-1541-8F98-9817C4DC1D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CR Workshop 2009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B957B41-974D-8A49-A1FE-2BFBCA963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4B241F6-A289-D447-BB67-2905B631D524}" type="slidenum">
              <a:rPr lang="en-US" altLang="fr-FR"/>
              <a:pPr/>
              <a:t>‹N°›</a:t>
            </a:fld>
            <a:endParaRPr lang="en-US" altLang="fr-FR"/>
          </a:p>
        </p:txBody>
      </p:sp>
    </p:spTree>
    <p:extLst>
      <p:ext uri="{BB962C8B-B14F-4D97-AF65-F5344CB8AC3E}">
        <p14:creationId xmlns:p14="http://schemas.microsoft.com/office/powerpoint/2010/main" val="9172880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D65B90C-BD9C-914C-AD3B-AF41521852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D9B5921-1028-E74C-9DEC-EF16C9684F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CR Workshop 2009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5CF1BF8-F96D-3B43-BBCC-1B662EF693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9BE9A73-39BE-6B41-AA15-087112141910}" type="slidenum">
              <a:rPr lang="en-US" altLang="fr-FR"/>
              <a:pPr/>
              <a:t>‹N°›</a:t>
            </a:fld>
            <a:endParaRPr lang="en-US" altLang="fr-FR"/>
          </a:p>
        </p:txBody>
      </p:sp>
    </p:spTree>
    <p:extLst>
      <p:ext uri="{BB962C8B-B14F-4D97-AF65-F5344CB8AC3E}">
        <p14:creationId xmlns:p14="http://schemas.microsoft.com/office/powerpoint/2010/main" val="323781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3672417"/>
            <a:ext cx="7772400" cy="1135063"/>
          </a:xfrm>
        </p:spPr>
        <p:txBody>
          <a:bodyPr anchor="t"/>
          <a:lstStyle>
            <a:lvl1pPr algn="l">
              <a:defRPr sz="3333" b="1" cap="all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422261"/>
            <a:ext cx="7772400" cy="1250156"/>
          </a:xfrm>
        </p:spPr>
        <p:txBody>
          <a:bodyPr anchor="b"/>
          <a:lstStyle>
            <a:lvl1pPr marL="0" indent="0">
              <a:buNone/>
              <a:defRPr sz="1667">
                <a:solidFill>
                  <a:schemeClr val="tx1">
                    <a:tint val="75000"/>
                  </a:schemeClr>
                </a:solidFill>
              </a:defRPr>
            </a:lvl1pPr>
            <a:lvl2pPr marL="380985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761970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3pPr>
            <a:lvl4pPr marL="1142954" indent="0">
              <a:buNone/>
              <a:defRPr sz="1167">
                <a:solidFill>
                  <a:schemeClr val="tx1">
                    <a:tint val="75000"/>
                  </a:schemeClr>
                </a:solidFill>
              </a:defRPr>
            </a:lvl4pPr>
            <a:lvl5pPr marL="1523939" indent="0">
              <a:buNone/>
              <a:defRPr sz="1167">
                <a:solidFill>
                  <a:schemeClr val="tx1">
                    <a:tint val="75000"/>
                  </a:schemeClr>
                </a:solidFill>
              </a:defRPr>
            </a:lvl5pPr>
            <a:lvl6pPr marL="1904924" indent="0">
              <a:buNone/>
              <a:defRPr sz="1167">
                <a:solidFill>
                  <a:schemeClr val="tx1">
                    <a:tint val="75000"/>
                  </a:schemeClr>
                </a:solidFill>
              </a:defRPr>
            </a:lvl6pPr>
            <a:lvl7pPr marL="2285909" indent="0">
              <a:buNone/>
              <a:defRPr sz="1167">
                <a:solidFill>
                  <a:schemeClr val="tx1">
                    <a:tint val="75000"/>
                  </a:schemeClr>
                </a:solidFill>
              </a:defRPr>
            </a:lvl7pPr>
            <a:lvl8pPr marL="2666893" indent="0">
              <a:buNone/>
              <a:defRPr sz="1167">
                <a:solidFill>
                  <a:schemeClr val="tx1">
                    <a:tint val="75000"/>
                  </a:schemeClr>
                </a:solidFill>
              </a:defRPr>
            </a:lvl8pPr>
            <a:lvl9pPr marL="3047878" indent="0">
              <a:buNone/>
              <a:defRPr sz="11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2FD4B98-5803-6840-80CB-235CB3796D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A5904A2-EFBB-AC4B-AC67-A07BE02529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CR Workshop 2009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CF4AE78-F94E-F349-AB17-6F3F9FACA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FF5783A-5656-2B45-A717-5655B51C5C4A}" type="slidenum">
              <a:rPr lang="en-US" altLang="fr-FR"/>
              <a:pPr/>
              <a:t>‹N°›</a:t>
            </a:fld>
            <a:endParaRPr lang="en-US" altLang="fr-FR"/>
          </a:p>
        </p:txBody>
      </p:sp>
    </p:spTree>
    <p:extLst>
      <p:ext uri="{BB962C8B-B14F-4D97-AF65-F5344CB8AC3E}">
        <p14:creationId xmlns:p14="http://schemas.microsoft.com/office/powerpoint/2010/main" val="24330362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333500"/>
            <a:ext cx="4038600" cy="3771636"/>
          </a:xfrm>
        </p:spPr>
        <p:txBody>
          <a:bodyPr/>
          <a:lstStyle>
            <a:lvl1pPr>
              <a:defRPr sz="2333"/>
            </a:lvl1pPr>
            <a:lvl2pPr>
              <a:defRPr sz="2000"/>
            </a:lvl2pPr>
            <a:lvl3pPr>
              <a:defRPr sz="1667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333500"/>
            <a:ext cx="4038600" cy="3771636"/>
          </a:xfrm>
        </p:spPr>
        <p:txBody>
          <a:bodyPr/>
          <a:lstStyle>
            <a:lvl1pPr>
              <a:defRPr sz="2333"/>
            </a:lvl1pPr>
            <a:lvl2pPr>
              <a:defRPr sz="2000"/>
            </a:lvl2pPr>
            <a:lvl3pPr>
              <a:defRPr sz="1667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3">
            <a:extLst>
              <a:ext uri="{FF2B5EF4-FFF2-40B4-BE49-F238E27FC236}">
                <a16:creationId xmlns:a16="http://schemas.microsoft.com/office/drawing/2014/main" id="{CDAA2A6E-7EDB-B446-831D-E170C9DAD9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Espace réservé du pied de page 4">
            <a:extLst>
              <a:ext uri="{FF2B5EF4-FFF2-40B4-BE49-F238E27FC236}">
                <a16:creationId xmlns:a16="http://schemas.microsoft.com/office/drawing/2014/main" id="{91E9904C-2C4F-1147-9FE6-45354E260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CR Workshop 2009</a:t>
            </a:r>
          </a:p>
        </p:txBody>
      </p:sp>
      <p:sp>
        <p:nvSpPr>
          <p:cNvPr id="7" name="Espace réservé du numéro de diapositive 5">
            <a:extLst>
              <a:ext uri="{FF2B5EF4-FFF2-40B4-BE49-F238E27FC236}">
                <a16:creationId xmlns:a16="http://schemas.microsoft.com/office/drawing/2014/main" id="{088ACD5D-D0AF-014D-AE1C-FCA4AC25F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AFE04A8-E139-9D46-A43B-41B799161542}" type="slidenum">
              <a:rPr lang="en-US" altLang="fr-FR"/>
              <a:pPr/>
              <a:t>‹N°›</a:t>
            </a:fld>
            <a:endParaRPr lang="en-US" altLang="fr-FR"/>
          </a:p>
        </p:txBody>
      </p:sp>
    </p:spTree>
    <p:extLst>
      <p:ext uri="{BB962C8B-B14F-4D97-AF65-F5344CB8AC3E}">
        <p14:creationId xmlns:p14="http://schemas.microsoft.com/office/powerpoint/2010/main" val="24251753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279261"/>
            <a:ext cx="4040188" cy="533135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380985" indent="0">
              <a:buNone/>
              <a:defRPr sz="1667" b="1"/>
            </a:lvl2pPr>
            <a:lvl3pPr marL="761970" indent="0">
              <a:buNone/>
              <a:defRPr sz="1500" b="1"/>
            </a:lvl3pPr>
            <a:lvl4pPr marL="1142954" indent="0">
              <a:buNone/>
              <a:defRPr sz="1333" b="1"/>
            </a:lvl4pPr>
            <a:lvl5pPr marL="1523939" indent="0">
              <a:buNone/>
              <a:defRPr sz="1333" b="1"/>
            </a:lvl5pPr>
            <a:lvl6pPr marL="1904924" indent="0">
              <a:buNone/>
              <a:defRPr sz="1333" b="1"/>
            </a:lvl6pPr>
            <a:lvl7pPr marL="2285909" indent="0">
              <a:buNone/>
              <a:defRPr sz="1333" b="1"/>
            </a:lvl7pPr>
            <a:lvl8pPr marL="2666893" indent="0">
              <a:buNone/>
              <a:defRPr sz="1333" b="1"/>
            </a:lvl8pPr>
            <a:lvl9pPr marL="3047878" indent="0">
              <a:buNone/>
              <a:defRPr sz="1333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1812396"/>
            <a:ext cx="4040188" cy="3292740"/>
          </a:xfrm>
        </p:spPr>
        <p:txBody>
          <a:bodyPr/>
          <a:lstStyle>
            <a:lvl1pPr>
              <a:defRPr sz="2000"/>
            </a:lvl1pPr>
            <a:lvl2pPr>
              <a:defRPr sz="1667"/>
            </a:lvl2pPr>
            <a:lvl3pPr>
              <a:defRPr sz="1500"/>
            </a:lvl3pPr>
            <a:lvl4pPr>
              <a:defRPr sz="1333"/>
            </a:lvl4pPr>
            <a:lvl5pPr>
              <a:defRPr sz="1333"/>
            </a:lvl5pPr>
            <a:lvl6pPr>
              <a:defRPr sz="1333"/>
            </a:lvl6pPr>
            <a:lvl7pPr>
              <a:defRPr sz="1333"/>
            </a:lvl7pPr>
            <a:lvl8pPr>
              <a:defRPr sz="1333"/>
            </a:lvl8pPr>
            <a:lvl9pPr>
              <a:defRPr sz="1333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6" y="1279261"/>
            <a:ext cx="4041775" cy="533135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380985" indent="0">
              <a:buNone/>
              <a:defRPr sz="1667" b="1"/>
            </a:lvl2pPr>
            <a:lvl3pPr marL="761970" indent="0">
              <a:buNone/>
              <a:defRPr sz="1500" b="1"/>
            </a:lvl3pPr>
            <a:lvl4pPr marL="1142954" indent="0">
              <a:buNone/>
              <a:defRPr sz="1333" b="1"/>
            </a:lvl4pPr>
            <a:lvl5pPr marL="1523939" indent="0">
              <a:buNone/>
              <a:defRPr sz="1333" b="1"/>
            </a:lvl5pPr>
            <a:lvl6pPr marL="1904924" indent="0">
              <a:buNone/>
              <a:defRPr sz="1333" b="1"/>
            </a:lvl6pPr>
            <a:lvl7pPr marL="2285909" indent="0">
              <a:buNone/>
              <a:defRPr sz="1333" b="1"/>
            </a:lvl7pPr>
            <a:lvl8pPr marL="2666893" indent="0">
              <a:buNone/>
              <a:defRPr sz="1333" b="1"/>
            </a:lvl8pPr>
            <a:lvl9pPr marL="3047878" indent="0">
              <a:buNone/>
              <a:defRPr sz="1333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6" y="1812396"/>
            <a:ext cx="4041775" cy="3292740"/>
          </a:xfrm>
        </p:spPr>
        <p:txBody>
          <a:bodyPr/>
          <a:lstStyle>
            <a:lvl1pPr>
              <a:defRPr sz="2000"/>
            </a:lvl1pPr>
            <a:lvl2pPr>
              <a:defRPr sz="1667"/>
            </a:lvl2pPr>
            <a:lvl3pPr>
              <a:defRPr sz="1500"/>
            </a:lvl3pPr>
            <a:lvl4pPr>
              <a:defRPr sz="1333"/>
            </a:lvl4pPr>
            <a:lvl5pPr>
              <a:defRPr sz="1333"/>
            </a:lvl5pPr>
            <a:lvl6pPr>
              <a:defRPr sz="1333"/>
            </a:lvl6pPr>
            <a:lvl7pPr>
              <a:defRPr sz="1333"/>
            </a:lvl7pPr>
            <a:lvl8pPr>
              <a:defRPr sz="1333"/>
            </a:lvl8pPr>
            <a:lvl9pPr>
              <a:defRPr sz="1333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3">
            <a:extLst>
              <a:ext uri="{FF2B5EF4-FFF2-40B4-BE49-F238E27FC236}">
                <a16:creationId xmlns:a16="http://schemas.microsoft.com/office/drawing/2014/main" id="{BE9783E5-2CD4-7C46-BF2D-B2FA581A53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Espace réservé du pied de page 4">
            <a:extLst>
              <a:ext uri="{FF2B5EF4-FFF2-40B4-BE49-F238E27FC236}">
                <a16:creationId xmlns:a16="http://schemas.microsoft.com/office/drawing/2014/main" id="{53327DA4-EFE8-F24B-BC76-73212655D4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CR Workshop 2009</a:t>
            </a:r>
          </a:p>
        </p:txBody>
      </p:sp>
      <p:sp>
        <p:nvSpPr>
          <p:cNvPr id="9" name="Espace réservé du numéro de diapositive 5">
            <a:extLst>
              <a:ext uri="{FF2B5EF4-FFF2-40B4-BE49-F238E27FC236}">
                <a16:creationId xmlns:a16="http://schemas.microsoft.com/office/drawing/2014/main" id="{664E6DD4-F214-6E46-813E-9567992B28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9B864F6-DC4F-8A47-8925-AC40091B9D07}" type="slidenum">
              <a:rPr lang="en-US" altLang="fr-FR"/>
              <a:pPr/>
              <a:t>‹N°›</a:t>
            </a:fld>
            <a:endParaRPr lang="en-US" altLang="fr-FR"/>
          </a:p>
        </p:txBody>
      </p:sp>
    </p:spTree>
    <p:extLst>
      <p:ext uri="{BB962C8B-B14F-4D97-AF65-F5344CB8AC3E}">
        <p14:creationId xmlns:p14="http://schemas.microsoft.com/office/powerpoint/2010/main" val="319194426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3">
            <a:extLst>
              <a:ext uri="{FF2B5EF4-FFF2-40B4-BE49-F238E27FC236}">
                <a16:creationId xmlns:a16="http://schemas.microsoft.com/office/drawing/2014/main" id="{18454238-02B9-2C43-9BEA-5EA3C1FD5E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Espace réservé du pied de page 4">
            <a:extLst>
              <a:ext uri="{FF2B5EF4-FFF2-40B4-BE49-F238E27FC236}">
                <a16:creationId xmlns:a16="http://schemas.microsoft.com/office/drawing/2014/main" id="{FF3C2B31-E120-8F4E-8099-01BDDA5235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CR Workshop 2009</a:t>
            </a:r>
          </a:p>
        </p:txBody>
      </p:sp>
      <p:sp>
        <p:nvSpPr>
          <p:cNvPr id="5" name="Espace réservé du numéro de diapositive 5">
            <a:extLst>
              <a:ext uri="{FF2B5EF4-FFF2-40B4-BE49-F238E27FC236}">
                <a16:creationId xmlns:a16="http://schemas.microsoft.com/office/drawing/2014/main" id="{5F3AAE11-2B26-1A46-B365-FCF2F65D8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A58A167-0C5F-FD46-8318-E59318F246A1}" type="slidenum">
              <a:rPr lang="en-US" altLang="fr-FR"/>
              <a:pPr/>
              <a:t>‹N°›</a:t>
            </a:fld>
            <a:endParaRPr lang="en-US" altLang="fr-FR"/>
          </a:p>
        </p:txBody>
      </p:sp>
    </p:spTree>
    <p:extLst>
      <p:ext uri="{BB962C8B-B14F-4D97-AF65-F5344CB8AC3E}">
        <p14:creationId xmlns:p14="http://schemas.microsoft.com/office/powerpoint/2010/main" val="62377463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3">
            <a:extLst>
              <a:ext uri="{FF2B5EF4-FFF2-40B4-BE49-F238E27FC236}">
                <a16:creationId xmlns:a16="http://schemas.microsoft.com/office/drawing/2014/main" id="{73CA0372-DDD1-2F45-A657-76ECD111DD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Espace réservé du pied de page 4">
            <a:extLst>
              <a:ext uri="{FF2B5EF4-FFF2-40B4-BE49-F238E27FC236}">
                <a16:creationId xmlns:a16="http://schemas.microsoft.com/office/drawing/2014/main" id="{C1178184-0B55-604A-B501-1A372B5135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CR Workshop 2009</a:t>
            </a:r>
          </a:p>
        </p:txBody>
      </p:sp>
      <p:sp>
        <p:nvSpPr>
          <p:cNvPr id="4" name="Espace réservé du numéro de diapositive 5">
            <a:extLst>
              <a:ext uri="{FF2B5EF4-FFF2-40B4-BE49-F238E27FC236}">
                <a16:creationId xmlns:a16="http://schemas.microsoft.com/office/drawing/2014/main" id="{592A691B-C278-3C4D-9147-B2590F84F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EDAF316-1B95-7142-B0D5-7AAA1ACF017C}" type="slidenum">
              <a:rPr lang="en-US" altLang="fr-FR"/>
              <a:pPr/>
              <a:t>‹N°›</a:t>
            </a:fld>
            <a:endParaRPr lang="en-US" altLang="fr-FR"/>
          </a:p>
        </p:txBody>
      </p:sp>
    </p:spTree>
    <p:extLst>
      <p:ext uri="{BB962C8B-B14F-4D97-AF65-F5344CB8AC3E}">
        <p14:creationId xmlns:p14="http://schemas.microsoft.com/office/powerpoint/2010/main" val="255755137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1" y="227542"/>
            <a:ext cx="3008313" cy="968375"/>
          </a:xfrm>
        </p:spPr>
        <p:txBody>
          <a:bodyPr anchor="b"/>
          <a:lstStyle>
            <a:lvl1pPr algn="l">
              <a:defRPr sz="1667" b="1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27542"/>
            <a:ext cx="5111750" cy="4877594"/>
          </a:xfrm>
        </p:spPr>
        <p:txBody>
          <a:bodyPr/>
          <a:lstStyle>
            <a:lvl1pPr>
              <a:defRPr sz="2667"/>
            </a:lvl1pPr>
            <a:lvl2pPr>
              <a:defRPr sz="2333"/>
            </a:lvl2pPr>
            <a:lvl3pPr>
              <a:defRPr sz="2000"/>
            </a:lvl3pPr>
            <a:lvl4pPr>
              <a:defRPr sz="1667"/>
            </a:lvl4pPr>
            <a:lvl5pPr>
              <a:defRPr sz="1667"/>
            </a:lvl5pPr>
            <a:lvl6pPr>
              <a:defRPr sz="1667"/>
            </a:lvl6pPr>
            <a:lvl7pPr>
              <a:defRPr sz="1667"/>
            </a:lvl7pPr>
            <a:lvl8pPr>
              <a:defRPr sz="1667"/>
            </a:lvl8pPr>
            <a:lvl9pPr>
              <a:defRPr sz="1667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1" y="1195917"/>
            <a:ext cx="3008313" cy="3909219"/>
          </a:xfrm>
        </p:spPr>
        <p:txBody>
          <a:bodyPr/>
          <a:lstStyle>
            <a:lvl1pPr marL="0" indent="0">
              <a:buNone/>
              <a:defRPr sz="1167"/>
            </a:lvl1pPr>
            <a:lvl2pPr marL="380985" indent="0">
              <a:buNone/>
              <a:defRPr sz="1000"/>
            </a:lvl2pPr>
            <a:lvl3pPr marL="761970" indent="0">
              <a:buNone/>
              <a:defRPr sz="833"/>
            </a:lvl3pPr>
            <a:lvl4pPr marL="1142954" indent="0">
              <a:buNone/>
              <a:defRPr sz="750"/>
            </a:lvl4pPr>
            <a:lvl5pPr marL="1523939" indent="0">
              <a:buNone/>
              <a:defRPr sz="750"/>
            </a:lvl5pPr>
            <a:lvl6pPr marL="1904924" indent="0">
              <a:buNone/>
              <a:defRPr sz="750"/>
            </a:lvl6pPr>
            <a:lvl7pPr marL="2285909" indent="0">
              <a:buNone/>
              <a:defRPr sz="750"/>
            </a:lvl7pPr>
            <a:lvl8pPr marL="2666893" indent="0">
              <a:buNone/>
              <a:defRPr sz="750"/>
            </a:lvl8pPr>
            <a:lvl9pPr marL="3047878" indent="0">
              <a:buNone/>
              <a:defRPr sz="75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3">
            <a:extLst>
              <a:ext uri="{FF2B5EF4-FFF2-40B4-BE49-F238E27FC236}">
                <a16:creationId xmlns:a16="http://schemas.microsoft.com/office/drawing/2014/main" id="{56386431-D709-464D-8399-E7C8D6442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Espace réservé du pied de page 4">
            <a:extLst>
              <a:ext uri="{FF2B5EF4-FFF2-40B4-BE49-F238E27FC236}">
                <a16:creationId xmlns:a16="http://schemas.microsoft.com/office/drawing/2014/main" id="{6F0E1E45-9EDE-AE4E-BCD4-ADB35EE94B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CR Workshop 2009</a:t>
            </a:r>
          </a:p>
        </p:txBody>
      </p:sp>
      <p:sp>
        <p:nvSpPr>
          <p:cNvPr id="7" name="Espace réservé du numéro de diapositive 5">
            <a:extLst>
              <a:ext uri="{FF2B5EF4-FFF2-40B4-BE49-F238E27FC236}">
                <a16:creationId xmlns:a16="http://schemas.microsoft.com/office/drawing/2014/main" id="{D56B9CB7-6AA8-8E44-A276-08A6B4F89D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1536867-6B15-7F49-8493-A3137FD01FE2}" type="slidenum">
              <a:rPr lang="en-US" altLang="fr-FR"/>
              <a:pPr/>
              <a:t>‹N°›</a:t>
            </a:fld>
            <a:endParaRPr lang="en-US" altLang="fr-FR"/>
          </a:p>
        </p:txBody>
      </p:sp>
    </p:spTree>
    <p:extLst>
      <p:ext uri="{BB962C8B-B14F-4D97-AF65-F5344CB8AC3E}">
        <p14:creationId xmlns:p14="http://schemas.microsoft.com/office/powerpoint/2010/main" val="96505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B5E630F-D6C7-4F9F-A2A2-75EA103AA873}" type="slidenum">
              <a:rPr lang="en-GB"/>
              <a:pPr>
                <a:defRPr/>
              </a:pPr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623862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000500"/>
            <a:ext cx="5486400" cy="472282"/>
          </a:xfrm>
        </p:spPr>
        <p:txBody>
          <a:bodyPr anchor="b"/>
          <a:lstStyle>
            <a:lvl1pPr algn="l">
              <a:defRPr sz="1667" b="1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510646"/>
            <a:ext cx="5486400" cy="3429000"/>
          </a:xfrm>
        </p:spPr>
        <p:txBody>
          <a:bodyPr rtlCol="0">
            <a:normAutofit/>
          </a:bodyPr>
          <a:lstStyle>
            <a:lvl1pPr marL="0" indent="0">
              <a:buNone/>
              <a:defRPr sz="2667"/>
            </a:lvl1pPr>
            <a:lvl2pPr marL="380985" indent="0">
              <a:buNone/>
              <a:defRPr sz="2333"/>
            </a:lvl2pPr>
            <a:lvl3pPr marL="761970" indent="0">
              <a:buNone/>
              <a:defRPr sz="2000"/>
            </a:lvl3pPr>
            <a:lvl4pPr marL="1142954" indent="0">
              <a:buNone/>
              <a:defRPr sz="1667"/>
            </a:lvl4pPr>
            <a:lvl5pPr marL="1523939" indent="0">
              <a:buNone/>
              <a:defRPr sz="1667"/>
            </a:lvl5pPr>
            <a:lvl6pPr marL="1904924" indent="0">
              <a:buNone/>
              <a:defRPr sz="1667"/>
            </a:lvl6pPr>
            <a:lvl7pPr marL="2285909" indent="0">
              <a:buNone/>
              <a:defRPr sz="1667"/>
            </a:lvl7pPr>
            <a:lvl8pPr marL="2666893" indent="0">
              <a:buNone/>
              <a:defRPr sz="1667"/>
            </a:lvl8pPr>
            <a:lvl9pPr marL="3047878" indent="0">
              <a:buNone/>
              <a:defRPr sz="1667"/>
            </a:lvl9pPr>
          </a:lstStyle>
          <a:p>
            <a:pPr lvl="0"/>
            <a:endParaRPr lang="fr-FR" noProof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4472782"/>
            <a:ext cx="5486400" cy="670718"/>
          </a:xfrm>
        </p:spPr>
        <p:txBody>
          <a:bodyPr/>
          <a:lstStyle>
            <a:lvl1pPr marL="0" indent="0">
              <a:buNone/>
              <a:defRPr sz="1167"/>
            </a:lvl1pPr>
            <a:lvl2pPr marL="380985" indent="0">
              <a:buNone/>
              <a:defRPr sz="1000"/>
            </a:lvl2pPr>
            <a:lvl3pPr marL="761970" indent="0">
              <a:buNone/>
              <a:defRPr sz="833"/>
            </a:lvl3pPr>
            <a:lvl4pPr marL="1142954" indent="0">
              <a:buNone/>
              <a:defRPr sz="750"/>
            </a:lvl4pPr>
            <a:lvl5pPr marL="1523939" indent="0">
              <a:buNone/>
              <a:defRPr sz="750"/>
            </a:lvl5pPr>
            <a:lvl6pPr marL="1904924" indent="0">
              <a:buNone/>
              <a:defRPr sz="750"/>
            </a:lvl6pPr>
            <a:lvl7pPr marL="2285909" indent="0">
              <a:buNone/>
              <a:defRPr sz="750"/>
            </a:lvl7pPr>
            <a:lvl8pPr marL="2666893" indent="0">
              <a:buNone/>
              <a:defRPr sz="750"/>
            </a:lvl8pPr>
            <a:lvl9pPr marL="3047878" indent="0">
              <a:buNone/>
              <a:defRPr sz="75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3">
            <a:extLst>
              <a:ext uri="{FF2B5EF4-FFF2-40B4-BE49-F238E27FC236}">
                <a16:creationId xmlns:a16="http://schemas.microsoft.com/office/drawing/2014/main" id="{48AA9D09-3902-134F-95EA-EB8487DCF8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Espace réservé du pied de page 4">
            <a:extLst>
              <a:ext uri="{FF2B5EF4-FFF2-40B4-BE49-F238E27FC236}">
                <a16:creationId xmlns:a16="http://schemas.microsoft.com/office/drawing/2014/main" id="{44B90AF2-A466-F840-8D8D-5F614A216F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CR Workshop 2009</a:t>
            </a:r>
          </a:p>
        </p:txBody>
      </p:sp>
      <p:sp>
        <p:nvSpPr>
          <p:cNvPr id="7" name="Espace réservé du numéro de diapositive 5">
            <a:extLst>
              <a:ext uri="{FF2B5EF4-FFF2-40B4-BE49-F238E27FC236}">
                <a16:creationId xmlns:a16="http://schemas.microsoft.com/office/drawing/2014/main" id="{343FF940-6048-0041-B8E9-BA223DEF1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E032B1F-6F2F-6E4C-8E8F-8A522D120857}" type="slidenum">
              <a:rPr lang="en-US" altLang="fr-FR"/>
              <a:pPr/>
              <a:t>‹N°›</a:t>
            </a:fld>
            <a:endParaRPr lang="en-US" altLang="fr-FR"/>
          </a:p>
        </p:txBody>
      </p:sp>
    </p:spTree>
    <p:extLst>
      <p:ext uri="{BB962C8B-B14F-4D97-AF65-F5344CB8AC3E}">
        <p14:creationId xmlns:p14="http://schemas.microsoft.com/office/powerpoint/2010/main" val="19656476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330EF2D-1AAA-054E-9F1E-17AEAA7670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D130D66-1EC0-4544-8ABE-8F1B47CE8A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CR Workshop 2009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228A4B9-B2A3-364F-BA52-5E685A922F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F41C9AE-C163-B349-8234-5F82928FC536}" type="slidenum">
              <a:rPr lang="en-US" altLang="fr-FR"/>
              <a:pPr/>
              <a:t>‹N°›</a:t>
            </a:fld>
            <a:endParaRPr lang="en-US" altLang="fr-FR"/>
          </a:p>
        </p:txBody>
      </p:sp>
    </p:spTree>
    <p:extLst>
      <p:ext uri="{BB962C8B-B14F-4D97-AF65-F5344CB8AC3E}">
        <p14:creationId xmlns:p14="http://schemas.microsoft.com/office/powerpoint/2010/main" val="189332274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28865"/>
            <a:ext cx="2057400" cy="4876271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28865"/>
            <a:ext cx="6019800" cy="4876271"/>
          </a:xfrm>
        </p:spPr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5178E91-D944-A647-A6F5-1811057A2F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D924851-7D78-F041-B32D-A3DD673AFE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CR Workshop 2009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7874E85-454E-4B40-B5B8-653986CC0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952E06A-9AD6-AD41-B066-4F6786593C6E}" type="slidenum">
              <a:rPr lang="en-US" altLang="fr-FR"/>
              <a:pPr/>
              <a:t>‹N°›</a:t>
            </a:fld>
            <a:endParaRPr lang="en-US" altLang="fr-FR"/>
          </a:p>
        </p:txBody>
      </p:sp>
    </p:spTree>
    <p:extLst>
      <p:ext uri="{BB962C8B-B14F-4D97-AF65-F5344CB8AC3E}">
        <p14:creationId xmlns:p14="http://schemas.microsoft.com/office/powerpoint/2010/main" val="21622477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re et table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85800" y="508000"/>
            <a:ext cx="7772400" cy="952500"/>
          </a:xfrm>
        </p:spPr>
        <p:txBody>
          <a:bodyPr/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tableau 2"/>
          <p:cNvSpPr>
            <a:spLocks noGrp="1"/>
          </p:cNvSpPr>
          <p:nvPr>
            <p:ph type="tbl" idx="1"/>
          </p:nvPr>
        </p:nvSpPr>
        <p:spPr>
          <a:xfrm>
            <a:off x="684213" y="1657615"/>
            <a:ext cx="7772400" cy="3429000"/>
          </a:xfrm>
        </p:spPr>
        <p:txBody>
          <a:bodyPr rtlCol="0">
            <a:normAutofit/>
          </a:bodyPr>
          <a:lstStyle/>
          <a:p>
            <a:pPr lvl="0"/>
            <a:endParaRPr lang="fr-FR" noProof="0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4C309668-3393-E149-9481-6813B4AB850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5E3875EF-CC73-734C-986C-835E37614AF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CR Workshop 2009</a:t>
            </a:r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B2CD021D-1FA9-C448-82F0-DAE33B78E23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87DDE1E-07FA-EE43-9506-4C43AAA1F981}" type="slidenum">
              <a:rPr lang="en-US" altLang="fr-FR"/>
              <a:pPr/>
              <a:t>‹N°›</a:t>
            </a:fld>
            <a:endParaRPr lang="en-US" altLang="fr-FR"/>
          </a:p>
        </p:txBody>
      </p:sp>
    </p:spTree>
    <p:extLst>
      <p:ext uri="{BB962C8B-B14F-4D97-AF65-F5344CB8AC3E}">
        <p14:creationId xmlns:p14="http://schemas.microsoft.com/office/powerpoint/2010/main" val="1973180526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672417"/>
            <a:ext cx="7772400" cy="1135063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422261"/>
            <a:ext cx="7772400" cy="1250156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5F1C94D-FB95-402C-899C-7E435BD46F9A}" type="slidenum">
              <a:rPr lang="en-GB"/>
              <a:pPr>
                <a:defRPr/>
              </a:pPr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29563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651000"/>
            <a:ext cx="3810000" cy="3429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51000"/>
            <a:ext cx="3810000" cy="3429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D5AC5D-3212-4F14-A676-B874C3F8008A}" type="slidenum">
              <a:rPr lang="en-GB"/>
              <a:pPr>
                <a:defRPr/>
              </a:pPr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69070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865"/>
            <a:ext cx="8229600" cy="9525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79261"/>
            <a:ext cx="4040188" cy="53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812396"/>
            <a:ext cx="4040188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279261"/>
            <a:ext cx="4041775" cy="53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812396"/>
            <a:ext cx="4041775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BD7B390-6840-480D-A526-1B8C2FDF3DCD}" type="slidenum">
              <a:rPr lang="en-GB"/>
              <a:pPr>
                <a:defRPr/>
              </a:pPr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89538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BCF82F3-17FD-44B5-A32B-51C0CD791BC7}" type="slidenum">
              <a:rPr lang="en-GB"/>
              <a:pPr>
                <a:defRPr/>
              </a:pPr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48176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C54B661-FEA0-465F-9745-6A4783D5717C}" type="slidenum">
              <a:rPr lang="en-GB"/>
              <a:pPr>
                <a:defRPr/>
              </a:pPr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07904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27542"/>
            <a:ext cx="3008313" cy="9683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27542"/>
            <a:ext cx="5111750" cy="487759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195917"/>
            <a:ext cx="3008313" cy="390921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CCE3738-61FA-486D-BD4B-C76C5F046C5F}" type="slidenum">
              <a:rPr lang="en-GB"/>
              <a:pPr>
                <a:defRPr/>
              </a:pPr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98999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000500"/>
            <a:ext cx="5486400" cy="47228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510646"/>
            <a:ext cx="5486400" cy="3429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de-CH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472782"/>
            <a:ext cx="5486400" cy="67071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C63F4D-3DBF-42F7-AF19-BB06B91B02EE}" type="slidenum">
              <a:rPr lang="en-GB"/>
              <a:pPr>
                <a:defRPr/>
              </a:pPr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35156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508000"/>
            <a:ext cx="7772400" cy="95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651000"/>
            <a:ext cx="777240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5207000"/>
            <a:ext cx="19050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5207000"/>
            <a:ext cx="28956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5207000"/>
            <a:ext cx="19050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>
              <a:defRPr/>
            </a:pPr>
            <a:fld id="{822F5730-CAC2-427D-9848-0ECC8BA08526}" type="slidenum">
              <a:rPr lang="en-GB"/>
              <a:pPr>
                <a:defRPr/>
              </a:pPr>
              <a:t>‹N°›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71" r:id="rId2"/>
    <p:sldLayoutId id="2147483772" r:id="rId3"/>
    <p:sldLayoutId id="2147483773" r:id="rId4"/>
    <p:sldLayoutId id="2147483774" r:id="rId5"/>
    <p:sldLayoutId id="2147483775" r:id="rId6"/>
    <p:sldLayoutId id="2147483776" r:id="rId7"/>
    <p:sldLayoutId id="2147483777" r:id="rId8"/>
    <p:sldLayoutId id="2147483778" r:id="rId9"/>
    <p:sldLayoutId id="2147483779" r:id="rId10"/>
    <p:sldLayoutId id="2147483780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cs typeface="Times New Roman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cs typeface="Times New Roman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cs typeface="Times New Roman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cs typeface="Times New Roman" pitchFamily="18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cs typeface="Times New Roman" pitchFamily="18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cs typeface="Times New Roman" pitchFamily="18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cs typeface="Times New Roman" pitchFamily="18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cs typeface="Times New Roman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Espace réservé du titre 1">
            <a:extLst>
              <a:ext uri="{FF2B5EF4-FFF2-40B4-BE49-F238E27FC236}">
                <a16:creationId xmlns:a16="http://schemas.microsoft.com/office/drawing/2014/main" id="{B4706931-6F6F-9F43-9781-B457DF9F768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228865"/>
            <a:ext cx="8229600" cy="95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altLang="en-US"/>
              <a:t>Modifiez le style du titre</a:t>
            </a:r>
          </a:p>
        </p:txBody>
      </p:sp>
      <p:sp>
        <p:nvSpPr>
          <p:cNvPr id="1027" name="Espace réservé du texte 2">
            <a:extLst>
              <a:ext uri="{FF2B5EF4-FFF2-40B4-BE49-F238E27FC236}">
                <a16:creationId xmlns:a16="http://schemas.microsoft.com/office/drawing/2014/main" id="{303228AE-DB9A-9A4D-BD90-33164B4EC90B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457200" y="1333500"/>
            <a:ext cx="8229600" cy="37716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altLang="en-US"/>
              <a:t>Modifiez les styles du texte du masque</a:t>
            </a:r>
          </a:p>
          <a:p>
            <a:pPr lvl="1"/>
            <a:r>
              <a:rPr lang="fr-FR" altLang="en-US"/>
              <a:t>Deuxième niveau</a:t>
            </a:r>
          </a:p>
          <a:p>
            <a:pPr lvl="2"/>
            <a:r>
              <a:rPr lang="fr-FR" altLang="en-US"/>
              <a:t>Troisième niveau</a:t>
            </a:r>
          </a:p>
          <a:p>
            <a:pPr lvl="3"/>
            <a:r>
              <a:rPr lang="fr-FR" altLang="en-US"/>
              <a:t>Quatrième niveau</a:t>
            </a:r>
          </a:p>
          <a:p>
            <a:pPr lvl="4"/>
            <a:r>
              <a:rPr lang="fr-FR" altLang="en-US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D27638E-EEA8-624B-B1F2-D3A821A5B14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B6C6E82-EAD0-D544-BBBD-4C8371E142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  <a:latin typeface="Arial" charset="0"/>
              </a:defRPr>
            </a:lvl1pPr>
          </a:lstStyle>
          <a:p>
            <a:pPr>
              <a:defRPr/>
            </a:pPr>
            <a:r>
              <a:rPr lang="en-US"/>
              <a:t>CR Workshop 2009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0283AB3-1AC0-B246-BDBE-24A9F7A729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000">
                <a:solidFill>
                  <a:srgbClr val="898989"/>
                </a:solidFill>
              </a:defRPr>
            </a:lvl1pPr>
          </a:lstStyle>
          <a:p>
            <a:fld id="{09EC7924-F0D3-EC49-8651-336BC730E3BF}" type="slidenum">
              <a:rPr lang="en-US" altLang="fr-FR"/>
              <a:pPr/>
              <a:t>‹N°›</a:t>
            </a:fld>
            <a:endParaRPr lang="en-US" altLang="fr-FR"/>
          </a:p>
        </p:txBody>
      </p:sp>
    </p:spTree>
    <p:extLst>
      <p:ext uri="{BB962C8B-B14F-4D97-AF65-F5344CB8AC3E}">
        <p14:creationId xmlns:p14="http://schemas.microsoft.com/office/powerpoint/2010/main" val="27812147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3" r:id="rId1"/>
    <p:sldLayoutId id="2147483784" r:id="rId2"/>
    <p:sldLayoutId id="2147483785" r:id="rId3"/>
    <p:sldLayoutId id="2147483786" r:id="rId4"/>
    <p:sldLayoutId id="2147483787" r:id="rId5"/>
    <p:sldLayoutId id="2147483788" r:id="rId6"/>
    <p:sldLayoutId id="2147483789" r:id="rId7"/>
    <p:sldLayoutId id="2147483790" r:id="rId8"/>
    <p:sldLayoutId id="2147483791" r:id="rId9"/>
    <p:sldLayoutId id="2147483792" r:id="rId10"/>
    <p:sldLayoutId id="2147483793" r:id="rId11"/>
    <p:sldLayoutId id="2147483794" r:id="rId12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67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67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67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67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67">
          <a:solidFill>
            <a:schemeClr val="tx1"/>
          </a:solidFill>
          <a:latin typeface="Calibri" pitchFamily="34" charset="0"/>
        </a:defRPr>
      </a:lvl5pPr>
      <a:lvl6pPr marL="380985" algn="ctr" rtl="0" fontAlgn="base">
        <a:spcBef>
          <a:spcPct val="0"/>
        </a:spcBef>
        <a:spcAft>
          <a:spcPct val="0"/>
        </a:spcAft>
        <a:defRPr sz="3667">
          <a:solidFill>
            <a:schemeClr val="tx1"/>
          </a:solidFill>
          <a:latin typeface="Calibri" pitchFamily="34" charset="0"/>
        </a:defRPr>
      </a:lvl6pPr>
      <a:lvl7pPr marL="761970" algn="ctr" rtl="0" fontAlgn="base">
        <a:spcBef>
          <a:spcPct val="0"/>
        </a:spcBef>
        <a:spcAft>
          <a:spcPct val="0"/>
        </a:spcAft>
        <a:defRPr sz="3667">
          <a:solidFill>
            <a:schemeClr val="tx1"/>
          </a:solidFill>
          <a:latin typeface="Calibri" pitchFamily="34" charset="0"/>
        </a:defRPr>
      </a:lvl7pPr>
      <a:lvl8pPr marL="1142954" algn="ctr" rtl="0" fontAlgn="base">
        <a:spcBef>
          <a:spcPct val="0"/>
        </a:spcBef>
        <a:spcAft>
          <a:spcPct val="0"/>
        </a:spcAft>
        <a:defRPr sz="3667">
          <a:solidFill>
            <a:schemeClr val="tx1"/>
          </a:solidFill>
          <a:latin typeface="Calibri" pitchFamily="34" charset="0"/>
        </a:defRPr>
      </a:lvl8pPr>
      <a:lvl9pPr marL="1523939" algn="ctr" rtl="0" fontAlgn="base">
        <a:spcBef>
          <a:spcPct val="0"/>
        </a:spcBef>
        <a:spcAft>
          <a:spcPct val="0"/>
        </a:spcAft>
        <a:defRPr sz="3667">
          <a:solidFill>
            <a:schemeClr val="tx1"/>
          </a:solidFill>
          <a:latin typeface="Calibri" pitchFamily="34" charset="0"/>
        </a:defRPr>
      </a:lvl9pPr>
    </p:titleStyle>
    <p:bodyStyle>
      <a:lvl1pPr marL="285739" indent="-285739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1pPr>
      <a:lvl2pPr marL="619100" indent="-238115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333" kern="1200">
          <a:solidFill>
            <a:schemeClr val="tx1"/>
          </a:solidFill>
          <a:latin typeface="+mn-lt"/>
          <a:ea typeface="+mn-ea"/>
          <a:cs typeface="+mn-cs"/>
        </a:defRPr>
      </a:lvl2pPr>
      <a:lvl3pPr marL="952462" indent="-1904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33447" indent="-1904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667" kern="1200">
          <a:solidFill>
            <a:schemeClr val="tx1"/>
          </a:solidFill>
          <a:latin typeface="+mn-lt"/>
          <a:ea typeface="+mn-ea"/>
          <a:cs typeface="+mn-cs"/>
        </a:defRPr>
      </a:lvl4pPr>
      <a:lvl5pPr marL="1714431" indent="-1904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67" kern="1200">
          <a:solidFill>
            <a:schemeClr val="tx1"/>
          </a:solidFill>
          <a:latin typeface="+mn-lt"/>
          <a:ea typeface="+mn-ea"/>
          <a:cs typeface="+mn-cs"/>
        </a:defRPr>
      </a:lvl5pPr>
      <a:lvl6pPr marL="2095416" indent="-190492" algn="l" defTabSz="761970" rtl="0" eaLnBrk="1" latinLnBrk="0" hangingPunct="1">
        <a:spcBef>
          <a:spcPct val="20000"/>
        </a:spcBef>
        <a:buFont typeface="Arial" pitchFamily="34" charset="0"/>
        <a:buChar char="•"/>
        <a:defRPr sz="1667" kern="1200">
          <a:solidFill>
            <a:schemeClr val="tx1"/>
          </a:solidFill>
          <a:latin typeface="+mn-lt"/>
          <a:ea typeface="+mn-ea"/>
          <a:cs typeface="+mn-cs"/>
        </a:defRPr>
      </a:lvl6pPr>
      <a:lvl7pPr marL="2476401" indent="-190492" algn="l" defTabSz="761970" rtl="0" eaLnBrk="1" latinLnBrk="0" hangingPunct="1">
        <a:spcBef>
          <a:spcPct val="20000"/>
        </a:spcBef>
        <a:buFont typeface="Arial" pitchFamily="34" charset="0"/>
        <a:buChar char="•"/>
        <a:defRPr sz="1667" kern="1200">
          <a:solidFill>
            <a:schemeClr val="tx1"/>
          </a:solidFill>
          <a:latin typeface="+mn-lt"/>
          <a:ea typeface="+mn-ea"/>
          <a:cs typeface="+mn-cs"/>
        </a:defRPr>
      </a:lvl7pPr>
      <a:lvl8pPr marL="2857386" indent="-190492" algn="l" defTabSz="761970" rtl="0" eaLnBrk="1" latinLnBrk="0" hangingPunct="1">
        <a:spcBef>
          <a:spcPct val="20000"/>
        </a:spcBef>
        <a:buFont typeface="Arial" pitchFamily="34" charset="0"/>
        <a:buChar char="•"/>
        <a:defRPr sz="1667" kern="1200">
          <a:solidFill>
            <a:schemeClr val="tx1"/>
          </a:solidFill>
          <a:latin typeface="+mn-lt"/>
          <a:ea typeface="+mn-ea"/>
          <a:cs typeface="+mn-cs"/>
        </a:defRPr>
      </a:lvl8pPr>
      <a:lvl9pPr marL="3238370" indent="-190492" algn="l" defTabSz="761970" rtl="0" eaLnBrk="1" latinLnBrk="0" hangingPunct="1">
        <a:spcBef>
          <a:spcPct val="20000"/>
        </a:spcBef>
        <a:buFont typeface="Arial" pitchFamily="34" charset="0"/>
        <a:buChar char="•"/>
        <a:defRPr sz="1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0985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61970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42954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23939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04924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85909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666893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047878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8.wmf"/><Relationship Id="rId4" Type="http://schemas.openxmlformats.org/officeDocument/2006/relationships/oleObject" Target="../embeddings/oleObject1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7" Type="http://schemas.openxmlformats.org/officeDocument/2006/relationships/image" Target="../media/image9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8.wmf"/><Relationship Id="rId4" Type="http://schemas.openxmlformats.org/officeDocument/2006/relationships/oleObject" Target="../embeddings/oleObject1.bin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7" Type="http://schemas.openxmlformats.org/officeDocument/2006/relationships/image" Target="../media/image11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4.bin"/><Relationship Id="rId5" Type="http://schemas.openxmlformats.org/officeDocument/2006/relationships/image" Target="../media/image10.wmf"/><Relationship Id="rId4" Type="http://schemas.openxmlformats.org/officeDocument/2006/relationships/oleObject" Target="../embeddings/oleObject3.bin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7" Type="http://schemas.openxmlformats.org/officeDocument/2006/relationships/image" Target="../media/image11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4.bin"/><Relationship Id="rId5" Type="http://schemas.openxmlformats.org/officeDocument/2006/relationships/image" Target="../media/image10.wmf"/><Relationship Id="rId4" Type="http://schemas.openxmlformats.org/officeDocument/2006/relationships/oleObject" Target="../embeddings/oleObject3.bin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10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12.wmf"/><Relationship Id="rId4" Type="http://schemas.openxmlformats.org/officeDocument/2006/relationships/oleObject" Target="../embeddings/oleObject5.bin"/><Relationship Id="rId9" Type="http://schemas.openxmlformats.org/officeDocument/2006/relationships/image" Target="../media/image11.wm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10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12.wmf"/><Relationship Id="rId4" Type="http://schemas.openxmlformats.org/officeDocument/2006/relationships/oleObject" Target="../embeddings/oleObject6.bin"/><Relationship Id="rId9" Type="http://schemas.openxmlformats.org/officeDocument/2006/relationships/image" Target="../media/image11.wm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14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8.bin"/><Relationship Id="rId5" Type="http://schemas.openxmlformats.org/officeDocument/2006/relationships/image" Target="../media/image13.wmf"/><Relationship Id="rId4" Type="http://schemas.openxmlformats.org/officeDocument/2006/relationships/oleObject" Target="../embeddings/oleObject7.bin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14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8.bin"/><Relationship Id="rId5" Type="http://schemas.openxmlformats.org/officeDocument/2006/relationships/image" Target="../media/image13.wmf"/><Relationship Id="rId4" Type="http://schemas.openxmlformats.org/officeDocument/2006/relationships/oleObject" Target="../embeddings/oleObject7.bin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.bin"/><Relationship Id="rId3" Type="http://schemas.openxmlformats.org/officeDocument/2006/relationships/notesSlide" Target="../notesSlides/notesSlide14.xml"/><Relationship Id="rId7" Type="http://schemas.openxmlformats.org/officeDocument/2006/relationships/image" Target="../media/image13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7.bin"/><Relationship Id="rId5" Type="http://schemas.openxmlformats.org/officeDocument/2006/relationships/image" Target="../media/image15.wmf"/><Relationship Id="rId4" Type="http://schemas.openxmlformats.org/officeDocument/2006/relationships/oleObject" Target="../embeddings/oleObject9.bin"/><Relationship Id="rId9" Type="http://schemas.openxmlformats.org/officeDocument/2006/relationships/image" Target="../media/image14.w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16.wmf"/><Relationship Id="rId4" Type="http://schemas.openxmlformats.org/officeDocument/2006/relationships/oleObject" Target="../embeddings/oleObject10.bin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7" Type="http://schemas.openxmlformats.org/officeDocument/2006/relationships/image" Target="../media/image17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1.vml"/><Relationship Id="rId6" Type="http://schemas.openxmlformats.org/officeDocument/2006/relationships/oleObject" Target="../embeddings/oleObject11.bin"/><Relationship Id="rId5" Type="http://schemas.openxmlformats.org/officeDocument/2006/relationships/image" Target="../media/image16.wmf"/><Relationship Id="rId4" Type="http://schemas.openxmlformats.org/officeDocument/2006/relationships/oleObject" Target="../embeddings/oleObject10.bin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2.vml"/><Relationship Id="rId5" Type="http://schemas.openxmlformats.org/officeDocument/2006/relationships/image" Target="../media/image18.wmf"/><Relationship Id="rId4" Type="http://schemas.openxmlformats.org/officeDocument/2006/relationships/oleObject" Target="../embeddings/oleObject12.bin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7" Type="http://schemas.openxmlformats.org/officeDocument/2006/relationships/image" Target="../media/image19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3.vml"/><Relationship Id="rId6" Type="http://schemas.openxmlformats.org/officeDocument/2006/relationships/oleObject" Target="../embeddings/oleObject13.bin"/><Relationship Id="rId5" Type="http://schemas.openxmlformats.org/officeDocument/2006/relationships/image" Target="../media/image18.wmf"/><Relationship Id="rId4" Type="http://schemas.openxmlformats.org/officeDocument/2006/relationships/oleObject" Target="../embeddings/oleObject12.bin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4.vml"/><Relationship Id="rId5" Type="http://schemas.openxmlformats.org/officeDocument/2006/relationships/image" Target="../media/image20.wmf"/><Relationship Id="rId4" Type="http://schemas.openxmlformats.org/officeDocument/2006/relationships/oleObject" Target="../embeddings/oleObject14.bin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5.vml"/><Relationship Id="rId5" Type="http://schemas.openxmlformats.org/officeDocument/2006/relationships/image" Target="../media/image20.wmf"/><Relationship Id="rId4" Type="http://schemas.openxmlformats.org/officeDocument/2006/relationships/oleObject" Target="../embeddings/oleObject14.bin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6.vml"/><Relationship Id="rId5" Type="http://schemas.openxmlformats.org/officeDocument/2006/relationships/image" Target="../media/image20.wmf"/><Relationship Id="rId4" Type="http://schemas.openxmlformats.org/officeDocument/2006/relationships/oleObject" Target="../embeddings/oleObject14.bin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7" Type="http://schemas.openxmlformats.org/officeDocument/2006/relationships/image" Target="../media/image24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7.vml"/><Relationship Id="rId6" Type="http://schemas.openxmlformats.org/officeDocument/2006/relationships/oleObject" Target="../embeddings/oleObject16.bin"/><Relationship Id="rId5" Type="http://schemas.openxmlformats.org/officeDocument/2006/relationships/image" Target="../media/image23.wmf"/><Relationship Id="rId4" Type="http://schemas.openxmlformats.org/officeDocument/2006/relationships/oleObject" Target="../embeddings/oleObject15.bin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8.vml"/><Relationship Id="rId5" Type="http://schemas.openxmlformats.org/officeDocument/2006/relationships/image" Target="../media/image25.wmf"/><Relationship Id="rId4" Type="http://schemas.openxmlformats.org/officeDocument/2006/relationships/oleObject" Target="../embeddings/oleObject17.bin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7" Type="http://schemas.openxmlformats.org/officeDocument/2006/relationships/image" Target="../media/image26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9.vml"/><Relationship Id="rId6" Type="http://schemas.openxmlformats.org/officeDocument/2006/relationships/oleObject" Target="../embeddings/oleObject19.bin"/><Relationship Id="rId5" Type="http://schemas.openxmlformats.org/officeDocument/2006/relationships/image" Target="../media/image25.wmf"/><Relationship Id="rId4" Type="http://schemas.openxmlformats.org/officeDocument/2006/relationships/oleObject" Target="../embeddings/oleObject18.bin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0.vml"/><Relationship Id="rId5" Type="http://schemas.openxmlformats.org/officeDocument/2006/relationships/image" Target="../media/image25.wmf"/><Relationship Id="rId4" Type="http://schemas.openxmlformats.org/officeDocument/2006/relationships/oleObject" Target="../embeddings/oleObject18.bin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1.vml"/><Relationship Id="rId5" Type="http://schemas.openxmlformats.org/officeDocument/2006/relationships/image" Target="../media/image25.wmf"/><Relationship Id="rId4" Type="http://schemas.openxmlformats.org/officeDocument/2006/relationships/oleObject" Target="../embeddings/oleObject18.bin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2.vml"/><Relationship Id="rId5" Type="http://schemas.openxmlformats.org/officeDocument/2006/relationships/image" Target="../media/image27.wmf"/><Relationship Id="rId4" Type="http://schemas.openxmlformats.org/officeDocument/2006/relationships/oleObject" Target="../embeddings/oleObject20.bin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7" Type="http://schemas.openxmlformats.org/officeDocument/2006/relationships/image" Target="../media/image28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3.vml"/><Relationship Id="rId6" Type="http://schemas.openxmlformats.org/officeDocument/2006/relationships/oleObject" Target="../embeddings/oleObject21.bin"/><Relationship Id="rId5" Type="http://schemas.openxmlformats.org/officeDocument/2006/relationships/image" Target="../media/image27.wmf"/><Relationship Id="rId4" Type="http://schemas.openxmlformats.org/officeDocument/2006/relationships/oleObject" Target="../embeddings/oleObject20.bin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4.vml"/><Relationship Id="rId5" Type="http://schemas.openxmlformats.org/officeDocument/2006/relationships/image" Target="../media/image29.wmf"/><Relationship Id="rId4" Type="http://schemas.openxmlformats.org/officeDocument/2006/relationships/oleObject" Target="../embeddings/oleObject22.bin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7" Type="http://schemas.openxmlformats.org/officeDocument/2006/relationships/image" Target="../media/image30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5.vml"/><Relationship Id="rId6" Type="http://schemas.openxmlformats.org/officeDocument/2006/relationships/oleObject" Target="../embeddings/oleObject23.bin"/><Relationship Id="rId5" Type="http://schemas.openxmlformats.org/officeDocument/2006/relationships/image" Target="../media/image29.wmf"/><Relationship Id="rId4" Type="http://schemas.openxmlformats.org/officeDocument/2006/relationships/oleObject" Target="../embeddings/oleObject22.bin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6.vml"/><Relationship Id="rId5" Type="http://schemas.openxmlformats.org/officeDocument/2006/relationships/image" Target="../media/image31.wmf"/><Relationship Id="rId4" Type="http://schemas.openxmlformats.org/officeDocument/2006/relationships/oleObject" Target="../embeddings/oleObject24.bin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7" Type="http://schemas.openxmlformats.org/officeDocument/2006/relationships/image" Target="../media/image32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7.vml"/><Relationship Id="rId6" Type="http://schemas.openxmlformats.org/officeDocument/2006/relationships/oleObject" Target="../embeddings/oleObject25.bin"/><Relationship Id="rId5" Type="http://schemas.openxmlformats.org/officeDocument/2006/relationships/image" Target="../media/image31.wmf"/><Relationship Id="rId4" Type="http://schemas.openxmlformats.org/officeDocument/2006/relationships/oleObject" Target="../embeddings/oleObject24.bin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6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8.vml"/><Relationship Id="rId5" Type="http://schemas.openxmlformats.org/officeDocument/2006/relationships/image" Target="../media/image33.wmf"/><Relationship Id="rId4" Type="http://schemas.openxmlformats.org/officeDocument/2006/relationships/oleObject" Target="../embeddings/oleObject26.bin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7.xml"/><Relationship Id="rId7" Type="http://schemas.openxmlformats.org/officeDocument/2006/relationships/image" Target="../media/image34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9.vml"/><Relationship Id="rId6" Type="http://schemas.openxmlformats.org/officeDocument/2006/relationships/oleObject" Target="../embeddings/oleObject27.bin"/><Relationship Id="rId5" Type="http://schemas.openxmlformats.org/officeDocument/2006/relationships/image" Target="../media/image33.wmf"/><Relationship Id="rId4" Type="http://schemas.openxmlformats.org/officeDocument/2006/relationships/oleObject" Target="../embeddings/oleObject26.bin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gif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8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30.vml"/><Relationship Id="rId4" Type="http://schemas.openxmlformats.org/officeDocument/2006/relationships/image" Target="../media/image35.emf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wmf"/><Relationship Id="rId3" Type="http://schemas.openxmlformats.org/officeDocument/2006/relationships/oleObject" Target="../embeddings/oleObject28.bin"/><Relationship Id="rId7" Type="http://schemas.openxmlformats.org/officeDocument/2006/relationships/oleObject" Target="../embeddings/oleObject30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31.vml"/><Relationship Id="rId6" Type="http://schemas.openxmlformats.org/officeDocument/2006/relationships/image" Target="../media/image36.wmf"/><Relationship Id="rId5" Type="http://schemas.openxmlformats.org/officeDocument/2006/relationships/oleObject" Target="../embeddings/oleObject29.bin"/><Relationship Id="rId4" Type="http://schemas.openxmlformats.org/officeDocument/2006/relationships/image" Target="../media/image35.em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1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32.vml"/><Relationship Id="rId4" Type="http://schemas.openxmlformats.org/officeDocument/2006/relationships/image" Target="../media/image38.emf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wmf"/><Relationship Id="rId3" Type="http://schemas.openxmlformats.org/officeDocument/2006/relationships/oleObject" Target="../embeddings/oleObject31.bin"/><Relationship Id="rId7" Type="http://schemas.openxmlformats.org/officeDocument/2006/relationships/oleObject" Target="../embeddings/oleObject33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33.vml"/><Relationship Id="rId6" Type="http://schemas.openxmlformats.org/officeDocument/2006/relationships/image" Target="../media/image39.wmf"/><Relationship Id="rId5" Type="http://schemas.openxmlformats.org/officeDocument/2006/relationships/oleObject" Target="../embeddings/oleObject32.bin"/><Relationship Id="rId4" Type="http://schemas.openxmlformats.org/officeDocument/2006/relationships/image" Target="../media/image38.emf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4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34.vml"/><Relationship Id="rId6" Type="http://schemas.openxmlformats.org/officeDocument/2006/relationships/image" Target="../media/image42.emf"/><Relationship Id="rId5" Type="http://schemas.openxmlformats.org/officeDocument/2006/relationships/oleObject" Target="../embeddings/oleObject35.bin"/><Relationship Id="rId4" Type="http://schemas.openxmlformats.org/officeDocument/2006/relationships/image" Target="../media/image41.emf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4.xml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35.vml"/><Relationship Id="rId5" Type="http://schemas.openxmlformats.org/officeDocument/2006/relationships/image" Target="../media/image43.emf"/><Relationship Id="rId4" Type="http://schemas.openxmlformats.org/officeDocument/2006/relationships/oleObject" Target="../embeddings/oleObject36.bin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7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36.vml"/><Relationship Id="rId6" Type="http://schemas.openxmlformats.org/officeDocument/2006/relationships/image" Target="../media/image45.emf"/><Relationship Id="rId5" Type="http://schemas.openxmlformats.org/officeDocument/2006/relationships/oleObject" Target="../embeddings/oleObject38.bin"/><Relationship Id="rId4" Type="http://schemas.openxmlformats.org/officeDocument/2006/relationships/image" Target="../media/image44.emf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emf"/><Relationship Id="rId3" Type="http://schemas.openxmlformats.org/officeDocument/2006/relationships/oleObject" Target="../embeddings/oleObject39.bin"/><Relationship Id="rId7" Type="http://schemas.openxmlformats.org/officeDocument/2006/relationships/oleObject" Target="../embeddings/oleObject41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37.vml"/><Relationship Id="rId6" Type="http://schemas.openxmlformats.org/officeDocument/2006/relationships/image" Target="../media/image45.emf"/><Relationship Id="rId5" Type="http://schemas.openxmlformats.org/officeDocument/2006/relationships/oleObject" Target="../embeddings/oleObject40.bin"/><Relationship Id="rId4" Type="http://schemas.openxmlformats.org/officeDocument/2006/relationships/image" Target="../media/image46.emf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6.xml"/><Relationship Id="rId7" Type="http://schemas.openxmlformats.org/officeDocument/2006/relationships/image" Target="../media/image48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8.vml"/><Relationship Id="rId6" Type="http://schemas.openxmlformats.org/officeDocument/2006/relationships/oleObject" Target="../embeddings/oleObject43.bin"/><Relationship Id="rId5" Type="http://schemas.openxmlformats.org/officeDocument/2006/relationships/image" Target="../media/image47.wmf"/><Relationship Id="rId4" Type="http://schemas.openxmlformats.org/officeDocument/2006/relationships/oleObject" Target="../embeddings/oleObject42.bin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9.vml"/><Relationship Id="rId6" Type="http://schemas.openxmlformats.org/officeDocument/2006/relationships/image" Target="../media/image55.png"/><Relationship Id="rId5" Type="http://schemas.openxmlformats.org/officeDocument/2006/relationships/image" Target="../media/image57.wmf"/><Relationship Id="rId4" Type="http://schemas.openxmlformats.org/officeDocument/2006/relationships/oleObject" Target="../embeddings/oleObject44.bin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3697870"/>
            <a:ext cx="7772400" cy="952500"/>
          </a:xfrm>
        </p:spPr>
        <p:txBody>
          <a:bodyPr/>
          <a:lstStyle/>
          <a:p>
            <a:pPr eaLnBrk="1" hangingPunct="1"/>
            <a:r>
              <a:rPr lang="en-US" sz="2400" dirty="0">
                <a:solidFill>
                  <a:srgbClr val="000000"/>
                </a:solidFill>
                <a:latin typeface="Calibri"/>
              </a:rPr>
              <a:t>Bayesian integrated population modeling using JAGS</a:t>
            </a:r>
            <a:br>
              <a:rPr lang="de-CH" dirty="0">
                <a:solidFill>
                  <a:schemeClr val="tx1"/>
                </a:solidFill>
                <a:latin typeface="Calibri" pitchFamily="34" charset="0"/>
              </a:rPr>
            </a:br>
            <a:br>
              <a:rPr lang="de-CH" sz="2800" dirty="0">
                <a:solidFill>
                  <a:schemeClr val="tx1"/>
                </a:solidFill>
                <a:latin typeface="Calibri" pitchFamily="34" charset="0"/>
              </a:rPr>
            </a:br>
            <a:br>
              <a:rPr lang="de-CH" sz="4000" dirty="0">
                <a:solidFill>
                  <a:schemeClr val="tx1"/>
                </a:solidFill>
                <a:latin typeface="Calibri" pitchFamily="34" charset="0"/>
              </a:rPr>
            </a:br>
            <a:r>
              <a:rPr lang="de-DE" sz="6000" dirty="0" err="1">
                <a:solidFill>
                  <a:schemeClr val="tx1"/>
                </a:solidFill>
                <a:latin typeface="Calibri" pitchFamily="34" charset="0"/>
              </a:rPr>
              <a:t>Multistate</a:t>
            </a:r>
            <a:r>
              <a:rPr lang="de-DE" sz="6000" dirty="0">
                <a:solidFill>
                  <a:schemeClr val="tx1"/>
                </a:solidFill>
                <a:latin typeface="Calibri" pitchFamily="34" charset="0"/>
              </a:rPr>
              <a:t> </a:t>
            </a:r>
            <a:r>
              <a:rPr lang="de-DE" sz="6000" dirty="0" err="1">
                <a:solidFill>
                  <a:schemeClr val="tx1"/>
                </a:solidFill>
                <a:latin typeface="Calibri" pitchFamily="34" charset="0"/>
              </a:rPr>
              <a:t>capture-recapture</a:t>
            </a:r>
            <a:r>
              <a:rPr lang="de-DE" sz="6000" dirty="0">
                <a:solidFill>
                  <a:schemeClr val="tx1"/>
                </a:solidFill>
                <a:latin typeface="Calibri" pitchFamily="34" charset="0"/>
              </a:rPr>
              <a:t> </a:t>
            </a:r>
            <a:r>
              <a:rPr lang="de-DE" sz="6000" dirty="0" err="1">
                <a:solidFill>
                  <a:schemeClr val="tx1"/>
                </a:solidFill>
                <a:latin typeface="Calibri" pitchFamily="34" charset="0"/>
              </a:rPr>
              <a:t>models</a:t>
            </a:r>
            <a:r>
              <a:rPr lang="de-CH" sz="6000" dirty="0">
                <a:solidFill>
                  <a:schemeClr val="tx1"/>
                </a:solidFill>
                <a:latin typeface="Calibri" pitchFamily="34" charset="0"/>
              </a:rPr>
              <a:t> </a:t>
            </a:r>
            <a:br>
              <a:rPr lang="de-CH" sz="3200" dirty="0">
                <a:solidFill>
                  <a:schemeClr val="tx1"/>
                </a:solidFill>
                <a:latin typeface="Calibri" pitchFamily="34" charset="0"/>
              </a:rPr>
            </a:br>
            <a:br>
              <a:rPr lang="de-CH" sz="3200" dirty="0">
                <a:solidFill>
                  <a:schemeClr val="tx1"/>
                </a:solidFill>
                <a:latin typeface="Calibri" pitchFamily="34" charset="0"/>
              </a:rPr>
            </a:br>
            <a:br>
              <a:rPr lang="de-CH" sz="3200" dirty="0">
                <a:solidFill>
                  <a:schemeClr val="tx1"/>
                </a:solidFill>
                <a:latin typeface="Calibri" pitchFamily="34" charset="0"/>
              </a:rPr>
            </a:br>
            <a:br>
              <a:rPr lang="de-CH" sz="3200" dirty="0">
                <a:solidFill>
                  <a:schemeClr val="tx1"/>
                </a:solidFill>
                <a:latin typeface="Calibri" pitchFamily="34" charset="0"/>
              </a:rPr>
            </a:br>
            <a:br>
              <a:rPr lang="de-CH" sz="1800" dirty="0">
                <a:solidFill>
                  <a:schemeClr val="tx1"/>
                </a:solidFill>
                <a:latin typeface="Calibri" pitchFamily="34" charset="0"/>
              </a:rPr>
            </a:br>
            <a:br>
              <a:rPr lang="de-CH" sz="3200" dirty="0">
                <a:solidFill>
                  <a:schemeClr val="tx1"/>
                </a:solidFill>
                <a:latin typeface="Calibri" pitchFamily="34" charset="0"/>
              </a:rPr>
            </a:br>
            <a:endParaRPr lang="en-GB" sz="3200" dirty="0">
              <a:solidFill>
                <a:schemeClr val="tx1"/>
              </a:solidFill>
              <a:latin typeface="Calibri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ext Box 2"/>
          <p:cNvSpPr txBox="1">
            <a:spLocks noChangeArrowheads="1"/>
          </p:cNvSpPr>
          <p:nvPr/>
        </p:nvSpPr>
        <p:spPr bwMode="auto">
          <a:xfrm>
            <a:off x="593726" y="291042"/>
            <a:ext cx="494346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b="1" dirty="0" err="1">
                <a:latin typeface="Calibri" pitchFamily="34" charset="0"/>
              </a:rPr>
              <a:t>Conditional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nature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of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the</a:t>
            </a:r>
            <a:r>
              <a:rPr lang="de-CH" b="1" dirty="0">
                <a:latin typeface="Calibri" pitchFamily="34" charset="0"/>
              </a:rPr>
              <a:t> 2 </a:t>
            </a:r>
            <a:r>
              <a:rPr lang="de-CH" b="1" dirty="0" err="1">
                <a:latin typeface="Calibri" pitchFamily="34" charset="0"/>
              </a:rPr>
              <a:t>processes</a:t>
            </a:r>
            <a:endParaRPr lang="en-GB" b="1" dirty="0">
              <a:latin typeface="Calibri" pitchFamily="34" charset="0"/>
            </a:endParaRPr>
          </a:p>
        </p:txBody>
      </p:sp>
      <p:sp>
        <p:nvSpPr>
          <p:cNvPr id="31747" name="Text Box 18"/>
          <p:cNvSpPr txBox="1">
            <a:spLocks noChangeArrowheads="1"/>
          </p:cNvSpPr>
          <p:nvPr/>
        </p:nvSpPr>
        <p:spPr bwMode="auto">
          <a:xfrm>
            <a:off x="511175" y="859896"/>
            <a:ext cx="184165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>
                <a:latin typeface="Calibri" pitchFamily="34" charset="0"/>
              </a:rPr>
              <a:t>State process</a:t>
            </a:r>
          </a:p>
        </p:txBody>
      </p:sp>
      <p:sp>
        <p:nvSpPr>
          <p:cNvPr id="31748" name="Text Box 19"/>
          <p:cNvSpPr txBox="1">
            <a:spLocks noChangeArrowheads="1"/>
          </p:cNvSpPr>
          <p:nvPr/>
        </p:nvSpPr>
        <p:spPr bwMode="auto">
          <a:xfrm>
            <a:off x="532131" y="1344348"/>
            <a:ext cx="806567" cy="12618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2000" b="1" dirty="0">
                <a:solidFill>
                  <a:srgbClr val="3333CC"/>
                </a:solidFill>
                <a:latin typeface="Calibri" pitchFamily="34" charset="0"/>
              </a:rPr>
              <a:t>Site A</a:t>
            </a:r>
          </a:p>
          <a:p>
            <a:pPr eaLnBrk="1" hangingPunct="1"/>
            <a:endParaRPr lang="de-CH" sz="800" b="1" dirty="0">
              <a:solidFill>
                <a:srgbClr val="3333CC"/>
              </a:solidFill>
              <a:latin typeface="Calibri" pitchFamily="34" charset="0"/>
            </a:endParaRPr>
          </a:p>
          <a:p>
            <a:pPr eaLnBrk="1" hangingPunct="1"/>
            <a:r>
              <a:rPr lang="de-CH" sz="2000" b="1" dirty="0">
                <a:solidFill>
                  <a:srgbClr val="00B050"/>
                </a:solidFill>
                <a:latin typeface="Calibri" pitchFamily="34" charset="0"/>
              </a:rPr>
              <a:t>Site B</a:t>
            </a:r>
          </a:p>
          <a:p>
            <a:pPr eaLnBrk="1" hangingPunct="1"/>
            <a:endParaRPr lang="de-CH" sz="800" b="1" dirty="0">
              <a:solidFill>
                <a:srgbClr val="3333CC"/>
              </a:solidFill>
              <a:latin typeface="Calibri" pitchFamily="34" charset="0"/>
            </a:endParaRPr>
          </a:p>
          <a:p>
            <a:pPr eaLnBrk="1" hangingPunct="1"/>
            <a:r>
              <a:rPr lang="de-CH" sz="2000" b="1" dirty="0">
                <a:latin typeface="Calibri" pitchFamily="34" charset="0"/>
              </a:rPr>
              <a:t>Dead</a:t>
            </a:r>
          </a:p>
        </p:txBody>
      </p:sp>
      <p:sp>
        <p:nvSpPr>
          <p:cNvPr id="31749" name="Oval 20"/>
          <p:cNvSpPr>
            <a:spLocks noChangeArrowheads="1"/>
          </p:cNvSpPr>
          <p:nvPr/>
        </p:nvSpPr>
        <p:spPr bwMode="auto">
          <a:xfrm>
            <a:off x="2276476" y="1412875"/>
            <a:ext cx="324000" cy="324000"/>
          </a:xfrm>
          <a:prstGeom prst="ellipse">
            <a:avLst/>
          </a:prstGeom>
          <a:solidFill>
            <a:srgbClr val="3333CC"/>
          </a:solidFill>
          <a:ln w="9525">
            <a:solidFill>
              <a:srgbClr val="3333CC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de-CH">
              <a:solidFill>
                <a:srgbClr val="3333CC"/>
              </a:solidFill>
              <a:latin typeface="Calibri" pitchFamily="34" charset="0"/>
            </a:endParaRPr>
          </a:p>
        </p:txBody>
      </p:sp>
      <p:sp>
        <p:nvSpPr>
          <p:cNvPr id="31750" name="Oval 21"/>
          <p:cNvSpPr>
            <a:spLocks noChangeArrowheads="1"/>
          </p:cNvSpPr>
          <p:nvPr/>
        </p:nvSpPr>
        <p:spPr bwMode="auto">
          <a:xfrm>
            <a:off x="3124201" y="1899709"/>
            <a:ext cx="324000" cy="324000"/>
          </a:xfrm>
          <a:prstGeom prst="ellipse">
            <a:avLst/>
          </a:prstGeom>
          <a:solidFill>
            <a:srgbClr val="009900"/>
          </a:solidFill>
          <a:ln w="9525">
            <a:solidFill>
              <a:srgbClr val="009900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de-CH">
              <a:solidFill>
                <a:srgbClr val="3333CC"/>
              </a:solidFill>
              <a:latin typeface="Calibri" pitchFamily="34" charset="0"/>
            </a:endParaRPr>
          </a:p>
        </p:txBody>
      </p:sp>
      <p:sp>
        <p:nvSpPr>
          <p:cNvPr id="31751" name="Oval 22"/>
          <p:cNvSpPr>
            <a:spLocks noChangeArrowheads="1"/>
          </p:cNvSpPr>
          <p:nvPr/>
        </p:nvSpPr>
        <p:spPr bwMode="auto">
          <a:xfrm>
            <a:off x="3924301" y="1899709"/>
            <a:ext cx="324000" cy="324000"/>
          </a:xfrm>
          <a:prstGeom prst="ellipse">
            <a:avLst/>
          </a:prstGeom>
          <a:solidFill>
            <a:srgbClr val="009900"/>
          </a:solidFill>
          <a:ln w="9525">
            <a:solidFill>
              <a:srgbClr val="009900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de-CH">
              <a:solidFill>
                <a:srgbClr val="3333CC"/>
              </a:solidFill>
              <a:latin typeface="Calibri" pitchFamily="34" charset="0"/>
            </a:endParaRPr>
          </a:p>
        </p:txBody>
      </p:sp>
      <p:sp>
        <p:nvSpPr>
          <p:cNvPr id="31752" name="Oval 23"/>
          <p:cNvSpPr>
            <a:spLocks noChangeArrowheads="1"/>
          </p:cNvSpPr>
          <p:nvPr/>
        </p:nvSpPr>
        <p:spPr bwMode="auto">
          <a:xfrm>
            <a:off x="4757738" y="1412875"/>
            <a:ext cx="324000" cy="324000"/>
          </a:xfrm>
          <a:prstGeom prst="ellipse">
            <a:avLst/>
          </a:prstGeom>
          <a:solidFill>
            <a:srgbClr val="3333CC"/>
          </a:solidFill>
          <a:ln w="9525">
            <a:solidFill>
              <a:srgbClr val="3333CC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de-CH">
              <a:solidFill>
                <a:srgbClr val="3333CC"/>
              </a:solidFill>
              <a:latin typeface="Calibri" pitchFamily="34" charset="0"/>
            </a:endParaRPr>
          </a:p>
        </p:txBody>
      </p:sp>
      <p:sp>
        <p:nvSpPr>
          <p:cNvPr id="31753" name="Oval 24"/>
          <p:cNvSpPr>
            <a:spLocks noChangeArrowheads="1"/>
          </p:cNvSpPr>
          <p:nvPr/>
        </p:nvSpPr>
        <p:spPr bwMode="auto">
          <a:xfrm>
            <a:off x="5641976" y="1412875"/>
            <a:ext cx="324000" cy="324000"/>
          </a:xfrm>
          <a:prstGeom prst="ellipse">
            <a:avLst/>
          </a:prstGeom>
          <a:solidFill>
            <a:srgbClr val="3333CC"/>
          </a:solidFill>
          <a:ln w="9525">
            <a:solidFill>
              <a:srgbClr val="3333CC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de-CH">
              <a:solidFill>
                <a:srgbClr val="3333CC"/>
              </a:solidFill>
              <a:latin typeface="Calibri" pitchFamily="34" charset="0"/>
            </a:endParaRPr>
          </a:p>
        </p:txBody>
      </p:sp>
      <p:sp>
        <p:nvSpPr>
          <p:cNvPr id="31754" name="Oval 25"/>
          <p:cNvSpPr>
            <a:spLocks noChangeArrowheads="1"/>
          </p:cNvSpPr>
          <p:nvPr/>
        </p:nvSpPr>
        <p:spPr bwMode="auto">
          <a:xfrm>
            <a:off x="6486526" y="2381250"/>
            <a:ext cx="324000" cy="3240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de-CH">
              <a:solidFill>
                <a:srgbClr val="3333CC"/>
              </a:solidFill>
              <a:latin typeface="Calibri" pitchFamily="34" charset="0"/>
            </a:endParaRPr>
          </a:p>
        </p:txBody>
      </p:sp>
      <p:sp>
        <p:nvSpPr>
          <p:cNvPr id="31755" name="Oval 27"/>
          <p:cNvSpPr>
            <a:spLocks noChangeArrowheads="1"/>
          </p:cNvSpPr>
          <p:nvPr/>
        </p:nvSpPr>
        <p:spPr bwMode="auto">
          <a:xfrm>
            <a:off x="7359651" y="2381250"/>
            <a:ext cx="324000" cy="3240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de-CH">
              <a:solidFill>
                <a:srgbClr val="3333CC"/>
              </a:solidFill>
              <a:latin typeface="Calibri" pitchFamily="34" charset="0"/>
            </a:endParaRPr>
          </a:p>
        </p:txBody>
      </p:sp>
      <p:sp>
        <p:nvSpPr>
          <p:cNvPr id="31756" name="Oval 28"/>
          <p:cNvSpPr>
            <a:spLocks noChangeArrowheads="1"/>
          </p:cNvSpPr>
          <p:nvPr/>
        </p:nvSpPr>
        <p:spPr bwMode="auto">
          <a:xfrm>
            <a:off x="8234363" y="2381250"/>
            <a:ext cx="324000" cy="3240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de-CH">
              <a:solidFill>
                <a:srgbClr val="3333CC"/>
              </a:solidFill>
              <a:latin typeface="Calibri" pitchFamily="34" charset="0"/>
            </a:endParaRPr>
          </a:p>
        </p:txBody>
      </p:sp>
      <p:cxnSp>
        <p:nvCxnSpPr>
          <p:cNvPr id="31757" name="AutoShape 29"/>
          <p:cNvCxnSpPr>
            <a:cxnSpLocks noChangeShapeType="1"/>
            <a:stCxn id="31749" idx="5"/>
            <a:endCxn id="31750" idx="2"/>
          </p:cNvCxnSpPr>
          <p:nvPr/>
        </p:nvCxnSpPr>
        <p:spPr bwMode="auto">
          <a:xfrm>
            <a:off x="2553027" y="1689426"/>
            <a:ext cx="571174" cy="372283"/>
          </a:xfrm>
          <a:prstGeom prst="straightConnector1">
            <a:avLst/>
          </a:prstGeom>
          <a:noFill/>
          <a:ln w="28575">
            <a:solidFill>
              <a:schemeClr val="tx1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758" name="AutoShape 30"/>
          <p:cNvCxnSpPr>
            <a:cxnSpLocks noChangeShapeType="1"/>
            <a:stCxn id="31750" idx="6"/>
            <a:endCxn id="31751" idx="2"/>
          </p:cNvCxnSpPr>
          <p:nvPr/>
        </p:nvCxnSpPr>
        <p:spPr bwMode="auto">
          <a:xfrm>
            <a:off x="3448201" y="2061709"/>
            <a:ext cx="476100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759" name="AutoShape 31"/>
          <p:cNvCxnSpPr>
            <a:cxnSpLocks noChangeShapeType="1"/>
            <a:stCxn id="31751" idx="7"/>
            <a:endCxn id="31752" idx="2"/>
          </p:cNvCxnSpPr>
          <p:nvPr/>
        </p:nvCxnSpPr>
        <p:spPr bwMode="auto">
          <a:xfrm flipV="1">
            <a:off x="4200852" y="1574875"/>
            <a:ext cx="556886" cy="372283"/>
          </a:xfrm>
          <a:prstGeom prst="straightConnector1">
            <a:avLst/>
          </a:prstGeom>
          <a:noFill/>
          <a:ln w="28575">
            <a:solidFill>
              <a:schemeClr val="tx1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760" name="AutoShape 32"/>
          <p:cNvCxnSpPr>
            <a:cxnSpLocks noChangeShapeType="1"/>
            <a:stCxn id="31752" idx="6"/>
            <a:endCxn id="31753" idx="2"/>
          </p:cNvCxnSpPr>
          <p:nvPr/>
        </p:nvCxnSpPr>
        <p:spPr bwMode="auto">
          <a:xfrm>
            <a:off x="5081738" y="1574875"/>
            <a:ext cx="560238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761" name="AutoShape 33"/>
          <p:cNvCxnSpPr>
            <a:cxnSpLocks noChangeShapeType="1"/>
            <a:stCxn id="31753" idx="5"/>
            <a:endCxn id="31754" idx="1"/>
          </p:cNvCxnSpPr>
          <p:nvPr/>
        </p:nvCxnSpPr>
        <p:spPr bwMode="auto">
          <a:xfrm>
            <a:off x="5918527" y="1689426"/>
            <a:ext cx="615448" cy="739273"/>
          </a:xfrm>
          <a:prstGeom prst="straightConnector1">
            <a:avLst/>
          </a:prstGeom>
          <a:noFill/>
          <a:ln w="28575">
            <a:solidFill>
              <a:schemeClr val="tx1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762" name="AutoShape 34"/>
          <p:cNvCxnSpPr>
            <a:cxnSpLocks noChangeShapeType="1"/>
            <a:stCxn id="31754" idx="6"/>
            <a:endCxn id="31755" idx="2"/>
          </p:cNvCxnSpPr>
          <p:nvPr/>
        </p:nvCxnSpPr>
        <p:spPr bwMode="auto">
          <a:xfrm>
            <a:off x="6810526" y="2543250"/>
            <a:ext cx="549125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763" name="AutoShape 35"/>
          <p:cNvCxnSpPr>
            <a:cxnSpLocks noChangeShapeType="1"/>
            <a:stCxn id="31755" idx="6"/>
            <a:endCxn id="31756" idx="2"/>
          </p:cNvCxnSpPr>
          <p:nvPr/>
        </p:nvCxnSpPr>
        <p:spPr bwMode="auto">
          <a:xfrm>
            <a:off x="7683651" y="2543250"/>
            <a:ext cx="550712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31764" name="Group 41"/>
          <p:cNvGrpSpPr>
            <a:grpSpLocks/>
          </p:cNvGrpSpPr>
          <p:nvPr/>
        </p:nvGrpSpPr>
        <p:grpSpPr bwMode="auto">
          <a:xfrm>
            <a:off x="6049964" y="5111752"/>
            <a:ext cx="2541107" cy="576679"/>
            <a:chOff x="463550" y="5680075"/>
            <a:chExt cx="2541107" cy="692015"/>
          </a:xfrm>
        </p:grpSpPr>
        <p:sp>
          <p:nvSpPr>
            <p:cNvPr id="31787" name="Line 62"/>
            <p:cNvSpPr>
              <a:spLocks noChangeShapeType="1"/>
            </p:cNvSpPr>
            <p:nvPr/>
          </p:nvSpPr>
          <p:spPr bwMode="auto">
            <a:xfrm>
              <a:off x="463550" y="5870575"/>
              <a:ext cx="51276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CH">
                <a:latin typeface="Calibri" pitchFamily="34" charset="0"/>
              </a:endParaRPr>
            </a:p>
          </p:txBody>
        </p:sp>
        <p:sp>
          <p:nvSpPr>
            <p:cNvPr id="31788" name="Text Box 63"/>
            <p:cNvSpPr txBox="1">
              <a:spLocks noChangeArrowheads="1"/>
            </p:cNvSpPr>
            <p:nvPr/>
          </p:nvSpPr>
          <p:spPr bwMode="auto">
            <a:xfrm>
              <a:off x="1025525" y="5680075"/>
              <a:ext cx="1707903" cy="4062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eaLnBrk="1" hangingPunct="1"/>
              <a:r>
                <a:rPr lang="de-CH" sz="1600">
                  <a:latin typeface="Calibri" pitchFamily="34" charset="0"/>
                </a:rPr>
                <a:t>Stochastic process</a:t>
              </a:r>
            </a:p>
          </p:txBody>
        </p:sp>
        <p:sp>
          <p:nvSpPr>
            <p:cNvPr id="31789" name="Line 64"/>
            <p:cNvSpPr>
              <a:spLocks noChangeShapeType="1"/>
            </p:cNvSpPr>
            <p:nvPr/>
          </p:nvSpPr>
          <p:spPr bwMode="auto">
            <a:xfrm>
              <a:off x="463550" y="6156325"/>
              <a:ext cx="51276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CH">
                <a:latin typeface="Calibri" pitchFamily="34" charset="0"/>
              </a:endParaRPr>
            </a:p>
          </p:txBody>
        </p:sp>
        <p:sp>
          <p:nvSpPr>
            <p:cNvPr id="31790" name="Text Box 65"/>
            <p:cNvSpPr txBox="1">
              <a:spLocks noChangeArrowheads="1"/>
            </p:cNvSpPr>
            <p:nvPr/>
          </p:nvSpPr>
          <p:spPr bwMode="auto">
            <a:xfrm>
              <a:off x="1025525" y="5965825"/>
              <a:ext cx="1979132" cy="4062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eaLnBrk="1" hangingPunct="1"/>
              <a:r>
                <a:rPr lang="de-CH" sz="1600">
                  <a:latin typeface="Calibri" pitchFamily="34" charset="0"/>
                </a:rPr>
                <a:t>Deterministic process</a:t>
              </a:r>
            </a:p>
          </p:txBody>
        </p:sp>
      </p:grpSp>
      <p:grpSp>
        <p:nvGrpSpPr>
          <p:cNvPr id="2" name="Gruppieren 1"/>
          <p:cNvGrpSpPr/>
          <p:nvPr/>
        </p:nvGrpSpPr>
        <p:grpSpPr>
          <a:xfrm>
            <a:off x="442914" y="1705927"/>
            <a:ext cx="8115301" cy="3764336"/>
            <a:chOff x="442914" y="1705927"/>
            <a:chExt cx="8115301" cy="3764336"/>
          </a:xfrm>
        </p:grpSpPr>
        <p:grpSp>
          <p:nvGrpSpPr>
            <p:cNvPr id="31766" name="Group 50"/>
            <p:cNvGrpSpPr>
              <a:grpSpLocks/>
            </p:cNvGrpSpPr>
            <p:nvPr/>
          </p:nvGrpSpPr>
          <p:grpSpPr bwMode="auto">
            <a:xfrm>
              <a:off x="442914" y="1713178"/>
              <a:ext cx="8115301" cy="3757085"/>
              <a:chOff x="279" y="1295"/>
              <a:chExt cx="5112" cy="2840"/>
            </a:xfrm>
          </p:grpSpPr>
          <p:grpSp>
            <p:nvGrpSpPr>
              <p:cNvPr id="31768" name="Group 49"/>
              <p:cNvGrpSpPr>
                <a:grpSpLocks/>
              </p:cNvGrpSpPr>
              <p:nvPr/>
            </p:nvGrpSpPr>
            <p:grpSpPr bwMode="auto">
              <a:xfrm>
                <a:off x="279" y="1295"/>
                <a:ext cx="5112" cy="2840"/>
                <a:chOff x="279" y="1295"/>
                <a:chExt cx="5112" cy="2840"/>
              </a:xfrm>
            </p:grpSpPr>
            <p:sp>
              <p:nvSpPr>
                <p:cNvPr id="31770" name="Rectangle 66"/>
                <p:cNvSpPr>
                  <a:spLocks noChangeArrowheads="1"/>
                </p:cNvSpPr>
                <p:nvPr/>
              </p:nvSpPr>
              <p:spPr bwMode="auto">
                <a:xfrm>
                  <a:off x="307" y="3367"/>
                  <a:ext cx="733" cy="248"/>
                </a:xfrm>
                <a:prstGeom prst="rect">
                  <a:avLst/>
                </a:prstGeom>
                <a:noFill/>
                <a:ln w="28575">
                  <a:solidFill>
                    <a:srgbClr val="FF000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de-CH">
                    <a:latin typeface="Calibri" pitchFamily="34" charset="0"/>
                  </a:endParaRPr>
                </a:p>
              </p:txBody>
            </p:sp>
            <p:sp>
              <p:nvSpPr>
                <p:cNvPr id="31771" name="Text Box 36"/>
                <p:cNvSpPr txBox="1">
                  <a:spLocks noChangeArrowheads="1"/>
                </p:cNvSpPr>
                <p:nvPr/>
              </p:nvSpPr>
              <p:spPr bwMode="auto">
                <a:xfrm>
                  <a:off x="279" y="3786"/>
                  <a:ext cx="1719" cy="34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9pPr>
                </a:lstStyle>
                <a:p>
                  <a:pPr eaLnBrk="1" hangingPunct="1"/>
                  <a:r>
                    <a:rPr lang="de-CH" dirty="0">
                      <a:latin typeface="Calibri" pitchFamily="34" charset="0"/>
                    </a:rPr>
                    <a:t>Observation </a:t>
                  </a:r>
                  <a:r>
                    <a:rPr lang="de-CH" dirty="0" err="1">
                      <a:latin typeface="Calibri" pitchFamily="34" charset="0"/>
                    </a:rPr>
                    <a:t>process</a:t>
                  </a:r>
                  <a:endParaRPr lang="de-CH" dirty="0">
                    <a:latin typeface="Calibri" pitchFamily="34" charset="0"/>
                  </a:endParaRPr>
                </a:p>
              </p:txBody>
            </p:sp>
            <p:cxnSp>
              <p:nvCxnSpPr>
                <p:cNvPr id="31772" name="AutoShape 59"/>
                <p:cNvCxnSpPr>
                  <a:cxnSpLocks noChangeShapeType="1"/>
                  <a:stCxn id="31780" idx="0"/>
                  <a:endCxn id="31754" idx="4"/>
                </p:cNvCxnSpPr>
                <p:nvPr/>
              </p:nvCxnSpPr>
              <p:spPr bwMode="auto">
                <a:xfrm flipV="1">
                  <a:off x="4188" y="2045"/>
                  <a:ext cx="0" cy="1419"/>
                </a:xfrm>
                <a:prstGeom prst="straightConnector1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 type="triangle" w="med" len="med"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31773" name="AutoShape 60"/>
                <p:cNvCxnSpPr>
                  <a:cxnSpLocks noChangeShapeType="1"/>
                  <a:stCxn id="31781" idx="0"/>
                  <a:endCxn id="31755" idx="4"/>
                </p:cNvCxnSpPr>
                <p:nvPr/>
              </p:nvCxnSpPr>
              <p:spPr bwMode="auto">
                <a:xfrm flipV="1">
                  <a:off x="4738" y="2045"/>
                  <a:ext cx="0" cy="1419"/>
                </a:xfrm>
                <a:prstGeom prst="straightConnector1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 type="triangle" w="med" len="med"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31774" name="AutoShape 61"/>
                <p:cNvCxnSpPr>
                  <a:cxnSpLocks noChangeShapeType="1"/>
                  <a:stCxn id="31782" idx="0"/>
                  <a:endCxn id="31756" idx="4"/>
                </p:cNvCxnSpPr>
                <p:nvPr/>
              </p:nvCxnSpPr>
              <p:spPr bwMode="auto">
                <a:xfrm flipV="1">
                  <a:off x="5289" y="2045"/>
                  <a:ext cx="0" cy="1419"/>
                </a:xfrm>
                <a:prstGeom prst="straightConnector1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 type="triangle" w="med" len="med"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sp>
              <p:nvSpPr>
                <p:cNvPr id="31775" name="Text Box 37"/>
                <p:cNvSpPr txBox="1">
                  <a:spLocks noChangeArrowheads="1"/>
                </p:cNvSpPr>
                <p:nvPr/>
              </p:nvSpPr>
              <p:spPr bwMode="auto">
                <a:xfrm>
                  <a:off x="292" y="2693"/>
                  <a:ext cx="748" cy="95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9pPr>
                </a:lstStyle>
                <a:p>
                  <a:pPr eaLnBrk="1" hangingPunct="1"/>
                  <a:r>
                    <a:rPr lang="de-CH" sz="2000" b="1" dirty="0">
                      <a:solidFill>
                        <a:srgbClr val="FF0000"/>
                      </a:solidFill>
                      <a:latin typeface="Calibri" pitchFamily="34" charset="0"/>
                    </a:rPr>
                    <a:t>Seen </a:t>
                  </a:r>
                  <a:r>
                    <a:rPr lang="de-CH" sz="2000" b="1" dirty="0" err="1">
                      <a:solidFill>
                        <a:srgbClr val="FF0000"/>
                      </a:solidFill>
                      <a:latin typeface="Calibri" pitchFamily="34" charset="0"/>
                    </a:rPr>
                    <a:t>at</a:t>
                  </a:r>
                  <a:r>
                    <a:rPr lang="de-CH" sz="2000" b="1" dirty="0">
                      <a:solidFill>
                        <a:srgbClr val="FF0000"/>
                      </a:solidFill>
                      <a:latin typeface="Calibri" pitchFamily="34" charset="0"/>
                    </a:rPr>
                    <a:t> A</a:t>
                  </a:r>
                </a:p>
                <a:p>
                  <a:pPr eaLnBrk="1" hangingPunct="1"/>
                  <a:endParaRPr lang="de-CH" sz="800" b="1" dirty="0">
                    <a:solidFill>
                      <a:srgbClr val="FF0000"/>
                    </a:solidFill>
                    <a:latin typeface="Calibri" pitchFamily="34" charset="0"/>
                  </a:endParaRPr>
                </a:p>
                <a:p>
                  <a:pPr eaLnBrk="1" hangingPunct="1"/>
                  <a:r>
                    <a:rPr lang="de-CH" sz="2000" b="1" dirty="0">
                      <a:solidFill>
                        <a:srgbClr val="FF9900"/>
                      </a:solidFill>
                      <a:latin typeface="Calibri" pitchFamily="34" charset="0"/>
                    </a:rPr>
                    <a:t>Seen </a:t>
                  </a:r>
                  <a:r>
                    <a:rPr lang="de-CH" sz="2000" b="1" dirty="0" err="1">
                      <a:solidFill>
                        <a:srgbClr val="FF9900"/>
                      </a:solidFill>
                      <a:latin typeface="Calibri" pitchFamily="34" charset="0"/>
                    </a:rPr>
                    <a:t>at</a:t>
                  </a:r>
                  <a:r>
                    <a:rPr lang="de-CH" sz="2000" b="1" dirty="0">
                      <a:solidFill>
                        <a:srgbClr val="FF9900"/>
                      </a:solidFill>
                      <a:latin typeface="Calibri" pitchFamily="34" charset="0"/>
                    </a:rPr>
                    <a:t> B</a:t>
                  </a:r>
                </a:p>
                <a:p>
                  <a:pPr eaLnBrk="1" hangingPunct="1"/>
                  <a:endParaRPr lang="de-CH" sz="800" dirty="0">
                    <a:latin typeface="Calibri" pitchFamily="34" charset="0"/>
                  </a:endParaRPr>
                </a:p>
                <a:p>
                  <a:pPr eaLnBrk="1" hangingPunct="1"/>
                  <a:r>
                    <a:rPr lang="de-CH" sz="2000" b="1" dirty="0">
                      <a:latin typeface="Calibri" pitchFamily="34" charset="0"/>
                    </a:rPr>
                    <a:t>Not </a:t>
                  </a:r>
                  <a:r>
                    <a:rPr lang="de-CH" sz="2000" b="1" dirty="0" err="1">
                      <a:latin typeface="Calibri" pitchFamily="34" charset="0"/>
                    </a:rPr>
                    <a:t>seen</a:t>
                  </a:r>
                  <a:endParaRPr lang="de-CH" sz="2000" b="1" dirty="0">
                    <a:latin typeface="Calibri" pitchFamily="34" charset="0"/>
                  </a:endParaRPr>
                </a:p>
              </p:txBody>
            </p:sp>
            <p:sp>
              <p:nvSpPr>
                <p:cNvPr id="31776" name="Oval 40"/>
                <p:cNvSpPr>
                  <a:spLocks noChangeArrowheads="1"/>
                </p:cNvSpPr>
                <p:nvPr/>
              </p:nvSpPr>
              <p:spPr bwMode="auto">
                <a:xfrm>
                  <a:off x="1968" y="3096"/>
                  <a:ext cx="204" cy="245"/>
                </a:xfrm>
                <a:prstGeom prst="ellipse">
                  <a:avLst/>
                </a:prstGeom>
                <a:solidFill>
                  <a:srgbClr val="FF9900"/>
                </a:solidFill>
                <a:ln w="9525">
                  <a:solidFill>
                    <a:srgbClr val="FF99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CH">
                    <a:solidFill>
                      <a:srgbClr val="3333CC"/>
                    </a:solidFill>
                    <a:latin typeface="Calibri" pitchFamily="34" charset="0"/>
                  </a:endParaRPr>
                </a:p>
              </p:txBody>
            </p:sp>
            <p:sp>
              <p:nvSpPr>
                <p:cNvPr id="31777" name="Oval 41"/>
                <p:cNvSpPr>
                  <a:spLocks noChangeArrowheads="1"/>
                </p:cNvSpPr>
                <p:nvPr/>
              </p:nvSpPr>
              <p:spPr bwMode="auto">
                <a:xfrm>
                  <a:off x="2472" y="3464"/>
                  <a:ext cx="204" cy="245"/>
                </a:xfrm>
                <a:prstGeom prst="ellipse">
                  <a:avLst/>
                </a:pr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pPr algn="ctr"/>
                  <a:endParaRPr lang="de-CH">
                    <a:solidFill>
                      <a:srgbClr val="3333CC"/>
                    </a:solidFill>
                    <a:latin typeface="Calibri" pitchFamily="34" charset="0"/>
                  </a:endParaRPr>
                </a:p>
              </p:txBody>
            </p:sp>
            <p:sp>
              <p:nvSpPr>
                <p:cNvPr id="31778" name="Oval 42"/>
                <p:cNvSpPr>
                  <a:spLocks noChangeArrowheads="1"/>
                </p:cNvSpPr>
                <p:nvPr/>
              </p:nvSpPr>
              <p:spPr bwMode="auto">
                <a:xfrm>
                  <a:off x="2997" y="2728"/>
                  <a:ext cx="204" cy="245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CH">
                    <a:solidFill>
                      <a:srgbClr val="3333CC"/>
                    </a:solidFill>
                    <a:latin typeface="Calibri" pitchFamily="34" charset="0"/>
                  </a:endParaRPr>
                </a:p>
              </p:txBody>
            </p:sp>
            <p:sp>
              <p:nvSpPr>
                <p:cNvPr id="31779" name="Oval 43"/>
                <p:cNvSpPr>
                  <a:spLocks noChangeArrowheads="1"/>
                </p:cNvSpPr>
                <p:nvPr/>
              </p:nvSpPr>
              <p:spPr bwMode="auto">
                <a:xfrm>
                  <a:off x="3554" y="3464"/>
                  <a:ext cx="204" cy="245"/>
                </a:xfrm>
                <a:prstGeom prst="ellipse">
                  <a:avLst/>
                </a:pr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pPr algn="ctr"/>
                  <a:endParaRPr lang="de-CH">
                    <a:solidFill>
                      <a:srgbClr val="3333CC"/>
                    </a:solidFill>
                    <a:latin typeface="Calibri" pitchFamily="34" charset="0"/>
                  </a:endParaRPr>
                </a:p>
              </p:txBody>
            </p:sp>
            <p:sp>
              <p:nvSpPr>
                <p:cNvPr id="31780" name="Oval 44"/>
                <p:cNvSpPr>
                  <a:spLocks noChangeArrowheads="1"/>
                </p:cNvSpPr>
                <p:nvPr/>
              </p:nvSpPr>
              <p:spPr bwMode="auto">
                <a:xfrm>
                  <a:off x="4086" y="3464"/>
                  <a:ext cx="204" cy="245"/>
                </a:xfrm>
                <a:prstGeom prst="ellipse">
                  <a:avLst/>
                </a:pr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pPr algn="ctr"/>
                  <a:endParaRPr lang="de-CH">
                    <a:solidFill>
                      <a:srgbClr val="3333CC"/>
                    </a:solidFill>
                    <a:latin typeface="Calibri" pitchFamily="34" charset="0"/>
                  </a:endParaRPr>
                </a:p>
              </p:txBody>
            </p:sp>
            <p:sp>
              <p:nvSpPr>
                <p:cNvPr id="31781" name="Oval 45"/>
                <p:cNvSpPr>
                  <a:spLocks noChangeArrowheads="1"/>
                </p:cNvSpPr>
                <p:nvPr/>
              </p:nvSpPr>
              <p:spPr bwMode="auto">
                <a:xfrm>
                  <a:off x="4636" y="3464"/>
                  <a:ext cx="204" cy="245"/>
                </a:xfrm>
                <a:prstGeom prst="ellipse">
                  <a:avLst/>
                </a:pr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pPr algn="ctr"/>
                  <a:endParaRPr lang="de-CH">
                    <a:solidFill>
                      <a:srgbClr val="3333CC"/>
                    </a:solidFill>
                    <a:latin typeface="Calibri" pitchFamily="34" charset="0"/>
                  </a:endParaRPr>
                </a:p>
              </p:txBody>
            </p:sp>
            <p:sp>
              <p:nvSpPr>
                <p:cNvPr id="31782" name="Oval 46"/>
                <p:cNvSpPr>
                  <a:spLocks noChangeArrowheads="1"/>
                </p:cNvSpPr>
                <p:nvPr/>
              </p:nvSpPr>
              <p:spPr bwMode="auto">
                <a:xfrm>
                  <a:off x="5187" y="3464"/>
                  <a:ext cx="204" cy="245"/>
                </a:xfrm>
                <a:prstGeom prst="ellipse">
                  <a:avLst/>
                </a:pr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pPr algn="ctr"/>
                  <a:endParaRPr lang="de-CH">
                    <a:solidFill>
                      <a:srgbClr val="3333CC"/>
                    </a:solidFill>
                    <a:latin typeface="Calibri" pitchFamily="34" charset="0"/>
                  </a:endParaRPr>
                </a:p>
              </p:txBody>
            </p:sp>
            <p:cxnSp>
              <p:nvCxnSpPr>
                <p:cNvPr id="31783" name="Straight Arrow Connector 48"/>
                <p:cNvCxnSpPr>
                  <a:cxnSpLocks noChangeShapeType="1"/>
                  <a:stCxn id="31777" idx="0"/>
                  <a:endCxn id="31751" idx="4"/>
                </p:cNvCxnSpPr>
                <p:nvPr/>
              </p:nvCxnSpPr>
              <p:spPr bwMode="auto">
                <a:xfrm flipV="1">
                  <a:off x="2574" y="1681"/>
                  <a:ext cx="0" cy="1783"/>
                </a:xfrm>
                <a:prstGeom prst="straightConnector1">
                  <a:avLst/>
                </a:prstGeom>
                <a:noFill/>
                <a:ln w="28575" algn="ctr">
                  <a:solidFill>
                    <a:srgbClr val="000000"/>
                  </a:solidFill>
                  <a:prstDash val="dash"/>
                  <a:round/>
                  <a:headEnd type="triangle" w="med" len="med"/>
                  <a:tailEnd/>
                </a:ln>
                <a:effectLst>
                  <a:outerShdw dist="20000" dir="5400000" rotWithShape="0">
                    <a:srgbClr val="000000">
                      <a:alpha val="37999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31784" name="Straight Arrow Connector 55"/>
                <p:cNvCxnSpPr>
                  <a:cxnSpLocks noChangeShapeType="1"/>
                </p:cNvCxnSpPr>
                <p:nvPr/>
              </p:nvCxnSpPr>
              <p:spPr bwMode="auto">
                <a:xfrm flipV="1">
                  <a:off x="3656" y="1295"/>
                  <a:ext cx="0" cy="2151"/>
                </a:xfrm>
                <a:prstGeom prst="straightConnector1">
                  <a:avLst/>
                </a:prstGeom>
                <a:noFill/>
                <a:ln w="28575" algn="ctr">
                  <a:solidFill>
                    <a:srgbClr val="000000"/>
                  </a:solidFill>
                  <a:prstDash val="dash"/>
                  <a:round/>
                  <a:headEnd type="triangle" w="med" len="med"/>
                  <a:tailEnd/>
                </a:ln>
                <a:effectLst>
                  <a:outerShdw dist="20000" dir="5400000" rotWithShape="0">
                    <a:srgbClr val="000000">
                      <a:alpha val="37999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31785" name="Straight Arrow Connector 64"/>
                <p:cNvCxnSpPr>
                  <a:cxnSpLocks noChangeShapeType="1"/>
                  <a:stCxn id="31778" idx="0"/>
                  <a:endCxn id="31752" idx="4"/>
                </p:cNvCxnSpPr>
                <p:nvPr/>
              </p:nvCxnSpPr>
              <p:spPr bwMode="auto">
                <a:xfrm flipV="1">
                  <a:off x="3099" y="1313"/>
                  <a:ext cx="0" cy="1415"/>
                </a:xfrm>
                <a:prstGeom prst="straightConnector1">
                  <a:avLst/>
                </a:prstGeom>
                <a:noFill/>
                <a:ln w="28575" algn="ctr">
                  <a:solidFill>
                    <a:srgbClr val="000000"/>
                  </a:solidFill>
                  <a:prstDash val="dash"/>
                  <a:round/>
                  <a:headEnd type="triangle" w="med" len="med"/>
                  <a:tailEnd/>
                </a:ln>
                <a:effectLst>
                  <a:outerShdw dist="20000" dir="5400000" rotWithShape="0">
                    <a:srgbClr val="000000">
                      <a:alpha val="37999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31786" name="Straight Arrow Connector 68"/>
                <p:cNvCxnSpPr>
                  <a:cxnSpLocks noChangeShapeType="1"/>
                  <a:stCxn id="31776" idx="0"/>
                  <a:endCxn id="31750" idx="4"/>
                </p:cNvCxnSpPr>
                <p:nvPr/>
              </p:nvCxnSpPr>
              <p:spPr bwMode="auto">
                <a:xfrm flipV="1">
                  <a:off x="2070" y="1681"/>
                  <a:ext cx="0" cy="1415"/>
                </a:xfrm>
                <a:prstGeom prst="straightConnector1">
                  <a:avLst/>
                </a:prstGeom>
                <a:noFill/>
                <a:ln w="28575" algn="ctr">
                  <a:solidFill>
                    <a:srgbClr val="000000"/>
                  </a:solidFill>
                  <a:prstDash val="dash"/>
                  <a:round/>
                  <a:headEnd type="triangle" w="med" len="med"/>
                  <a:tailEnd/>
                </a:ln>
                <a:effectLst>
                  <a:outerShdw dist="20000" dir="5400000" rotWithShape="0">
                    <a:srgbClr val="000000">
                      <a:alpha val="37999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</p:grpSp>
          <p:sp>
            <p:nvSpPr>
              <p:cNvPr id="31769" name="Oval 42"/>
              <p:cNvSpPr>
                <a:spLocks noChangeArrowheads="1"/>
              </p:cNvSpPr>
              <p:nvPr/>
            </p:nvSpPr>
            <p:spPr bwMode="auto">
              <a:xfrm>
                <a:off x="1425" y="2746"/>
                <a:ext cx="204" cy="245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de-CH">
                  <a:solidFill>
                    <a:srgbClr val="3333CC"/>
                  </a:solidFill>
                  <a:latin typeface="Calibri" pitchFamily="34" charset="0"/>
                </a:endParaRPr>
              </a:p>
            </p:txBody>
          </p:sp>
        </p:grpSp>
        <p:cxnSp>
          <p:nvCxnSpPr>
            <p:cNvPr id="31767" name="AutoShape 59"/>
            <p:cNvCxnSpPr>
              <a:cxnSpLocks noChangeShapeType="1"/>
            </p:cNvCxnSpPr>
            <p:nvPr/>
          </p:nvCxnSpPr>
          <p:spPr bwMode="auto">
            <a:xfrm flipV="1">
              <a:off x="2438401" y="1705927"/>
              <a:ext cx="0" cy="192749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4838611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ext Box 19"/>
          <p:cNvSpPr txBox="1">
            <a:spLocks noChangeArrowheads="1"/>
          </p:cNvSpPr>
          <p:nvPr/>
        </p:nvSpPr>
        <p:spPr bwMode="auto">
          <a:xfrm>
            <a:off x="471489" y="349250"/>
            <a:ext cx="183428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i="1">
                <a:solidFill>
                  <a:srgbClr val="3333CC"/>
                </a:solidFill>
                <a:latin typeface="Calibri" pitchFamily="34" charset="0"/>
              </a:rPr>
              <a:t>State process</a:t>
            </a:r>
          </a:p>
        </p:txBody>
      </p:sp>
      <p:graphicFrame>
        <p:nvGraphicFramePr>
          <p:cNvPr id="32771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2707129"/>
              </p:ext>
            </p:extLst>
          </p:nvPr>
        </p:nvGraphicFramePr>
        <p:xfrm>
          <a:off x="4156121" y="1436687"/>
          <a:ext cx="2400509" cy="9669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258" name="Equation" r:id="rId4" imgW="1765080" imgH="711000" progId="Equation.DSMT4">
                  <p:embed/>
                </p:oleObj>
              </mc:Choice>
              <mc:Fallback>
                <p:oleObj name="Equation" r:id="rId4" imgW="1765080" imgH="711000" progId="Equation.DSMT4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56121" y="1436687"/>
                        <a:ext cx="2400509" cy="96696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772" name="TextBox 10"/>
          <p:cNvSpPr txBox="1">
            <a:spLocks noChangeArrowheads="1"/>
          </p:cNvSpPr>
          <p:nvPr/>
        </p:nvSpPr>
        <p:spPr bwMode="auto">
          <a:xfrm>
            <a:off x="3210244" y="1417056"/>
            <a:ext cx="662041" cy="98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>
              <a:spcBef>
                <a:spcPts val="600"/>
              </a:spcBef>
            </a:pPr>
            <a:r>
              <a:rPr lang="de-CH" sz="1600" i="1" dirty="0" err="1">
                <a:solidFill>
                  <a:srgbClr val="3333CC"/>
                </a:solidFill>
                <a:latin typeface="Calibri" pitchFamily="34" charset="0"/>
              </a:rPr>
              <a:t>site</a:t>
            </a:r>
            <a:r>
              <a:rPr lang="de-CH" sz="1600" i="1" dirty="0">
                <a:solidFill>
                  <a:srgbClr val="3333CC"/>
                </a:solidFill>
                <a:latin typeface="Calibri" pitchFamily="34" charset="0"/>
              </a:rPr>
              <a:t> A</a:t>
            </a:r>
          </a:p>
          <a:p>
            <a:pPr eaLnBrk="1" hangingPunct="1">
              <a:spcBef>
                <a:spcPts val="600"/>
              </a:spcBef>
            </a:pPr>
            <a:r>
              <a:rPr lang="de-CH" sz="1600" i="1" dirty="0" err="1">
                <a:solidFill>
                  <a:srgbClr val="3333CC"/>
                </a:solidFill>
                <a:latin typeface="Calibri" pitchFamily="34" charset="0"/>
              </a:rPr>
              <a:t>site</a:t>
            </a:r>
            <a:r>
              <a:rPr lang="de-CH" sz="1600" i="1" dirty="0">
                <a:solidFill>
                  <a:srgbClr val="3333CC"/>
                </a:solidFill>
                <a:latin typeface="Calibri" pitchFamily="34" charset="0"/>
              </a:rPr>
              <a:t> B</a:t>
            </a:r>
          </a:p>
          <a:p>
            <a:pPr eaLnBrk="1" hangingPunct="1">
              <a:spcBef>
                <a:spcPts val="600"/>
              </a:spcBef>
            </a:pPr>
            <a:r>
              <a:rPr lang="de-CH" sz="1600" i="1" dirty="0" err="1">
                <a:solidFill>
                  <a:srgbClr val="3333CC"/>
                </a:solidFill>
                <a:latin typeface="Calibri" pitchFamily="34" charset="0"/>
              </a:rPr>
              <a:t>dead</a:t>
            </a:r>
            <a:endParaRPr lang="de-CH" sz="1600" i="1" dirty="0">
              <a:solidFill>
                <a:srgbClr val="3333CC"/>
              </a:solidFill>
              <a:latin typeface="Calibri" pitchFamily="34" charset="0"/>
            </a:endParaRPr>
          </a:p>
        </p:txBody>
      </p:sp>
      <p:sp>
        <p:nvSpPr>
          <p:cNvPr id="32773" name="TextBox 13"/>
          <p:cNvSpPr txBox="1">
            <a:spLocks noChangeArrowheads="1"/>
          </p:cNvSpPr>
          <p:nvPr/>
        </p:nvSpPr>
        <p:spPr bwMode="auto">
          <a:xfrm rot="5400000">
            <a:off x="4852524" y="103039"/>
            <a:ext cx="641009" cy="20005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algn="r" eaLnBrk="1" hangingPunct="1">
              <a:spcBef>
                <a:spcPts val="2400"/>
              </a:spcBef>
            </a:pPr>
            <a:r>
              <a:rPr lang="de-CH" sz="1600" i="1" dirty="0" err="1">
                <a:solidFill>
                  <a:srgbClr val="3333CC"/>
                </a:solidFill>
                <a:latin typeface="Calibri" pitchFamily="34" charset="0"/>
              </a:rPr>
              <a:t>dead</a:t>
            </a:r>
            <a:endParaRPr lang="de-CH" sz="1600" i="1" dirty="0">
              <a:solidFill>
                <a:srgbClr val="3333CC"/>
              </a:solidFill>
              <a:latin typeface="Calibri" pitchFamily="34" charset="0"/>
            </a:endParaRPr>
          </a:p>
          <a:p>
            <a:pPr algn="r" eaLnBrk="1" hangingPunct="1">
              <a:spcBef>
                <a:spcPts val="2400"/>
              </a:spcBef>
            </a:pPr>
            <a:endParaRPr lang="de-CH" sz="1600" i="1" dirty="0">
              <a:solidFill>
                <a:srgbClr val="3333CC"/>
              </a:solidFill>
              <a:latin typeface="Calibri" pitchFamily="34" charset="0"/>
            </a:endParaRPr>
          </a:p>
          <a:p>
            <a:pPr algn="r" eaLnBrk="1" hangingPunct="1">
              <a:spcBef>
                <a:spcPts val="2400"/>
              </a:spcBef>
            </a:pPr>
            <a:r>
              <a:rPr lang="de-CH" sz="1600" i="1" dirty="0" err="1">
                <a:solidFill>
                  <a:srgbClr val="3333CC"/>
                </a:solidFill>
                <a:latin typeface="Calibri" pitchFamily="34" charset="0"/>
              </a:rPr>
              <a:t>site</a:t>
            </a:r>
            <a:r>
              <a:rPr lang="de-CH" sz="1600" i="1" dirty="0">
                <a:solidFill>
                  <a:srgbClr val="3333CC"/>
                </a:solidFill>
                <a:latin typeface="Calibri" pitchFamily="34" charset="0"/>
              </a:rPr>
              <a:t> B</a:t>
            </a:r>
          </a:p>
          <a:p>
            <a:pPr algn="r" eaLnBrk="1" hangingPunct="1">
              <a:spcBef>
                <a:spcPts val="2400"/>
              </a:spcBef>
            </a:pPr>
            <a:r>
              <a:rPr lang="de-CH" sz="1600" i="1" dirty="0" err="1">
                <a:solidFill>
                  <a:srgbClr val="3333CC"/>
                </a:solidFill>
                <a:latin typeface="Calibri" pitchFamily="34" charset="0"/>
              </a:rPr>
              <a:t>site</a:t>
            </a:r>
            <a:r>
              <a:rPr lang="de-CH" sz="1600" i="1" dirty="0">
                <a:solidFill>
                  <a:srgbClr val="3333CC"/>
                </a:solidFill>
                <a:latin typeface="Calibri" pitchFamily="34" charset="0"/>
              </a:rPr>
              <a:t> A</a:t>
            </a:r>
          </a:p>
        </p:txBody>
      </p:sp>
      <p:sp>
        <p:nvSpPr>
          <p:cNvPr id="32774" name="TextBox 9"/>
          <p:cNvSpPr txBox="1">
            <a:spLocks noChangeArrowheads="1"/>
          </p:cNvSpPr>
          <p:nvPr/>
        </p:nvSpPr>
        <p:spPr bwMode="auto">
          <a:xfrm>
            <a:off x="1011239" y="1736990"/>
            <a:ext cx="161050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1800" i="1">
                <a:solidFill>
                  <a:srgbClr val="3333CC"/>
                </a:solidFill>
                <a:latin typeface="Calibri" pitchFamily="34" charset="0"/>
              </a:rPr>
              <a:t>States at time t</a:t>
            </a:r>
          </a:p>
        </p:txBody>
      </p:sp>
      <p:sp>
        <p:nvSpPr>
          <p:cNvPr id="32775" name="TextBox 11"/>
          <p:cNvSpPr txBox="1">
            <a:spLocks noChangeArrowheads="1"/>
          </p:cNvSpPr>
          <p:nvPr/>
        </p:nvSpPr>
        <p:spPr bwMode="auto">
          <a:xfrm>
            <a:off x="4264025" y="418042"/>
            <a:ext cx="184294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1800" i="1">
                <a:solidFill>
                  <a:srgbClr val="3333CC"/>
                </a:solidFill>
                <a:latin typeface="Calibri" pitchFamily="34" charset="0"/>
              </a:rPr>
              <a:t>States at time t</a:t>
            </a:r>
            <a:r>
              <a:rPr lang="de-CH" sz="1800">
                <a:solidFill>
                  <a:srgbClr val="3333CC"/>
                </a:solidFill>
                <a:latin typeface="Calibri" pitchFamily="34" charset="0"/>
              </a:rPr>
              <a:t>+1</a:t>
            </a:r>
          </a:p>
        </p:txBody>
      </p:sp>
      <p:sp>
        <p:nvSpPr>
          <p:cNvPr id="8" name="Text Box 18">
            <a:extLst>
              <a:ext uri="{FF2B5EF4-FFF2-40B4-BE49-F238E27FC236}">
                <a16:creationId xmlns:a16="http://schemas.microsoft.com/office/drawing/2014/main" id="{D1354172-7DDA-A945-8BB7-29664C62CD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7723" y="3127961"/>
            <a:ext cx="850745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4163" indent="-284163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marL="0" indent="0" eaLnBrk="1" hangingPunct="1">
              <a:spcBef>
                <a:spcPts val="1500"/>
              </a:spcBef>
            </a:pPr>
            <a:r>
              <a:rPr lang="de-CH" sz="2000" dirty="0">
                <a:latin typeface="Calibri" pitchFamily="34" charset="0"/>
                <a:sym typeface="Symbol" pitchFamily="18" charset="2"/>
              </a:rPr>
              <a:t></a:t>
            </a:r>
            <a:r>
              <a:rPr lang="de-CH" sz="2000" baseline="-25000" dirty="0" err="1">
                <a:latin typeface="Calibri" pitchFamily="34" charset="0"/>
                <a:sym typeface="Symbol" pitchFamily="18" charset="2"/>
              </a:rPr>
              <a:t>xy,t</a:t>
            </a:r>
            <a:r>
              <a:rPr lang="de-CH" sz="2000" baseline="-25000" dirty="0">
                <a:latin typeface="Calibri" pitchFamily="34" charset="0"/>
                <a:sym typeface="Symbol" pitchFamily="18" charset="2"/>
              </a:rPr>
              <a:t> 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is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probability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to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be</a:t>
            </a:r>
            <a:r>
              <a:rPr lang="de-CH" sz="2000" dirty="0">
                <a:latin typeface="Calibri" pitchFamily="34" charset="0"/>
              </a:rPr>
              <a:t> in </a:t>
            </a:r>
            <a:r>
              <a:rPr lang="de-CH" sz="2000" dirty="0" err="1">
                <a:latin typeface="Calibri" pitchFamily="34" charset="0"/>
              </a:rPr>
              <a:t>state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i="1" dirty="0">
                <a:latin typeface="Calibri" pitchFamily="34" charset="0"/>
              </a:rPr>
              <a:t>y</a:t>
            </a:r>
            <a:r>
              <a:rPr lang="de-CH" sz="2000" dirty="0">
                <a:latin typeface="Calibri" pitchFamily="34" charset="0"/>
              </a:rPr>
              <a:t> at time </a:t>
            </a:r>
            <a:r>
              <a:rPr lang="de-CH" sz="2000" i="1" dirty="0">
                <a:latin typeface="Calibri" pitchFamily="34" charset="0"/>
              </a:rPr>
              <a:t>t</a:t>
            </a:r>
            <a:r>
              <a:rPr lang="de-CH" sz="2000" dirty="0">
                <a:latin typeface="Calibri" pitchFamily="34" charset="0"/>
              </a:rPr>
              <a:t>+1, </a:t>
            </a:r>
            <a:r>
              <a:rPr lang="de-CH" sz="2000" dirty="0" err="1">
                <a:latin typeface="Calibri" pitchFamily="34" charset="0"/>
              </a:rPr>
              <a:t>given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presence</a:t>
            </a:r>
            <a:r>
              <a:rPr lang="de-CH" sz="2000" dirty="0">
                <a:latin typeface="Calibri" pitchFamily="34" charset="0"/>
              </a:rPr>
              <a:t> in </a:t>
            </a:r>
            <a:r>
              <a:rPr lang="de-CH" sz="2000" dirty="0" err="1">
                <a:latin typeface="Calibri" pitchFamily="34" charset="0"/>
              </a:rPr>
              <a:t>state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i="1" dirty="0">
                <a:latin typeface="Calibri" pitchFamily="34" charset="0"/>
              </a:rPr>
              <a:t>x</a:t>
            </a:r>
            <a:r>
              <a:rPr lang="de-CH" sz="2000" dirty="0">
                <a:latin typeface="Calibri" pitchFamily="34" charset="0"/>
              </a:rPr>
              <a:t> at time </a:t>
            </a:r>
            <a:r>
              <a:rPr lang="de-CH" sz="2000" i="1" dirty="0">
                <a:latin typeface="Calibri" pitchFamily="34" charset="0"/>
              </a:rPr>
              <a:t>t</a:t>
            </a:r>
            <a:endParaRPr lang="de-CH" sz="2000" dirty="0">
              <a:latin typeface="Calibri" pitchFamily="34" charset="0"/>
              <a:sym typeface="Symbol" pitchFamily="18" charset="2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ext Box 19"/>
          <p:cNvSpPr txBox="1">
            <a:spLocks noChangeArrowheads="1"/>
          </p:cNvSpPr>
          <p:nvPr/>
        </p:nvSpPr>
        <p:spPr bwMode="auto">
          <a:xfrm>
            <a:off x="471489" y="349250"/>
            <a:ext cx="183428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i="1">
                <a:solidFill>
                  <a:srgbClr val="3333CC"/>
                </a:solidFill>
                <a:latin typeface="Calibri" pitchFamily="34" charset="0"/>
              </a:rPr>
              <a:t>State process</a:t>
            </a:r>
          </a:p>
        </p:txBody>
      </p:sp>
      <p:graphicFrame>
        <p:nvGraphicFramePr>
          <p:cNvPr id="32771" name="Object 20"/>
          <p:cNvGraphicFramePr>
            <a:graphicFrameLocks noChangeAspect="1"/>
          </p:cNvGraphicFramePr>
          <p:nvPr/>
        </p:nvGraphicFramePr>
        <p:xfrm>
          <a:off x="4156121" y="1436687"/>
          <a:ext cx="2400509" cy="9669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131" name="Equation" r:id="rId4" imgW="1765080" imgH="711000" progId="Equation.DSMT4">
                  <p:embed/>
                </p:oleObj>
              </mc:Choice>
              <mc:Fallback>
                <p:oleObj name="Equation" r:id="rId4" imgW="1765080" imgH="711000" progId="Equation.DSMT4">
                  <p:embed/>
                  <p:pic>
                    <p:nvPicPr>
                      <p:cNvPr id="32771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56121" y="1436687"/>
                        <a:ext cx="2400509" cy="96696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772" name="TextBox 10"/>
          <p:cNvSpPr txBox="1">
            <a:spLocks noChangeArrowheads="1"/>
          </p:cNvSpPr>
          <p:nvPr/>
        </p:nvSpPr>
        <p:spPr bwMode="auto">
          <a:xfrm>
            <a:off x="3210244" y="1417056"/>
            <a:ext cx="662041" cy="98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>
              <a:spcBef>
                <a:spcPts val="600"/>
              </a:spcBef>
            </a:pPr>
            <a:r>
              <a:rPr lang="de-CH" sz="1600" i="1" dirty="0" err="1">
                <a:solidFill>
                  <a:srgbClr val="3333CC"/>
                </a:solidFill>
                <a:latin typeface="Calibri" pitchFamily="34" charset="0"/>
              </a:rPr>
              <a:t>site</a:t>
            </a:r>
            <a:r>
              <a:rPr lang="de-CH" sz="1600" i="1" dirty="0">
                <a:solidFill>
                  <a:srgbClr val="3333CC"/>
                </a:solidFill>
                <a:latin typeface="Calibri" pitchFamily="34" charset="0"/>
              </a:rPr>
              <a:t> A</a:t>
            </a:r>
          </a:p>
          <a:p>
            <a:pPr eaLnBrk="1" hangingPunct="1">
              <a:spcBef>
                <a:spcPts val="600"/>
              </a:spcBef>
            </a:pPr>
            <a:r>
              <a:rPr lang="de-CH" sz="1600" i="1" dirty="0" err="1">
                <a:solidFill>
                  <a:srgbClr val="3333CC"/>
                </a:solidFill>
                <a:latin typeface="Calibri" pitchFamily="34" charset="0"/>
              </a:rPr>
              <a:t>site</a:t>
            </a:r>
            <a:r>
              <a:rPr lang="de-CH" sz="1600" i="1" dirty="0">
                <a:solidFill>
                  <a:srgbClr val="3333CC"/>
                </a:solidFill>
                <a:latin typeface="Calibri" pitchFamily="34" charset="0"/>
              </a:rPr>
              <a:t> B</a:t>
            </a:r>
          </a:p>
          <a:p>
            <a:pPr eaLnBrk="1" hangingPunct="1">
              <a:spcBef>
                <a:spcPts val="600"/>
              </a:spcBef>
            </a:pPr>
            <a:r>
              <a:rPr lang="de-CH" sz="1600" i="1" dirty="0" err="1">
                <a:solidFill>
                  <a:srgbClr val="3333CC"/>
                </a:solidFill>
                <a:latin typeface="Calibri" pitchFamily="34" charset="0"/>
              </a:rPr>
              <a:t>dead</a:t>
            </a:r>
            <a:endParaRPr lang="de-CH" sz="1600" i="1" dirty="0">
              <a:solidFill>
                <a:srgbClr val="3333CC"/>
              </a:solidFill>
              <a:latin typeface="Calibri" pitchFamily="34" charset="0"/>
            </a:endParaRPr>
          </a:p>
        </p:txBody>
      </p:sp>
      <p:sp>
        <p:nvSpPr>
          <p:cNvPr id="32773" name="TextBox 13"/>
          <p:cNvSpPr txBox="1">
            <a:spLocks noChangeArrowheads="1"/>
          </p:cNvSpPr>
          <p:nvPr/>
        </p:nvSpPr>
        <p:spPr bwMode="auto">
          <a:xfrm rot="5400000">
            <a:off x="4852524" y="103039"/>
            <a:ext cx="641009" cy="20005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algn="r" eaLnBrk="1" hangingPunct="1">
              <a:spcBef>
                <a:spcPts val="2400"/>
              </a:spcBef>
            </a:pPr>
            <a:r>
              <a:rPr lang="de-CH" sz="1600" i="1" dirty="0" err="1">
                <a:solidFill>
                  <a:srgbClr val="3333CC"/>
                </a:solidFill>
                <a:latin typeface="Calibri" pitchFamily="34" charset="0"/>
              </a:rPr>
              <a:t>dead</a:t>
            </a:r>
            <a:endParaRPr lang="de-CH" sz="1600" i="1" dirty="0">
              <a:solidFill>
                <a:srgbClr val="3333CC"/>
              </a:solidFill>
              <a:latin typeface="Calibri" pitchFamily="34" charset="0"/>
            </a:endParaRPr>
          </a:p>
          <a:p>
            <a:pPr algn="r" eaLnBrk="1" hangingPunct="1">
              <a:spcBef>
                <a:spcPts val="2400"/>
              </a:spcBef>
            </a:pPr>
            <a:endParaRPr lang="de-CH" sz="1600" i="1" dirty="0">
              <a:solidFill>
                <a:srgbClr val="3333CC"/>
              </a:solidFill>
              <a:latin typeface="Calibri" pitchFamily="34" charset="0"/>
            </a:endParaRPr>
          </a:p>
          <a:p>
            <a:pPr algn="r" eaLnBrk="1" hangingPunct="1">
              <a:spcBef>
                <a:spcPts val="2400"/>
              </a:spcBef>
            </a:pPr>
            <a:r>
              <a:rPr lang="de-CH" sz="1600" i="1" dirty="0" err="1">
                <a:solidFill>
                  <a:srgbClr val="3333CC"/>
                </a:solidFill>
                <a:latin typeface="Calibri" pitchFamily="34" charset="0"/>
              </a:rPr>
              <a:t>site</a:t>
            </a:r>
            <a:r>
              <a:rPr lang="de-CH" sz="1600" i="1" dirty="0">
                <a:solidFill>
                  <a:srgbClr val="3333CC"/>
                </a:solidFill>
                <a:latin typeface="Calibri" pitchFamily="34" charset="0"/>
              </a:rPr>
              <a:t> B</a:t>
            </a:r>
          </a:p>
          <a:p>
            <a:pPr algn="r" eaLnBrk="1" hangingPunct="1">
              <a:spcBef>
                <a:spcPts val="2400"/>
              </a:spcBef>
            </a:pPr>
            <a:r>
              <a:rPr lang="de-CH" sz="1600" i="1" dirty="0" err="1">
                <a:solidFill>
                  <a:srgbClr val="3333CC"/>
                </a:solidFill>
                <a:latin typeface="Calibri" pitchFamily="34" charset="0"/>
              </a:rPr>
              <a:t>site</a:t>
            </a:r>
            <a:r>
              <a:rPr lang="de-CH" sz="1600" i="1" dirty="0">
                <a:solidFill>
                  <a:srgbClr val="3333CC"/>
                </a:solidFill>
                <a:latin typeface="Calibri" pitchFamily="34" charset="0"/>
              </a:rPr>
              <a:t> A</a:t>
            </a:r>
          </a:p>
        </p:txBody>
      </p:sp>
      <p:sp>
        <p:nvSpPr>
          <p:cNvPr id="32774" name="TextBox 9"/>
          <p:cNvSpPr txBox="1">
            <a:spLocks noChangeArrowheads="1"/>
          </p:cNvSpPr>
          <p:nvPr/>
        </p:nvSpPr>
        <p:spPr bwMode="auto">
          <a:xfrm>
            <a:off x="1011239" y="1736990"/>
            <a:ext cx="161050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1800" i="1">
                <a:solidFill>
                  <a:srgbClr val="3333CC"/>
                </a:solidFill>
                <a:latin typeface="Calibri" pitchFamily="34" charset="0"/>
              </a:rPr>
              <a:t>States at time t</a:t>
            </a:r>
          </a:p>
        </p:txBody>
      </p:sp>
      <p:sp>
        <p:nvSpPr>
          <p:cNvPr id="32775" name="TextBox 11"/>
          <p:cNvSpPr txBox="1">
            <a:spLocks noChangeArrowheads="1"/>
          </p:cNvSpPr>
          <p:nvPr/>
        </p:nvSpPr>
        <p:spPr bwMode="auto">
          <a:xfrm>
            <a:off x="4264025" y="418042"/>
            <a:ext cx="184294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1800" i="1">
                <a:solidFill>
                  <a:srgbClr val="3333CC"/>
                </a:solidFill>
                <a:latin typeface="Calibri" pitchFamily="34" charset="0"/>
              </a:rPr>
              <a:t>States at time t</a:t>
            </a:r>
            <a:r>
              <a:rPr lang="de-CH" sz="1800">
                <a:solidFill>
                  <a:srgbClr val="3333CC"/>
                </a:solidFill>
                <a:latin typeface="Calibri" pitchFamily="34" charset="0"/>
              </a:rPr>
              <a:t>+1</a:t>
            </a:r>
          </a:p>
        </p:txBody>
      </p:sp>
      <p:grpSp>
        <p:nvGrpSpPr>
          <p:cNvPr id="2" name="Group 15"/>
          <p:cNvGrpSpPr>
            <a:grpSpLocks/>
          </p:cNvGrpSpPr>
          <p:nvPr/>
        </p:nvGrpSpPr>
        <p:grpSpPr bwMode="auto">
          <a:xfrm>
            <a:off x="487363" y="2745054"/>
            <a:ext cx="6038850" cy="2402416"/>
            <a:chOff x="307" y="2075"/>
            <a:chExt cx="3804" cy="1816"/>
          </a:xfrm>
        </p:grpSpPr>
        <p:sp>
          <p:nvSpPr>
            <p:cNvPr id="32777" name="Text Box 21"/>
            <p:cNvSpPr txBox="1">
              <a:spLocks noChangeArrowheads="1"/>
            </p:cNvSpPr>
            <p:nvPr/>
          </p:nvSpPr>
          <p:spPr bwMode="auto">
            <a:xfrm>
              <a:off x="307" y="2075"/>
              <a:ext cx="1709" cy="3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eaLnBrk="1" hangingPunct="1"/>
              <a:r>
                <a:rPr lang="de-CH" i="1">
                  <a:solidFill>
                    <a:srgbClr val="FF0000"/>
                  </a:solidFill>
                  <a:latin typeface="Calibri" pitchFamily="34" charset="0"/>
                </a:rPr>
                <a:t>Observation process</a:t>
              </a:r>
            </a:p>
          </p:txBody>
        </p:sp>
        <p:graphicFrame>
          <p:nvGraphicFramePr>
            <p:cNvPr id="32778" name="Object 22"/>
            <p:cNvGraphicFramePr>
              <a:graphicFrameLocks noChangeAspect="1"/>
            </p:cNvGraphicFramePr>
            <p:nvPr/>
          </p:nvGraphicFramePr>
          <p:xfrm>
            <a:off x="2869" y="3160"/>
            <a:ext cx="947" cy="73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7132" name="Equation" r:id="rId6" imgW="1104840" imgH="711000" progId="Equation.DSMT4">
                    <p:embed/>
                  </p:oleObj>
                </mc:Choice>
                <mc:Fallback>
                  <p:oleObj name="Equation" r:id="rId6" imgW="1104840" imgH="711000" progId="Equation.DSMT4">
                    <p:embed/>
                    <p:pic>
                      <p:nvPicPr>
                        <p:cNvPr id="32778" name="Object 2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69" y="3160"/>
                          <a:ext cx="947" cy="73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2779" name="TextBox 14"/>
            <p:cNvSpPr txBox="1">
              <a:spLocks noChangeArrowheads="1"/>
            </p:cNvSpPr>
            <p:nvPr/>
          </p:nvSpPr>
          <p:spPr bwMode="auto">
            <a:xfrm>
              <a:off x="2275" y="3145"/>
              <a:ext cx="417" cy="7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eaLnBrk="1" hangingPunct="1">
                <a:spcBef>
                  <a:spcPts val="600"/>
                </a:spcBef>
              </a:pPr>
              <a:r>
                <a:rPr lang="de-CH" sz="1600" i="1" dirty="0" err="1">
                  <a:solidFill>
                    <a:srgbClr val="FF0000"/>
                  </a:solidFill>
                  <a:latin typeface="Calibri" pitchFamily="34" charset="0"/>
                </a:rPr>
                <a:t>site</a:t>
              </a:r>
              <a:r>
                <a:rPr lang="de-CH" sz="1600" i="1" dirty="0">
                  <a:solidFill>
                    <a:srgbClr val="FF0000"/>
                  </a:solidFill>
                  <a:latin typeface="Calibri" pitchFamily="34" charset="0"/>
                </a:rPr>
                <a:t> A</a:t>
              </a:r>
            </a:p>
            <a:p>
              <a:pPr eaLnBrk="1" hangingPunct="1">
                <a:spcBef>
                  <a:spcPts val="600"/>
                </a:spcBef>
              </a:pPr>
              <a:r>
                <a:rPr lang="de-CH" sz="1600" i="1" dirty="0" err="1">
                  <a:solidFill>
                    <a:srgbClr val="FF0000"/>
                  </a:solidFill>
                  <a:latin typeface="Calibri" pitchFamily="34" charset="0"/>
                </a:rPr>
                <a:t>site</a:t>
              </a:r>
              <a:r>
                <a:rPr lang="de-CH" sz="1600" i="1" dirty="0">
                  <a:solidFill>
                    <a:srgbClr val="FF0000"/>
                  </a:solidFill>
                  <a:latin typeface="Calibri" pitchFamily="34" charset="0"/>
                </a:rPr>
                <a:t> B</a:t>
              </a:r>
            </a:p>
            <a:p>
              <a:pPr eaLnBrk="1" hangingPunct="1">
                <a:spcBef>
                  <a:spcPts val="600"/>
                </a:spcBef>
              </a:pPr>
              <a:r>
                <a:rPr lang="de-CH" sz="1600" i="1" dirty="0" err="1">
                  <a:solidFill>
                    <a:srgbClr val="FF0000"/>
                  </a:solidFill>
                  <a:latin typeface="Calibri" pitchFamily="34" charset="0"/>
                </a:rPr>
                <a:t>dead</a:t>
              </a:r>
              <a:endParaRPr lang="de-CH" sz="1600" i="1" dirty="0">
                <a:solidFill>
                  <a:srgbClr val="FF0000"/>
                </a:solidFill>
                <a:latin typeface="Calibri" pitchFamily="34" charset="0"/>
              </a:endParaRPr>
            </a:p>
          </p:txBody>
        </p:sp>
        <p:sp>
          <p:nvSpPr>
            <p:cNvPr id="32780" name="TextBox 15"/>
            <p:cNvSpPr txBox="1">
              <a:spLocks noChangeArrowheads="1"/>
            </p:cNvSpPr>
            <p:nvPr/>
          </p:nvSpPr>
          <p:spPr bwMode="auto">
            <a:xfrm>
              <a:off x="1013" y="3387"/>
              <a:ext cx="1014" cy="2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eaLnBrk="1" hangingPunct="1"/>
              <a:r>
                <a:rPr lang="de-CH" sz="1800" i="1">
                  <a:solidFill>
                    <a:srgbClr val="FF0000"/>
                  </a:solidFill>
                  <a:latin typeface="Calibri" pitchFamily="34" charset="0"/>
                </a:rPr>
                <a:t>States at time t</a:t>
              </a:r>
            </a:p>
          </p:txBody>
        </p:sp>
        <p:sp>
          <p:nvSpPr>
            <p:cNvPr id="32781" name="TextBox 18"/>
            <p:cNvSpPr txBox="1">
              <a:spLocks noChangeArrowheads="1"/>
            </p:cNvSpPr>
            <p:nvPr/>
          </p:nvSpPr>
          <p:spPr bwMode="auto">
            <a:xfrm rot="5400000">
              <a:off x="2965" y="2333"/>
              <a:ext cx="730" cy="9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algn="r" eaLnBrk="1" hangingPunct="1">
                <a:spcBef>
                  <a:spcPts val="2500"/>
                </a:spcBef>
              </a:pPr>
              <a:r>
                <a:rPr lang="de-CH" sz="1600" i="1" dirty="0">
                  <a:solidFill>
                    <a:srgbClr val="FF0000"/>
                  </a:solidFill>
                  <a:latin typeface="Calibri" pitchFamily="34" charset="0"/>
                </a:rPr>
                <a:t>Not </a:t>
              </a:r>
              <a:r>
                <a:rPr lang="de-CH" sz="1600" i="1" dirty="0" err="1">
                  <a:solidFill>
                    <a:srgbClr val="FF0000"/>
                  </a:solidFill>
                  <a:latin typeface="Calibri" pitchFamily="34" charset="0"/>
                </a:rPr>
                <a:t>seen</a:t>
              </a:r>
              <a:endParaRPr lang="de-CH" sz="1600" i="1" dirty="0">
                <a:solidFill>
                  <a:srgbClr val="FF0000"/>
                </a:solidFill>
                <a:latin typeface="Calibri" pitchFamily="34" charset="0"/>
              </a:endParaRPr>
            </a:p>
            <a:p>
              <a:pPr algn="r" eaLnBrk="1" hangingPunct="1">
                <a:spcBef>
                  <a:spcPts val="2500"/>
                </a:spcBef>
              </a:pPr>
              <a:r>
                <a:rPr lang="de-CH" sz="1600" i="1" dirty="0">
                  <a:solidFill>
                    <a:srgbClr val="FF0000"/>
                  </a:solidFill>
                  <a:latin typeface="Calibri" pitchFamily="34" charset="0"/>
                </a:rPr>
                <a:t>Seen </a:t>
              </a:r>
              <a:r>
                <a:rPr lang="de-CH" sz="1600" i="1" dirty="0" err="1">
                  <a:solidFill>
                    <a:srgbClr val="FF0000"/>
                  </a:solidFill>
                  <a:latin typeface="Calibri" pitchFamily="34" charset="0"/>
                </a:rPr>
                <a:t>at</a:t>
              </a:r>
              <a:r>
                <a:rPr lang="de-CH" sz="1600" i="1" dirty="0">
                  <a:solidFill>
                    <a:srgbClr val="FF0000"/>
                  </a:solidFill>
                  <a:latin typeface="Calibri" pitchFamily="34" charset="0"/>
                </a:rPr>
                <a:t> B</a:t>
              </a:r>
            </a:p>
            <a:p>
              <a:pPr algn="r" eaLnBrk="1" hangingPunct="1">
                <a:spcBef>
                  <a:spcPts val="2500"/>
                </a:spcBef>
              </a:pPr>
              <a:r>
                <a:rPr lang="de-CH" sz="1600" i="1" dirty="0">
                  <a:solidFill>
                    <a:srgbClr val="FF0000"/>
                  </a:solidFill>
                  <a:latin typeface="Calibri" pitchFamily="34" charset="0"/>
                </a:rPr>
                <a:t>Seen </a:t>
              </a:r>
              <a:r>
                <a:rPr lang="de-CH" sz="1600" i="1" dirty="0" err="1">
                  <a:solidFill>
                    <a:srgbClr val="FF0000"/>
                  </a:solidFill>
                  <a:latin typeface="Calibri" pitchFamily="34" charset="0"/>
                </a:rPr>
                <a:t>at</a:t>
              </a:r>
              <a:r>
                <a:rPr lang="de-CH" sz="1600" i="1" dirty="0">
                  <a:solidFill>
                    <a:srgbClr val="FF0000"/>
                  </a:solidFill>
                  <a:latin typeface="Calibri" pitchFamily="34" charset="0"/>
                </a:rPr>
                <a:t> A</a:t>
              </a:r>
            </a:p>
          </p:txBody>
        </p:sp>
        <p:sp>
          <p:nvSpPr>
            <p:cNvPr id="32782" name="TextBox 19"/>
            <p:cNvSpPr txBox="1">
              <a:spLocks noChangeArrowheads="1"/>
            </p:cNvSpPr>
            <p:nvPr/>
          </p:nvSpPr>
          <p:spPr bwMode="auto">
            <a:xfrm>
              <a:off x="2683" y="2244"/>
              <a:ext cx="1428" cy="2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eaLnBrk="1" hangingPunct="1"/>
              <a:r>
                <a:rPr lang="de-CH" sz="1800" i="1">
                  <a:solidFill>
                    <a:srgbClr val="FF0000"/>
                  </a:solidFill>
                  <a:latin typeface="Calibri" pitchFamily="34" charset="0"/>
                </a:rPr>
                <a:t>Observations at time t</a:t>
              </a:r>
              <a:endParaRPr lang="de-CH" sz="1800">
                <a:solidFill>
                  <a:srgbClr val="FF0000"/>
                </a:solidFill>
                <a:latin typeface="Calibr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586672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ext Box 18"/>
          <p:cNvSpPr txBox="1">
            <a:spLocks noChangeArrowheads="1"/>
          </p:cNvSpPr>
          <p:nvPr/>
        </p:nvSpPr>
        <p:spPr bwMode="auto">
          <a:xfrm>
            <a:off x="511175" y="383646"/>
            <a:ext cx="184165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>
                <a:latin typeface="Calibri" pitchFamily="34" charset="0"/>
              </a:rPr>
              <a:t>State process</a:t>
            </a:r>
          </a:p>
        </p:txBody>
      </p:sp>
      <p:sp>
        <p:nvSpPr>
          <p:cNvPr id="33795" name="Text Box 19"/>
          <p:cNvSpPr txBox="1">
            <a:spLocks noChangeArrowheads="1"/>
          </p:cNvSpPr>
          <p:nvPr/>
        </p:nvSpPr>
        <p:spPr bwMode="auto">
          <a:xfrm>
            <a:off x="463551" y="1318948"/>
            <a:ext cx="806567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2000" b="1" dirty="0">
                <a:solidFill>
                  <a:srgbClr val="3333CC"/>
                </a:solidFill>
                <a:latin typeface="Calibri" pitchFamily="34" charset="0"/>
              </a:rPr>
              <a:t>Site A</a:t>
            </a:r>
          </a:p>
          <a:p>
            <a:pPr eaLnBrk="1" hangingPunct="1"/>
            <a:endParaRPr lang="de-CH" sz="1200" b="1" dirty="0">
              <a:solidFill>
                <a:srgbClr val="3333CC"/>
              </a:solidFill>
              <a:latin typeface="Calibri" pitchFamily="34" charset="0"/>
            </a:endParaRPr>
          </a:p>
          <a:p>
            <a:pPr eaLnBrk="1" hangingPunct="1"/>
            <a:r>
              <a:rPr lang="de-CH" sz="2000" b="1" dirty="0">
                <a:solidFill>
                  <a:srgbClr val="00B050"/>
                </a:solidFill>
                <a:latin typeface="Calibri" pitchFamily="34" charset="0"/>
              </a:rPr>
              <a:t>Site B</a:t>
            </a:r>
          </a:p>
          <a:p>
            <a:pPr eaLnBrk="1" hangingPunct="1"/>
            <a:endParaRPr lang="de-CH" sz="1200" b="1" dirty="0">
              <a:solidFill>
                <a:srgbClr val="3333CC"/>
              </a:solidFill>
              <a:latin typeface="Calibri" pitchFamily="34" charset="0"/>
            </a:endParaRPr>
          </a:p>
          <a:p>
            <a:pPr eaLnBrk="1" hangingPunct="1"/>
            <a:r>
              <a:rPr lang="de-CH" sz="2000" b="1" dirty="0">
                <a:latin typeface="Calibri" pitchFamily="34" charset="0"/>
              </a:rPr>
              <a:t>Dead</a:t>
            </a:r>
          </a:p>
        </p:txBody>
      </p:sp>
      <p:sp>
        <p:nvSpPr>
          <p:cNvPr id="33796" name="Oval 20"/>
          <p:cNvSpPr>
            <a:spLocks noChangeArrowheads="1"/>
          </p:cNvSpPr>
          <p:nvPr/>
        </p:nvSpPr>
        <p:spPr bwMode="auto">
          <a:xfrm>
            <a:off x="2276476" y="1349375"/>
            <a:ext cx="324000" cy="324000"/>
          </a:xfrm>
          <a:prstGeom prst="ellipse">
            <a:avLst/>
          </a:prstGeom>
          <a:solidFill>
            <a:srgbClr val="3333CC"/>
          </a:solidFill>
          <a:ln w="9525">
            <a:solidFill>
              <a:srgbClr val="3333CC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de-CH">
              <a:solidFill>
                <a:srgbClr val="3333CC"/>
              </a:solidFill>
              <a:latin typeface="Calibri" pitchFamily="34" charset="0"/>
            </a:endParaRPr>
          </a:p>
        </p:txBody>
      </p:sp>
      <p:sp>
        <p:nvSpPr>
          <p:cNvPr id="33797" name="Oval 21"/>
          <p:cNvSpPr>
            <a:spLocks noChangeArrowheads="1"/>
          </p:cNvSpPr>
          <p:nvPr/>
        </p:nvSpPr>
        <p:spPr bwMode="auto">
          <a:xfrm>
            <a:off x="3124201" y="1836208"/>
            <a:ext cx="324000" cy="324000"/>
          </a:xfrm>
          <a:prstGeom prst="ellipse">
            <a:avLst/>
          </a:prstGeom>
          <a:solidFill>
            <a:srgbClr val="009900"/>
          </a:solidFill>
          <a:ln w="9525">
            <a:solidFill>
              <a:srgbClr val="009900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de-CH">
              <a:solidFill>
                <a:srgbClr val="3333CC"/>
              </a:solidFill>
              <a:latin typeface="Calibri" pitchFamily="34" charset="0"/>
            </a:endParaRPr>
          </a:p>
        </p:txBody>
      </p:sp>
      <p:cxnSp>
        <p:nvCxnSpPr>
          <p:cNvPr id="33798" name="AutoShape 29"/>
          <p:cNvCxnSpPr>
            <a:cxnSpLocks noChangeShapeType="1"/>
            <a:stCxn id="33796" idx="6"/>
            <a:endCxn id="33797" idx="2"/>
          </p:cNvCxnSpPr>
          <p:nvPr/>
        </p:nvCxnSpPr>
        <p:spPr bwMode="auto">
          <a:xfrm>
            <a:off x="2600476" y="1511375"/>
            <a:ext cx="523725" cy="486833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3799" name="Oval 20"/>
          <p:cNvSpPr>
            <a:spLocks noChangeArrowheads="1"/>
          </p:cNvSpPr>
          <p:nvPr/>
        </p:nvSpPr>
        <p:spPr bwMode="auto">
          <a:xfrm>
            <a:off x="3124201" y="1349375"/>
            <a:ext cx="324000" cy="324000"/>
          </a:xfrm>
          <a:prstGeom prst="ellipse">
            <a:avLst/>
          </a:prstGeom>
          <a:solidFill>
            <a:srgbClr val="3333CC"/>
          </a:solidFill>
          <a:ln w="9525">
            <a:solidFill>
              <a:srgbClr val="3333CC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de-CH">
              <a:solidFill>
                <a:srgbClr val="3333CC"/>
              </a:solidFill>
              <a:latin typeface="Calibri" pitchFamily="34" charset="0"/>
            </a:endParaRPr>
          </a:p>
        </p:txBody>
      </p:sp>
      <p:sp>
        <p:nvSpPr>
          <p:cNvPr id="44" name="Oval 20"/>
          <p:cNvSpPr>
            <a:spLocks noChangeArrowheads="1"/>
          </p:cNvSpPr>
          <p:nvPr/>
        </p:nvSpPr>
        <p:spPr bwMode="auto">
          <a:xfrm>
            <a:off x="3124201" y="2340240"/>
            <a:ext cx="324000" cy="324000"/>
          </a:xfrm>
          <a:prstGeom prst="ellipse">
            <a:avLst/>
          </a:prstGeom>
          <a:solidFill>
            <a:schemeClr val="tx1"/>
          </a:solidFill>
          <a:ln>
            <a:solidFill>
              <a:srgbClr val="002060"/>
            </a:solidFill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 algn="ctr">
              <a:defRPr/>
            </a:pPr>
            <a:endParaRPr lang="de-CH">
              <a:solidFill>
                <a:srgbClr val="3333CC"/>
              </a:solidFill>
              <a:latin typeface="Calibri" pitchFamily="34" charset="0"/>
            </a:endParaRPr>
          </a:p>
        </p:txBody>
      </p:sp>
      <p:cxnSp>
        <p:nvCxnSpPr>
          <p:cNvPr id="33802" name="AutoShape 29"/>
          <p:cNvCxnSpPr>
            <a:cxnSpLocks noChangeShapeType="1"/>
            <a:stCxn id="33796" idx="6"/>
            <a:endCxn id="33799" idx="2"/>
          </p:cNvCxnSpPr>
          <p:nvPr/>
        </p:nvCxnSpPr>
        <p:spPr bwMode="auto">
          <a:xfrm>
            <a:off x="2600476" y="1511375"/>
            <a:ext cx="523725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803" name="AutoShape 29"/>
          <p:cNvCxnSpPr>
            <a:cxnSpLocks noChangeShapeType="1"/>
            <a:stCxn id="33796" idx="6"/>
            <a:endCxn id="44" idx="1"/>
          </p:cNvCxnSpPr>
          <p:nvPr/>
        </p:nvCxnSpPr>
        <p:spPr bwMode="auto">
          <a:xfrm>
            <a:off x="2600476" y="1511375"/>
            <a:ext cx="571174" cy="876314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ext Box 18"/>
          <p:cNvSpPr txBox="1">
            <a:spLocks noChangeArrowheads="1"/>
          </p:cNvSpPr>
          <p:nvPr/>
        </p:nvSpPr>
        <p:spPr bwMode="auto">
          <a:xfrm>
            <a:off x="511175" y="383646"/>
            <a:ext cx="184165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>
                <a:latin typeface="Calibri" pitchFamily="34" charset="0"/>
              </a:rPr>
              <a:t>State process</a:t>
            </a:r>
          </a:p>
        </p:txBody>
      </p:sp>
      <p:sp>
        <p:nvSpPr>
          <p:cNvPr id="33795" name="Text Box 19"/>
          <p:cNvSpPr txBox="1">
            <a:spLocks noChangeArrowheads="1"/>
          </p:cNvSpPr>
          <p:nvPr/>
        </p:nvSpPr>
        <p:spPr bwMode="auto">
          <a:xfrm>
            <a:off x="463551" y="1318948"/>
            <a:ext cx="806567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2000" b="1" dirty="0">
                <a:solidFill>
                  <a:srgbClr val="3333CC"/>
                </a:solidFill>
                <a:latin typeface="Calibri" pitchFamily="34" charset="0"/>
              </a:rPr>
              <a:t>Site A</a:t>
            </a:r>
          </a:p>
          <a:p>
            <a:pPr eaLnBrk="1" hangingPunct="1"/>
            <a:endParaRPr lang="de-CH" sz="1200" b="1" dirty="0">
              <a:solidFill>
                <a:srgbClr val="3333CC"/>
              </a:solidFill>
              <a:latin typeface="Calibri" pitchFamily="34" charset="0"/>
            </a:endParaRPr>
          </a:p>
          <a:p>
            <a:pPr eaLnBrk="1" hangingPunct="1"/>
            <a:r>
              <a:rPr lang="de-CH" sz="2000" b="1" dirty="0">
                <a:solidFill>
                  <a:srgbClr val="00B050"/>
                </a:solidFill>
                <a:latin typeface="Calibri" pitchFamily="34" charset="0"/>
              </a:rPr>
              <a:t>Site B</a:t>
            </a:r>
          </a:p>
          <a:p>
            <a:pPr eaLnBrk="1" hangingPunct="1"/>
            <a:endParaRPr lang="de-CH" sz="1200" b="1" dirty="0">
              <a:solidFill>
                <a:srgbClr val="3333CC"/>
              </a:solidFill>
              <a:latin typeface="Calibri" pitchFamily="34" charset="0"/>
            </a:endParaRPr>
          </a:p>
          <a:p>
            <a:pPr eaLnBrk="1" hangingPunct="1"/>
            <a:r>
              <a:rPr lang="de-CH" sz="2000" b="1" dirty="0">
                <a:latin typeface="Calibri" pitchFamily="34" charset="0"/>
              </a:rPr>
              <a:t>Dead</a:t>
            </a:r>
          </a:p>
        </p:txBody>
      </p:sp>
      <p:sp>
        <p:nvSpPr>
          <p:cNvPr id="33796" name="Oval 20"/>
          <p:cNvSpPr>
            <a:spLocks noChangeArrowheads="1"/>
          </p:cNvSpPr>
          <p:nvPr/>
        </p:nvSpPr>
        <p:spPr bwMode="auto">
          <a:xfrm>
            <a:off x="2276476" y="1349375"/>
            <a:ext cx="324000" cy="324000"/>
          </a:xfrm>
          <a:prstGeom prst="ellipse">
            <a:avLst/>
          </a:prstGeom>
          <a:solidFill>
            <a:srgbClr val="3333CC"/>
          </a:solidFill>
          <a:ln w="9525">
            <a:solidFill>
              <a:srgbClr val="3333CC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de-CH">
              <a:solidFill>
                <a:srgbClr val="3333CC"/>
              </a:solidFill>
              <a:latin typeface="Calibri" pitchFamily="34" charset="0"/>
            </a:endParaRPr>
          </a:p>
        </p:txBody>
      </p:sp>
      <p:sp>
        <p:nvSpPr>
          <p:cNvPr id="33797" name="Oval 21"/>
          <p:cNvSpPr>
            <a:spLocks noChangeArrowheads="1"/>
          </p:cNvSpPr>
          <p:nvPr/>
        </p:nvSpPr>
        <p:spPr bwMode="auto">
          <a:xfrm>
            <a:off x="3124201" y="1836208"/>
            <a:ext cx="324000" cy="324000"/>
          </a:xfrm>
          <a:prstGeom prst="ellipse">
            <a:avLst/>
          </a:prstGeom>
          <a:solidFill>
            <a:srgbClr val="009900"/>
          </a:solidFill>
          <a:ln w="9525">
            <a:solidFill>
              <a:srgbClr val="009900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de-CH">
              <a:solidFill>
                <a:srgbClr val="3333CC"/>
              </a:solidFill>
              <a:latin typeface="Calibri" pitchFamily="34" charset="0"/>
            </a:endParaRPr>
          </a:p>
        </p:txBody>
      </p:sp>
      <p:cxnSp>
        <p:nvCxnSpPr>
          <p:cNvPr id="33798" name="AutoShape 29"/>
          <p:cNvCxnSpPr>
            <a:cxnSpLocks noChangeShapeType="1"/>
            <a:stCxn id="33796" idx="6"/>
            <a:endCxn id="33797" idx="2"/>
          </p:cNvCxnSpPr>
          <p:nvPr/>
        </p:nvCxnSpPr>
        <p:spPr bwMode="auto">
          <a:xfrm>
            <a:off x="2600476" y="1511375"/>
            <a:ext cx="523725" cy="486833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3799" name="Oval 20"/>
          <p:cNvSpPr>
            <a:spLocks noChangeArrowheads="1"/>
          </p:cNvSpPr>
          <p:nvPr/>
        </p:nvSpPr>
        <p:spPr bwMode="auto">
          <a:xfrm>
            <a:off x="3124201" y="1349375"/>
            <a:ext cx="324000" cy="324000"/>
          </a:xfrm>
          <a:prstGeom prst="ellipse">
            <a:avLst/>
          </a:prstGeom>
          <a:solidFill>
            <a:srgbClr val="3333CC"/>
          </a:solidFill>
          <a:ln w="9525">
            <a:solidFill>
              <a:srgbClr val="3333CC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de-CH">
              <a:solidFill>
                <a:srgbClr val="3333CC"/>
              </a:solidFill>
              <a:latin typeface="Calibri" pitchFamily="34" charset="0"/>
            </a:endParaRPr>
          </a:p>
        </p:txBody>
      </p:sp>
      <p:sp>
        <p:nvSpPr>
          <p:cNvPr id="44" name="Oval 20"/>
          <p:cNvSpPr>
            <a:spLocks noChangeArrowheads="1"/>
          </p:cNvSpPr>
          <p:nvPr/>
        </p:nvSpPr>
        <p:spPr bwMode="auto">
          <a:xfrm>
            <a:off x="3124201" y="2340240"/>
            <a:ext cx="324000" cy="324000"/>
          </a:xfrm>
          <a:prstGeom prst="ellipse">
            <a:avLst/>
          </a:prstGeom>
          <a:solidFill>
            <a:schemeClr val="tx1"/>
          </a:solidFill>
          <a:ln>
            <a:solidFill>
              <a:srgbClr val="002060"/>
            </a:solidFill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 algn="ctr">
              <a:defRPr/>
            </a:pPr>
            <a:endParaRPr lang="de-CH">
              <a:solidFill>
                <a:srgbClr val="3333CC"/>
              </a:solidFill>
              <a:latin typeface="Calibri" pitchFamily="34" charset="0"/>
            </a:endParaRPr>
          </a:p>
        </p:txBody>
      </p:sp>
      <p:sp>
        <p:nvSpPr>
          <p:cNvPr id="46" name="Rounded Rectangle 45"/>
          <p:cNvSpPr/>
          <p:nvPr/>
        </p:nvSpPr>
        <p:spPr>
          <a:xfrm>
            <a:off x="5949536" y="1807422"/>
            <a:ext cx="2539144" cy="317650"/>
          </a:xfrm>
          <a:prstGeom prst="roundRect">
            <a:avLst/>
          </a:prstGeom>
          <a:noFill/>
          <a:ln>
            <a:solidFill>
              <a:srgbClr val="33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CH">
              <a:solidFill>
                <a:srgbClr val="FFFFFF"/>
              </a:solidFill>
              <a:latin typeface="Calibri" pitchFamily="34" charset="0"/>
            </a:endParaRPr>
          </a:p>
        </p:txBody>
      </p:sp>
      <p:cxnSp>
        <p:nvCxnSpPr>
          <p:cNvPr id="33802" name="AutoShape 29"/>
          <p:cNvCxnSpPr>
            <a:cxnSpLocks noChangeShapeType="1"/>
            <a:stCxn id="33796" idx="6"/>
            <a:endCxn id="33799" idx="2"/>
          </p:cNvCxnSpPr>
          <p:nvPr/>
        </p:nvCxnSpPr>
        <p:spPr bwMode="auto">
          <a:xfrm>
            <a:off x="2600476" y="1511375"/>
            <a:ext cx="523725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803" name="AutoShape 29"/>
          <p:cNvCxnSpPr>
            <a:cxnSpLocks noChangeShapeType="1"/>
            <a:stCxn id="33796" idx="6"/>
            <a:endCxn id="44" idx="1"/>
          </p:cNvCxnSpPr>
          <p:nvPr/>
        </p:nvCxnSpPr>
        <p:spPr bwMode="auto">
          <a:xfrm>
            <a:off x="2600476" y="1511375"/>
            <a:ext cx="571174" cy="876314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3" name="Group 66"/>
          <p:cNvGrpSpPr>
            <a:grpSpLocks/>
          </p:cNvGrpSpPr>
          <p:nvPr/>
        </p:nvGrpSpPr>
        <p:grpSpPr bwMode="auto">
          <a:xfrm>
            <a:off x="4065588" y="728928"/>
            <a:ext cx="4341432" cy="2276997"/>
            <a:chOff x="4065588" y="873924"/>
            <a:chExt cx="4341432" cy="2732397"/>
          </a:xfrm>
        </p:grpSpPr>
        <p:grpSp>
          <p:nvGrpSpPr>
            <p:cNvPr id="33806" name="Group 63"/>
            <p:cNvGrpSpPr>
              <a:grpSpLocks/>
            </p:cNvGrpSpPr>
            <p:nvPr/>
          </p:nvGrpSpPr>
          <p:grpSpPr bwMode="auto">
            <a:xfrm>
              <a:off x="4581802" y="873924"/>
              <a:ext cx="3825218" cy="2732397"/>
              <a:chOff x="4162702" y="962824"/>
              <a:chExt cx="3825218" cy="2732397"/>
            </a:xfrm>
          </p:grpSpPr>
          <p:graphicFrame>
            <p:nvGraphicFramePr>
              <p:cNvPr id="33808" name="Object 20"/>
              <p:cNvGraphicFramePr>
                <a:graphicFrameLocks noChangeAspect="1"/>
              </p:cNvGraphicFramePr>
              <p:nvPr/>
            </p:nvGraphicFramePr>
            <p:xfrm>
              <a:off x="5587411" y="2259809"/>
              <a:ext cx="2400509" cy="116035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08155" name="Equation" r:id="rId4" imgW="1765080" imgH="711000" progId="Equation.DSMT4">
                      <p:embed/>
                    </p:oleObj>
                  </mc:Choice>
                  <mc:Fallback>
                    <p:oleObj name="Equation" r:id="rId4" imgW="1765080" imgH="711000" progId="Equation.DSMT4">
                      <p:embed/>
                      <p:pic>
                        <p:nvPicPr>
                          <p:cNvPr id="33808" name="Object 20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587411" y="2259809"/>
                            <a:ext cx="2400509" cy="116035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57" name="TextBox 10"/>
              <p:cNvSpPr txBox="1">
                <a:spLocks noChangeArrowheads="1"/>
              </p:cNvSpPr>
              <p:nvPr/>
            </p:nvSpPr>
            <p:spPr bwMode="auto">
              <a:xfrm>
                <a:off x="4621213" y="2243937"/>
                <a:ext cx="640945" cy="11818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>
                  <a:spcBef>
                    <a:spcPts val="600"/>
                  </a:spcBef>
                  <a:defRPr/>
                </a:pPr>
                <a:r>
                  <a:rPr lang="de-CH" sz="1600" i="1" dirty="0" err="1">
                    <a:latin typeface="Calibri" pitchFamily="34" charset="0"/>
                  </a:rPr>
                  <a:t>site</a:t>
                </a:r>
                <a:r>
                  <a:rPr lang="de-CH" sz="1600" i="1" dirty="0">
                    <a:latin typeface="Calibri" pitchFamily="34" charset="0"/>
                  </a:rPr>
                  <a:t> A</a:t>
                </a:r>
              </a:p>
              <a:p>
                <a:pPr>
                  <a:spcBef>
                    <a:spcPts val="600"/>
                  </a:spcBef>
                  <a:defRPr/>
                </a:pPr>
                <a:r>
                  <a:rPr lang="de-CH" sz="1600" i="1" dirty="0" err="1">
                    <a:latin typeface="Calibri" pitchFamily="34" charset="0"/>
                  </a:rPr>
                  <a:t>site</a:t>
                </a:r>
                <a:r>
                  <a:rPr lang="de-CH" sz="1600" i="1" dirty="0">
                    <a:latin typeface="Calibri" pitchFamily="34" charset="0"/>
                  </a:rPr>
                  <a:t> B</a:t>
                </a:r>
              </a:p>
              <a:p>
                <a:pPr>
                  <a:spcBef>
                    <a:spcPts val="600"/>
                  </a:spcBef>
                  <a:defRPr/>
                </a:pPr>
                <a:r>
                  <a:rPr lang="de-CH" sz="1600" i="1" dirty="0" err="1">
                    <a:latin typeface="Calibri" pitchFamily="34" charset="0"/>
                  </a:rPr>
                  <a:t>dead</a:t>
                </a:r>
                <a:endParaRPr lang="de-CH" sz="1600" i="1" dirty="0">
                  <a:ln>
                    <a:solidFill>
                      <a:srgbClr val="002060"/>
                    </a:solidFill>
                  </a:ln>
                  <a:solidFill>
                    <a:srgbClr val="3333CC"/>
                  </a:solidFill>
                  <a:latin typeface="Calibri" pitchFamily="34" charset="0"/>
                </a:endParaRPr>
              </a:p>
            </p:txBody>
          </p:sp>
          <p:sp>
            <p:nvSpPr>
              <p:cNvPr id="58" name="TextBox 13"/>
              <p:cNvSpPr txBox="1">
                <a:spLocks noChangeArrowheads="1"/>
              </p:cNvSpPr>
              <p:nvPr/>
            </p:nvSpPr>
            <p:spPr bwMode="auto">
              <a:xfrm rot="5400000">
                <a:off x="6250153" y="784877"/>
                <a:ext cx="769211" cy="20005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r">
                  <a:spcBef>
                    <a:spcPts val="2400"/>
                  </a:spcBef>
                  <a:defRPr/>
                </a:pPr>
                <a:r>
                  <a:rPr lang="de-CH" sz="1600" i="1" dirty="0" err="1">
                    <a:latin typeface="Calibri" pitchFamily="34" charset="0"/>
                  </a:rPr>
                  <a:t>dead</a:t>
                </a:r>
                <a:endParaRPr lang="de-CH" sz="1600" i="1" dirty="0">
                  <a:latin typeface="Calibri" pitchFamily="34" charset="0"/>
                </a:endParaRPr>
              </a:p>
              <a:p>
                <a:pPr algn="r">
                  <a:spcBef>
                    <a:spcPts val="2400"/>
                  </a:spcBef>
                  <a:defRPr/>
                </a:pPr>
                <a:endParaRPr lang="de-CH" sz="1600" i="1" dirty="0">
                  <a:latin typeface="Calibri" pitchFamily="34" charset="0"/>
                </a:endParaRPr>
              </a:p>
              <a:p>
                <a:pPr algn="r">
                  <a:spcBef>
                    <a:spcPts val="2400"/>
                  </a:spcBef>
                  <a:defRPr/>
                </a:pPr>
                <a:r>
                  <a:rPr lang="de-CH" sz="1600" i="1" dirty="0" err="1">
                    <a:latin typeface="Calibri" pitchFamily="34" charset="0"/>
                  </a:rPr>
                  <a:t>site</a:t>
                </a:r>
                <a:r>
                  <a:rPr lang="de-CH" sz="1600" i="1" dirty="0">
                    <a:latin typeface="Calibri" pitchFamily="34" charset="0"/>
                  </a:rPr>
                  <a:t> B</a:t>
                </a:r>
              </a:p>
              <a:p>
                <a:pPr algn="r">
                  <a:spcBef>
                    <a:spcPts val="2400"/>
                  </a:spcBef>
                  <a:defRPr/>
                </a:pPr>
                <a:r>
                  <a:rPr lang="de-CH" sz="1600" i="1" dirty="0" err="1">
                    <a:latin typeface="Calibri" pitchFamily="34" charset="0"/>
                  </a:rPr>
                  <a:t>site</a:t>
                </a:r>
                <a:r>
                  <a:rPr lang="de-CH" sz="1600" i="1" dirty="0">
                    <a:latin typeface="Calibri" pitchFamily="34" charset="0"/>
                  </a:rPr>
                  <a:t> A</a:t>
                </a:r>
                <a:endParaRPr lang="de-CH" sz="1600" i="1" dirty="0">
                  <a:ln>
                    <a:solidFill>
                      <a:srgbClr val="002060"/>
                    </a:solidFill>
                  </a:ln>
                  <a:solidFill>
                    <a:srgbClr val="3333CC"/>
                  </a:solidFill>
                  <a:latin typeface="Calibri" pitchFamily="34" charset="0"/>
                </a:endParaRPr>
              </a:p>
            </p:txBody>
          </p:sp>
          <p:sp>
            <p:nvSpPr>
              <p:cNvPr id="33811" name="TextBox 9"/>
              <p:cNvSpPr txBox="1">
                <a:spLocks noChangeArrowheads="1"/>
              </p:cNvSpPr>
              <p:nvPr/>
            </p:nvSpPr>
            <p:spPr bwMode="auto">
              <a:xfrm rot="16200000">
                <a:off x="3381065" y="2544252"/>
                <a:ext cx="1932606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9pPr>
              </a:lstStyle>
              <a:p>
                <a:pPr eaLnBrk="1" hangingPunct="1"/>
                <a:r>
                  <a:rPr lang="de-CH" sz="1800" i="1">
                    <a:latin typeface="Calibri" pitchFamily="34" charset="0"/>
                  </a:rPr>
                  <a:t>States at time t</a:t>
                </a:r>
              </a:p>
            </p:txBody>
          </p:sp>
          <p:sp>
            <p:nvSpPr>
              <p:cNvPr id="33812" name="TextBox 11"/>
              <p:cNvSpPr txBox="1">
                <a:spLocks noChangeArrowheads="1"/>
              </p:cNvSpPr>
              <p:nvPr/>
            </p:nvSpPr>
            <p:spPr bwMode="auto">
              <a:xfrm>
                <a:off x="5743575" y="962824"/>
                <a:ext cx="1842940" cy="4431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9pPr>
              </a:lstStyle>
              <a:p>
                <a:pPr eaLnBrk="1" hangingPunct="1"/>
                <a:r>
                  <a:rPr lang="de-CH" sz="1800" i="1">
                    <a:latin typeface="Calibri" pitchFamily="34" charset="0"/>
                  </a:rPr>
                  <a:t>States at time t</a:t>
                </a:r>
                <a:r>
                  <a:rPr lang="de-CH" sz="1800">
                    <a:latin typeface="Calibri" pitchFamily="34" charset="0"/>
                  </a:rPr>
                  <a:t>+1</a:t>
                </a:r>
              </a:p>
            </p:txBody>
          </p:sp>
        </p:grpSp>
        <p:graphicFrame>
          <p:nvGraphicFramePr>
            <p:cNvPr id="33807" name="Object 5"/>
            <p:cNvGraphicFramePr>
              <a:graphicFrameLocks noChangeAspect="1"/>
            </p:cNvGraphicFramePr>
            <p:nvPr/>
          </p:nvGraphicFramePr>
          <p:xfrm>
            <a:off x="4065588" y="2476284"/>
            <a:ext cx="430090" cy="3049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8156" name="Equation" r:id="rId6" imgW="279279" imgH="165028" progId="Equation.DSMT4">
                    <p:embed/>
                  </p:oleObj>
                </mc:Choice>
                <mc:Fallback>
                  <p:oleObj name="Equation" r:id="rId6" imgW="279279" imgH="165028" progId="Equation.DSMT4">
                    <p:embed/>
                    <p:pic>
                      <p:nvPicPr>
                        <p:cNvPr id="33807" name="Object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65588" y="2476284"/>
                          <a:ext cx="430090" cy="30497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4980281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ext Box 18"/>
          <p:cNvSpPr txBox="1">
            <a:spLocks noChangeArrowheads="1"/>
          </p:cNvSpPr>
          <p:nvPr/>
        </p:nvSpPr>
        <p:spPr bwMode="auto">
          <a:xfrm>
            <a:off x="511175" y="383646"/>
            <a:ext cx="184165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>
                <a:latin typeface="Calibri" pitchFamily="34" charset="0"/>
              </a:rPr>
              <a:t>State process</a:t>
            </a:r>
          </a:p>
        </p:txBody>
      </p:sp>
      <p:sp>
        <p:nvSpPr>
          <p:cNvPr id="33795" name="Text Box 19"/>
          <p:cNvSpPr txBox="1">
            <a:spLocks noChangeArrowheads="1"/>
          </p:cNvSpPr>
          <p:nvPr/>
        </p:nvSpPr>
        <p:spPr bwMode="auto">
          <a:xfrm>
            <a:off x="463551" y="1318948"/>
            <a:ext cx="806567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2000" b="1" dirty="0">
                <a:solidFill>
                  <a:srgbClr val="3333CC"/>
                </a:solidFill>
                <a:latin typeface="Calibri" pitchFamily="34" charset="0"/>
              </a:rPr>
              <a:t>Site A</a:t>
            </a:r>
          </a:p>
          <a:p>
            <a:pPr eaLnBrk="1" hangingPunct="1"/>
            <a:endParaRPr lang="de-CH" sz="1200" b="1" dirty="0">
              <a:solidFill>
                <a:srgbClr val="3333CC"/>
              </a:solidFill>
              <a:latin typeface="Calibri" pitchFamily="34" charset="0"/>
            </a:endParaRPr>
          </a:p>
          <a:p>
            <a:pPr eaLnBrk="1" hangingPunct="1"/>
            <a:r>
              <a:rPr lang="de-CH" sz="2000" b="1" dirty="0">
                <a:solidFill>
                  <a:srgbClr val="00B050"/>
                </a:solidFill>
                <a:latin typeface="Calibri" pitchFamily="34" charset="0"/>
              </a:rPr>
              <a:t>Site B</a:t>
            </a:r>
          </a:p>
          <a:p>
            <a:pPr eaLnBrk="1" hangingPunct="1"/>
            <a:endParaRPr lang="de-CH" sz="1200" b="1" dirty="0">
              <a:solidFill>
                <a:srgbClr val="3333CC"/>
              </a:solidFill>
              <a:latin typeface="Calibri" pitchFamily="34" charset="0"/>
            </a:endParaRPr>
          </a:p>
          <a:p>
            <a:pPr eaLnBrk="1" hangingPunct="1"/>
            <a:r>
              <a:rPr lang="de-CH" sz="2000" b="1" dirty="0">
                <a:latin typeface="Calibri" pitchFamily="34" charset="0"/>
              </a:rPr>
              <a:t>Dead</a:t>
            </a:r>
          </a:p>
        </p:txBody>
      </p:sp>
      <p:sp>
        <p:nvSpPr>
          <p:cNvPr id="33796" name="Oval 20"/>
          <p:cNvSpPr>
            <a:spLocks noChangeArrowheads="1"/>
          </p:cNvSpPr>
          <p:nvPr/>
        </p:nvSpPr>
        <p:spPr bwMode="auto">
          <a:xfrm>
            <a:off x="2276476" y="1349375"/>
            <a:ext cx="324000" cy="324000"/>
          </a:xfrm>
          <a:prstGeom prst="ellipse">
            <a:avLst/>
          </a:prstGeom>
          <a:solidFill>
            <a:srgbClr val="3333CC"/>
          </a:solidFill>
          <a:ln w="9525">
            <a:solidFill>
              <a:srgbClr val="3333CC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de-CH">
              <a:solidFill>
                <a:srgbClr val="3333CC"/>
              </a:solidFill>
              <a:latin typeface="Calibri" pitchFamily="34" charset="0"/>
            </a:endParaRPr>
          </a:p>
        </p:txBody>
      </p:sp>
      <p:sp>
        <p:nvSpPr>
          <p:cNvPr id="33797" name="Oval 21"/>
          <p:cNvSpPr>
            <a:spLocks noChangeArrowheads="1"/>
          </p:cNvSpPr>
          <p:nvPr/>
        </p:nvSpPr>
        <p:spPr bwMode="auto">
          <a:xfrm>
            <a:off x="3124201" y="1836208"/>
            <a:ext cx="324000" cy="324000"/>
          </a:xfrm>
          <a:prstGeom prst="ellipse">
            <a:avLst/>
          </a:prstGeom>
          <a:solidFill>
            <a:srgbClr val="009900"/>
          </a:solidFill>
          <a:ln w="9525">
            <a:solidFill>
              <a:srgbClr val="009900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de-CH">
              <a:solidFill>
                <a:srgbClr val="3333CC"/>
              </a:solidFill>
              <a:latin typeface="Calibri" pitchFamily="34" charset="0"/>
            </a:endParaRPr>
          </a:p>
        </p:txBody>
      </p:sp>
      <p:cxnSp>
        <p:nvCxnSpPr>
          <p:cNvPr id="33798" name="AutoShape 29"/>
          <p:cNvCxnSpPr>
            <a:cxnSpLocks noChangeShapeType="1"/>
            <a:stCxn id="33796" idx="6"/>
            <a:endCxn id="33797" idx="2"/>
          </p:cNvCxnSpPr>
          <p:nvPr/>
        </p:nvCxnSpPr>
        <p:spPr bwMode="auto">
          <a:xfrm>
            <a:off x="2600476" y="1511375"/>
            <a:ext cx="523725" cy="486833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3799" name="Oval 20"/>
          <p:cNvSpPr>
            <a:spLocks noChangeArrowheads="1"/>
          </p:cNvSpPr>
          <p:nvPr/>
        </p:nvSpPr>
        <p:spPr bwMode="auto">
          <a:xfrm>
            <a:off x="3124201" y="1349375"/>
            <a:ext cx="324000" cy="324000"/>
          </a:xfrm>
          <a:prstGeom prst="ellipse">
            <a:avLst/>
          </a:prstGeom>
          <a:solidFill>
            <a:srgbClr val="3333CC"/>
          </a:solidFill>
          <a:ln w="9525">
            <a:solidFill>
              <a:srgbClr val="3333CC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de-CH">
              <a:solidFill>
                <a:srgbClr val="3333CC"/>
              </a:solidFill>
              <a:latin typeface="Calibri" pitchFamily="34" charset="0"/>
            </a:endParaRPr>
          </a:p>
        </p:txBody>
      </p:sp>
      <p:sp>
        <p:nvSpPr>
          <p:cNvPr id="44" name="Oval 20"/>
          <p:cNvSpPr>
            <a:spLocks noChangeArrowheads="1"/>
          </p:cNvSpPr>
          <p:nvPr/>
        </p:nvSpPr>
        <p:spPr bwMode="auto">
          <a:xfrm>
            <a:off x="3124201" y="2340240"/>
            <a:ext cx="324000" cy="324000"/>
          </a:xfrm>
          <a:prstGeom prst="ellipse">
            <a:avLst/>
          </a:prstGeom>
          <a:solidFill>
            <a:schemeClr val="tx1"/>
          </a:solidFill>
          <a:ln>
            <a:solidFill>
              <a:srgbClr val="002060"/>
            </a:solidFill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 algn="ctr">
              <a:defRPr/>
            </a:pPr>
            <a:endParaRPr lang="de-CH">
              <a:solidFill>
                <a:srgbClr val="3333CC"/>
              </a:solidFill>
              <a:latin typeface="Calibri" pitchFamily="34" charset="0"/>
            </a:endParaRPr>
          </a:p>
        </p:txBody>
      </p:sp>
      <p:sp>
        <p:nvSpPr>
          <p:cNvPr id="46" name="Rounded Rectangle 45"/>
          <p:cNvSpPr/>
          <p:nvPr/>
        </p:nvSpPr>
        <p:spPr>
          <a:xfrm>
            <a:off x="5949536" y="1807422"/>
            <a:ext cx="2539144" cy="317650"/>
          </a:xfrm>
          <a:prstGeom prst="roundRect">
            <a:avLst/>
          </a:prstGeom>
          <a:noFill/>
          <a:ln>
            <a:solidFill>
              <a:srgbClr val="33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CH">
              <a:solidFill>
                <a:srgbClr val="FFFFFF"/>
              </a:solidFill>
              <a:latin typeface="Calibri" pitchFamily="34" charset="0"/>
            </a:endParaRPr>
          </a:p>
        </p:txBody>
      </p:sp>
      <p:cxnSp>
        <p:nvCxnSpPr>
          <p:cNvPr id="33802" name="AutoShape 29"/>
          <p:cNvCxnSpPr>
            <a:cxnSpLocks noChangeShapeType="1"/>
            <a:stCxn id="33796" idx="6"/>
            <a:endCxn id="33799" idx="2"/>
          </p:cNvCxnSpPr>
          <p:nvPr/>
        </p:nvCxnSpPr>
        <p:spPr bwMode="auto">
          <a:xfrm>
            <a:off x="2600476" y="1511375"/>
            <a:ext cx="523725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803" name="AutoShape 29"/>
          <p:cNvCxnSpPr>
            <a:cxnSpLocks noChangeShapeType="1"/>
            <a:stCxn id="33796" idx="6"/>
            <a:endCxn id="44" idx="1"/>
          </p:cNvCxnSpPr>
          <p:nvPr/>
        </p:nvCxnSpPr>
        <p:spPr bwMode="auto">
          <a:xfrm>
            <a:off x="2600476" y="1511375"/>
            <a:ext cx="571174" cy="876314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3" name="Group 66"/>
          <p:cNvGrpSpPr>
            <a:grpSpLocks/>
          </p:cNvGrpSpPr>
          <p:nvPr/>
        </p:nvGrpSpPr>
        <p:grpSpPr bwMode="auto">
          <a:xfrm>
            <a:off x="4065588" y="728928"/>
            <a:ext cx="4341432" cy="2276997"/>
            <a:chOff x="4065588" y="873924"/>
            <a:chExt cx="4341432" cy="2732397"/>
          </a:xfrm>
        </p:grpSpPr>
        <p:grpSp>
          <p:nvGrpSpPr>
            <p:cNvPr id="33806" name="Group 63"/>
            <p:cNvGrpSpPr>
              <a:grpSpLocks/>
            </p:cNvGrpSpPr>
            <p:nvPr/>
          </p:nvGrpSpPr>
          <p:grpSpPr bwMode="auto">
            <a:xfrm>
              <a:off x="4581802" y="873924"/>
              <a:ext cx="3825218" cy="2732397"/>
              <a:chOff x="4162702" y="962824"/>
              <a:chExt cx="3825218" cy="2732397"/>
            </a:xfrm>
          </p:grpSpPr>
          <p:graphicFrame>
            <p:nvGraphicFramePr>
              <p:cNvPr id="33808" name="Object 20"/>
              <p:cNvGraphicFramePr>
                <a:graphicFrameLocks noChangeAspect="1"/>
              </p:cNvGraphicFramePr>
              <p:nvPr/>
            </p:nvGraphicFramePr>
            <p:xfrm>
              <a:off x="5587411" y="2259809"/>
              <a:ext cx="2400509" cy="116035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09204" name="Equation" r:id="rId4" imgW="1765080" imgH="711000" progId="Equation.DSMT4">
                      <p:embed/>
                    </p:oleObj>
                  </mc:Choice>
                  <mc:Fallback>
                    <p:oleObj name="Equation" r:id="rId4" imgW="1765080" imgH="711000" progId="Equation.DSMT4">
                      <p:embed/>
                      <p:pic>
                        <p:nvPicPr>
                          <p:cNvPr id="33808" name="Object 20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587411" y="2259809"/>
                            <a:ext cx="2400509" cy="116035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57" name="TextBox 10"/>
              <p:cNvSpPr txBox="1">
                <a:spLocks noChangeArrowheads="1"/>
              </p:cNvSpPr>
              <p:nvPr/>
            </p:nvSpPr>
            <p:spPr bwMode="auto">
              <a:xfrm>
                <a:off x="4621213" y="2243937"/>
                <a:ext cx="640945" cy="11818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>
                  <a:spcBef>
                    <a:spcPts val="600"/>
                  </a:spcBef>
                  <a:defRPr/>
                </a:pPr>
                <a:r>
                  <a:rPr lang="de-CH" sz="1600" i="1" dirty="0" err="1">
                    <a:latin typeface="Calibri" pitchFamily="34" charset="0"/>
                  </a:rPr>
                  <a:t>site</a:t>
                </a:r>
                <a:r>
                  <a:rPr lang="de-CH" sz="1600" i="1" dirty="0">
                    <a:latin typeface="Calibri" pitchFamily="34" charset="0"/>
                  </a:rPr>
                  <a:t> A</a:t>
                </a:r>
              </a:p>
              <a:p>
                <a:pPr>
                  <a:spcBef>
                    <a:spcPts val="600"/>
                  </a:spcBef>
                  <a:defRPr/>
                </a:pPr>
                <a:r>
                  <a:rPr lang="de-CH" sz="1600" i="1" dirty="0" err="1">
                    <a:latin typeface="Calibri" pitchFamily="34" charset="0"/>
                  </a:rPr>
                  <a:t>site</a:t>
                </a:r>
                <a:r>
                  <a:rPr lang="de-CH" sz="1600" i="1" dirty="0">
                    <a:latin typeface="Calibri" pitchFamily="34" charset="0"/>
                  </a:rPr>
                  <a:t> B</a:t>
                </a:r>
              </a:p>
              <a:p>
                <a:pPr>
                  <a:spcBef>
                    <a:spcPts val="600"/>
                  </a:spcBef>
                  <a:defRPr/>
                </a:pPr>
                <a:r>
                  <a:rPr lang="de-CH" sz="1600" i="1" dirty="0" err="1">
                    <a:latin typeface="Calibri" pitchFamily="34" charset="0"/>
                  </a:rPr>
                  <a:t>dead</a:t>
                </a:r>
                <a:endParaRPr lang="de-CH" sz="1600" i="1" dirty="0">
                  <a:ln>
                    <a:solidFill>
                      <a:srgbClr val="002060"/>
                    </a:solidFill>
                  </a:ln>
                  <a:solidFill>
                    <a:srgbClr val="3333CC"/>
                  </a:solidFill>
                  <a:latin typeface="Calibri" pitchFamily="34" charset="0"/>
                </a:endParaRPr>
              </a:p>
            </p:txBody>
          </p:sp>
          <p:sp>
            <p:nvSpPr>
              <p:cNvPr id="58" name="TextBox 13"/>
              <p:cNvSpPr txBox="1">
                <a:spLocks noChangeArrowheads="1"/>
              </p:cNvSpPr>
              <p:nvPr/>
            </p:nvSpPr>
            <p:spPr bwMode="auto">
              <a:xfrm rot="5400000">
                <a:off x="6250153" y="784877"/>
                <a:ext cx="769211" cy="20005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r">
                  <a:spcBef>
                    <a:spcPts val="2400"/>
                  </a:spcBef>
                  <a:defRPr/>
                </a:pPr>
                <a:r>
                  <a:rPr lang="de-CH" sz="1600" i="1" dirty="0" err="1">
                    <a:latin typeface="Calibri" pitchFamily="34" charset="0"/>
                  </a:rPr>
                  <a:t>dead</a:t>
                </a:r>
                <a:endParaRPr lang="de-CH" sz="1600" i="1" dirty="0">
                  <a:latin typeface="Calibri" pitchFamily="34" charset="0"/>
                </a:endParaRPr>
              </a:p>
              <a:p>
                <a:pPr algn="r">
                  <a:spcBef>
                    <a:spcPts val="2400"/>
                  </a:spcBef>
                  <a:defRPr/>
                </a:pPr>
                <a:endParaRPr lang="de-CH" sz="1600" i="1" dirty="0">
                  <a:latin typeface="Calibri" pitchFamily="34" charset="0"/>
                </a:endParaRPr>
              </a:p>
              <a:p>
                <a:pPr algn="r">
                  <a:spcBef>
                    <a:spcPts val="2400"/>
                  </a:spcBef>
                  <a:defRPr/>
                </a:pPr>
                <a:r>
                  <a:rPr lang="de-CH" sz="1600" i="1" dirty="0" err="1">
                    <a:latin typeface="Calibri" pitchFamily="34" charset="0"/>
                  </a:rPr>
                  <a:t>site</a:t>
                </a:r>
                <a:r>
                  <a:rPr lang="de-CH" sz="1600" i="1" dirty="0">
                    <a:latin typeface="Calibri" pitchFamily="34" charset="0"/>
                  </a:rPr>
                  <a:t> B</a:t>
                </a:r>
              </a:p>
              <a:p>
                <a:pPr algn="r">
                  <a:spcBef>
                    <a:spcPts val="2400"/>
                  </a:spcBef>
                  <a:defRPr/>
                </a:pPr>
                <a:r>
                  <a:rPr lang="de-CH" sz="1600" i="1" dirty="0" err="1">
                    <a:latin typeface="Calibri" pitchFamily="34" charset="0"/>
                  </a:rPr>
                  <a:t>site</a:t>
                </a:r>
                <a:r>
                  <a:rPr lang="de-CH" sz="1600" i="1" dirty="0">
                    <a:latin typeface="Calibri" pitchFamily="34" charset="0"/>
                  </a:rPr>
                  <a:t> A</a:t>
                </a:r>
                <a:endParaRPr lang="de-CH" sz="1600" i="1" dirty="0">
                  <a:ln>
                    <a:solidFill>
                      <a:srgbClr val="002060"/>
                    </a:solidFill>
                  </a:ln>
                  <a:solidFill>
                    <a:srgbClr val="3333CC"/>
                  </a:solidFill>
                  <a:latin typeface="Calibri" pitchFamily="34" charset="0"/>
                </a:endParaRPr>
              </a:p>
            </p:txBody>
          </p:sp>
          <p:sp>
            <p:nvSpPr>
              <p:cNvPr id="33811" name="TextBox 9"/>
              <p:cNvSpPr txBox="1">
                <a:spLocks noChangeArrowheads="1"/>
              </p:cNvSpPr>
              <p:nvPr/>
            </p:nvSpPr>
            <p:spPr bwMode="auto">
              <a:xfrm rot="16200000">
                <a:off x="3381065" y="2544252"/>
                <a:ext cx="1932606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9pPr>
              </a:lstStyle>
              <a:p>
                <a:pPr eaLnBrk="1" hangingPunct="1"/>
                <a:r>
                  <a:rPr lang="de-CH" sz="1800" i="1">
                    <a:latin typeface="Calibri" pitchFamily="34" charset="0"/>
                  </a:rPr>
                  <a:t>States at time t</a:t>
                </a:r>
              </a:p>
            </p:txBody>
          </p:sp>
          <p:sp>
            <p:nvSpPr>
              <p:cNvPr id="33812" name="TextBox 11"/>
              <p:cNvSpPr txBox="1">
                <a:spLocks noChangeArrowheads="1"/>
              </p:cNvSpPr>
              <p:nvPr/>
            </p:nvSpPr>
            <p:spPr bwMode="auto">
              <a:xfrm>
                <a:off x="5743575" y="962824"/>
                <a:ext cx="1842940" cy="4431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9pPr>
              </a:lstStyle>
              <a:p>
                <a:pPr eaLnBrk="1" hangingPunct="1"/>
                <a:r>
                  <a:rPr lang="de-CH" sz="1800" i="1">
                    <a:latin typeface="Calibri" pitchFamily="34" charset="0"/>
                  </a:rPr>
                  <a:t>States at time t</a:t>
                </a:r>
                <a:r>
                  <a:rPr lang="de-CH" sz="1800">
                    <a:latin typeface="Calibri" pitchFamily="34" charset="0"/>
                  </a:rPr>
                  <a:t>+1</a:t>
                </a:r>
              </a:p>
            </p:txBody>
          </p:sp>
        </p:grpSp>
        <p:graphicFrame>
          <p:nvGraphicFramePr>
            <p:cNvPr id="33807" name="Object 5"/>
            <p:cNvGraphicFramePr>
              <a:graphicFrameLocks noChangeAspect="1"/>
            </p:cNvGraphicFramePr>
            <p:nvPr/>
          </p:nvGraphicFramePr>
          <p:xfrm>
            <a:off x="4065588" y="2476284"/>
            <a:ext cx="430090" cy="3049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9205" name="Equation" r:id="rId6" imgW="279279" imgH="165028" progId="Equation.DSMT4">
                    <p:embed/>
                  </p:oleObj>
                </mc:Choice>
                <mc:Fallback>
                  <p:oleObj name="Equation" r:id="rId6" imgW="279279" imgH="165028" progId="Equation.DSMT4">
                    <p:embed/>
                    <p:pic>
                      <p:nvPicPr>
                        <p:cNvPr id="33807" name="Object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65588" y="2476284"/>
                          <a:ext cx="430090" cy="30497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4" name="Text Box 18">
            <a:extLst>
              <a:ext uri="{FF2B5EF4-FFF2-40B4-BE49-F238E27FC236}">
                <a16:creationId xmlns:a16="http://schemas.microsoft.com/office/drawing/2014/main" id="{7724B46B-CB06-724B-B996-BE77248C3F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8073" y="4701197"/>
            <a:ext cx="850745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4163" indent="-284163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marL="0" indent="0" eaLnBrk="1" hangingPunct="1">
              <a:spcBef>
                <a:spcPts val="1500"/>
              </a:spcBef>
            </a:pPr>
            <a:r>
              <a:rPr lang="de-CH" sz="2000" dirty="0">
                <a:latin typeface="Calibri" pitchFamily="34" charset="0"/>
                <a:sym typeface="Symbol" pitchFamily="18" charset="2"/>
              </a:rPr>
              <a:t>z</a:t>
            </a:r>
            <a:r>
              <a:rPr lang="de-CH" sz="2000" baseline="-25000" dirty="0">
                <a:latin typeface="Calibri" pitchFamily="34" charset="0"/>
                <a:sym typeface="Symbol" pitchFamily="18" charset="2"/>
              </a:rPr>
              <a:t>i,t+1 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is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state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of</a:t>
            </a:r>
            <a:r>
              <a:rPr lang="de-CH" sz="2000" dirty="0">
                <a:latin typeface="Calibri" pitchFamily="34" charset="0"/>
              </a:rPr>
              <a:t> individual </a:t>
            </a:r>
            <a:r>
              <a:rPr lang="de-CH" sz="2000" i="1" dirty="0">
                <a:latin typeface="Calibri" pitchFamily="34" charset="0"/>
              </a:rPr>
              <a:t>i</a:t>
            </a:r>
            <a:r>
              <a:rPr lang="de-CH" sz="2000" dirty="0">
                <a:latin typeface="Calibri" pitchFamily="34" charset="0"/>
              </a:rPr>
              <a:t> at time </a:t>
            </a:r>
            <a:r>
              <a:rPr lang="de-CH" sz="2000" i="1" dirty="0">
                <a:latin typeface="Calibri" pitchFamily="34" charset="0"/>
              </a:rPr>
              <a:t>t</a:t>
            </a:r>
            <a:r>
              <a:rPr lang="de-CH" sz="2000" dirty="0">
                <a:latin typeface="Calibri" pitchFamily="34" charset="0"/>
              </a:rPr>
              <a:t>+1; </a:t>
            </a:r>
            <a:r>
              <a:rPr lang="de-CH" sz="2000" dirty="0" err="1">
                <a:latin typeface="Calibri" pitchFamily="34" charset="0"/>
              </a:rPr>
              <a:t>either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alive</a:t>
            </a:r>
            <a:r>
              <a:rPr lang="de-CH" sz="2000" dirty="0">
                <a:latin typeface="Calibri" pitchFamily="34" charset="0"/>
              </a:rPr>
              <a:t> in </a:t>
            </a:r>
            <a:r>
              <a:rPr lang="de-CH" sz="2000" dirty="0" err="1">
                <a:latin typeface="Calibri" pitchFamily="34" charset="0"/>
              </a:rPr>
              <a:t>site</a:t>
            </a:r>
            <a:r>
              <a:rPr lang="de-CH" sz="2000" dirty="0">
                <a:latin typeface="Calibri" pitchFamily="34" charset="0"/>
              </a:rPr>
              <a:t> A, in </a:t>
            </a:r>
            <a:r>
              <a:rPr lang="de-CH" sz="2000" dirty="0" err="1">
                <a:latin typeface="Calibri" pitchFamily="34" charset="0"/>
              </a:rPr>
              <a:t>site</a:t>
            </a:r>
            <a:r>
              <a:rPr lang="de-CH" sz="2000" dirty="0">
                <a:latin typeface="Calibri" pitchFamily="34" charset="0"/>
              </a:rPr>
              <a:t> B </a:t>
            </a:r>
            <a:r>
              <a:rPr lang="de-CH" sz="2000" dirty="0" err="1">
                <a:latin typeface="Calibri" pitchFamily="34" charset="0"/>
              </a:rPr>
              <a:t>or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dead</a:t>
            </a:r>
            <a:r>
              <a:rPr lang="de-CH" sz="2000" dirty="0">
                <a:latin typeface="Calibri" pitchFamily="34" charset="0"/>
              </a:rPr>
              <a:t>.</a:t>
            </a:r>
            <a:endParaRPr lang="de-CH" sz="2000" dirty="0">
              <a:latin typeface="Calibri" pitchFamily="34" charset="0"/>
              <a:sym typeface="Symbol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9058699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ext Box 18"/>
          <p:cNvSpPr txBox="1">
            <a:spLocks noChangeArrowheads="1"/>
          </p:cNvSpPr>
          <p:nvPr/>
        </p:nvSpPr>
        <p:spPr bwMode="auto">
          <a:xfrm>
            <a:off x="511175" y="383646"/>
            <a:ext cx="184165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>
                <a:latin typeface="Calibri" pitchFamily="34" charset="0"/>
              </a:rPr>
              <a:t>State process</a:t>
            </a:r>
          </a:p>
        </p:txBody>
      </p:sp>
      <p:sp>
        <p:nvSpPr>
          <p:cNvPr id="33795" name="Text Box 19"/>
          <p:cNvSpPr txBox="1">
            <a:spLocks noChangeArrowheads="1"/>
          </p:cNvSpPr>
          <p:nvPr/>
        </p:nvSpPr>
        <p:spPr bwMode="auto">
          <a:xfrm>
            <a:off x="463551" y="1318948"/>
            <a:ext cx="806567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2000" b="1" dirty="0">
                <a:solidFill>
                  <a:srgbClr val="3333CC"/>
                </a:solidFill>
                <a:latin typeface="Calibri" pitchFamily="34" charset="0"/>
              </a:rPr>
              <a:t>Site A</a:t>
            </a:r>
          </a:p>
          <a:p>
            <a:pPr eaLnBrk="1" hangingPunct="1"/>
            <a:endParaRPr lang="de-CH" sz="1200" b="1" dirty="0">
              <a:solidFill>
                <a:srgbClr val="3333CC"/>
              </a:solidFill>
              <a:latin typeface="Calibri" pitchFamily="34" charset="0"/>
            </a:endParaRPr>
          </a:p>
          <a:p>
            <a:pPr eaLnBrk="1" hangingPunct="1"/>
            <a:r>
              <a:rPr lang="de-CH" sz="2000" b="1" dirty="0">
                <a:solidFill>
                  <a:srgbClr val="00B050"/>
                </a:solidFill>
                <a:latin typeface="Calibri" pitchFamily="34" charset="0"/>
              </a:rPr>
              <a:t>Site B</a:t>
            </a:r>
          </a:p>
          <a:p>
            <a:pPr eaLnBrk="1" hangingPunct="1"/>
            <a:endParaRPr lang="de-CH" sz="1200" b="1" dirty="0">
              <a:solidFill>
                <a:srgbClr val="3333CC"/>
              </a:solidFill>
              <a:latin typeface="Calibri" pitchFamily="34" charset="0"/>
            </a:endParaRPr>
          </a:p>
          <a:p>
            <a:pPr eaLnBrk="1" hangingPunct="1"/>
            <a:r>
              <a:rPr lang="de-CH" sz="2000" b="1" dirty="0">
                <a:latin typeface="Calibri" pitchFamily="34" charset="0"/>
              </a:rPr>
              <a:t>Dead</a:t>
            </a:r>
          </a:p>
        </p:txBody>
      </p:sp>
      <p:sp>
        <p:nvSpPr>
          <p:cNvPr id="33796" name="Oval 20"/>
          <p:cNvSpPr>
            <a:spLocks noChangeArrowheads="1"/>
          </p:cNvSpPr>
          <p:nvPr/>
        </p:nvSpPr>
        <p:spPr bwMode="auto">
          <a:xfrm>
            <a:off x="2276476" y="1349375"/>
            <a:ext cx="324000" cy="324000"/>
          </a:xfrm>
          <a:prstGeom prst="ellipse">
            <a:avLst/>
          </a:prstGeom>
          <a:solidFill>
            <a:srgbClr val="3333CC"/>
          </a:solidFill>
          <a:ln w="9525">
            <a:solidFill>
              <a:srgbClr val="3333CC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de-CH">
              <a:solidFill>
                <a:srgbClr val="3333CC"/>
              </a:solidFill>
              <a:latin typeface="Calibri" pitchFamily="34" charset="0"/>
            </a:endParaRPr>
          </a:p>
        </p:txBody>
      </p:sp>
      <p:sp>
        <p:nvSpPr>
          <p:cNvPr id="33797" name="Oval 21"/>
          <p:cNvSpPr>
            <a:spLocks noChangeArrowheads="1"/>
          </p:cNvSpPr>
          <p:nvPr/>
        </p:nvSpPr>
        <p:spPr bwMode="auto">
          <a:xfrm>
            <a:off x="3124201" y="1836208"/>
            <a:ext cx="324000" cy="324000"/>
          </a:xfrm>
          <a:prstGeom prst="ellipse">
            <a:avLst/>
          </a:prstGeom>
          <a:solidFill>
            <a:srgbClr val="009900"/>
          </a:solidFill>
          <a:ln w="9525">
            <a:solidFill>
              <a:srgbClr val="009900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de-CH">
              <a:solidFill>
                <a:srgbClr val="3333CC"/>
              </a:solidFill>
              <a:latin typeface="Calibri" pitchFamily="34" charset="0"/>
            </a:endParaRPr>
          </a:p>
        </p:txBody>
      </p:sp>
      <p:cxnSp>
        <p:nvCxnSpPr>
          <p:cNvPr id="33798" name="AutoShape 29"/>
          <p:cNvCxnSpPr>
            <a:cxnSpLocks noChangeShapeType="1"/>
            <a:stCxn id="33796" idx="6"/>
            <a:endCxn id="33797" idx="2"/>
          </p:cNvCxnSpPr>
          <p:nvPr/>
        </p:nvCxnSpPr>
        <p:spPr bwMode="auto">
          <a:xfrm>
            <a:off x="2600476" y="1511375"/>
            <a:ext cx="523725" cy="486833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3799" name="Oval 20"/>
          <p:cNvSpPr>
            <a:spLocks noChangeArrowheads="1"/>
          </p:cNvSpPr>
          <p:nvPr/>
        </p:nvSpPr>
        <p:spPr bwMode="auto">
          <a:xfrm>
            <a:off x="3124201" y="1349375"/>
            <a:ext cx="324000" cy="324000"/>
          </a:xfrm>
          <a:prstGeom prst="ellipse">
            <a:avLst/>
          </a:prstGeom>
          <a:solidFill>
            <a:srgbClr val="3333CC"/>
          </a:solidFill>
          <a:ln w="9525">
            <a:solidFill>
              <a:srgbClr val="3333CC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de-CH">
              <a:solidFill>
                <a:srgbClr val="3333CC"/>
              </a:solidFill>
              <a:latin typeface="Calibri" pitchFamily="34" charset="0"/>
            </a:endParaRPr>
          </a:p>
        </p:txBody>
      </p:sp>
      <p:sp>
        <p:nvSpPr>
          <p:cNvPr id="44" name="Oval 20"/>
          <p:cNvSpPr>
            <a:spLocks noChangeArrowheads="1"/>
          </p:cNvSpPr>
          <p:nvPr/>
        </p:nvSpPr>
        <p:spPr bwMode="auto">
          <a:xfrm>
            <a:off x="3124201" y="2340240"/>
            <a:ext cx="324000" cy="324000"/>
          </a:xfrm>
          <a:prstGeom prst="ellipse">
            <a:avLst/>
          </a:prstGeom>
          <a:solidFill>
            <a:schemeClr val="tx1"/>
          </a:solidFill>
          <a:ln>
            <a:solidFill>
              <a:srgbClr val="002060"/>
            </a:solidFill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 algn="ctr">
              <a:defRPr/>
            </a:pPr>
            <a:endParaRPr lang="de-CH">
              <a:solidFill>
                <a:srgbClr val="3333CC"/>
              </a:solidFill>
              <a:latin typeface="Calibri" pitchFamily="34" charset="0"/>
            </a:endParaRPr>
          </a:p>
        </p:txBody>
      </p:sp>
      <p:sp>
        <p:nvSpPr>
          <p:cNvPr id="46" name="Rounded Rectangle 45"/>
          <p:cNvSpPr/>
          <p:nvPr/>
        </p:nvSpPr>
        <p:spPr>
          <a:xfrm>
            <a:off x="5949536" y="1807422"/>
            <a:ext cx="2539144" cy="317650"/>
          </a:xfrm>
          <a:prstGeom prst="roundRect">
            <a:avLst/>
          </a:prstGeom>
          <a:noFill/>
          <a:ln>
            <a:solidFill>
              <a:srgbClr val="33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CH">
              <a:solidFill>
                <a:srgbClr val="FFFFFF"/>
              </a:solidFill>
              <a:latin typeface="Calibri" pitchFamily="34" charset="0"/>
            </a:endParaRPr>
          </a:p>
        </p:txBody>
      </p:sp>
      <p:cxnSp>
        <p:nvCxnSpPr>
          <p:cNvPr id="33802" name="AutoShape 29"/>
          <p:cNvCxnSpPr>
            <a:cxnSpLocks noChangeShapeType="1"/>
            <a:stCxn id="33796" idx="6"/>
            <a:endCxn id="33799" idx="2"/>
          </p:cNvCxnSpPr>
          <p:nvPr/>
        </p:nvCxnSpPr>
        <p:spPr bwMode="auto">
          <a:xfrm>
            <a:off x="2600476" y="1511375"/>
            <a:ext cx="523725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803" name="AutoShape 29"/>
          <p:cNvCxnSpPr>
            <a:cxnSpLocks noChangeShapeType="1"/>
            <a:stCxn id="33796" idx="6"/>
            <a:endCxn id="44" idx="1"/>
          </p:cNvCxnSpPr>
          <p:nvPr/>
        </p:nvCxnSpPr>
        <p:spPr bwMode="auto">
          <a:xfrm>
            <a:off x="2600476" y="1511375"/>
            <a:ext cx="571174" cy="876314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2" name="Group 62"/>
          <p:cNvGrpSpPr>
            <a:grpSpLocks/>
          </p:cNvGrpSpPr>
          <p:nvPr/>
        </p:nvGrpSpPr>
        <p:grpSpPr bwMode="auto">
          <a:xfrm>
            <a:off x="787400" y="3513666"/>
            <a:ext cx="2202847" cy="859897"/>
            <a:chOff x="1017587" y="4084935"/>
            <a:chExt cx="2202352" cy="1032217"/>
          </a:xfrm>
        </p:grpSpPr>
        <p:graphicFrame>
          <p:nvGraphicFramePr>
            <p:cNvPr id="33813" name="Object 4"/>
            <p:cNvGraphicFramePr>
              <a:graphicFrameLocks noChangeAspect="1"/>
            </p:cNvGraphicFramePr>
            <p:nvPr/>
          </p:nvGraphicFramePr>
          <p:xfrm>
            <a:off x="1112499" y="4547368"/>
            <a:ext cx="1822040" cy="56978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63517" name="Equation" r:id="rId4" imgW="1168200" imgH="304560" progId="Equation.DSMT4">
                    <p:embed/>
                  </p:oleObj>
                </mc:Choice>
                <mc:Fallback>
                  <p:oleObj name="Equation" r:id="rId4" imgW="1168200" imgH="304560" progId="Equation.DSMT4">
                    <p:embed/>
                    <p:pic>
                      <p:nvPicPr>
                        <p:cNvPr id="33813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12499" y="4547368"/>
                          <a:ext cx="1822040" cy="56978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3814" name="Rectangle 61"/>
            <p:cNvSpPr>
              <a:spLocks noChangeArrowheads="1"/>
            </p:cNvSpPr>
            <p:nvPr/>
          </p:nvSpPr>
          <p:spPr bwMode="auto">
            <a:xfrm>
              <a:off x="1017587" y="4084935"/>
              <a:ext cx="2202352" cy="5541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de-CH" i="1" dirty="0">
                  <a:latin typeface="Calibri" pitchFamily="34" charset="0"/>
                </a:rPr>
                <a:t>BUGS </a:t>
              </a:r>
              <a:r>
                <a:rPr lang="de-CH" i="1" dirty="0" err="1">
                  <a:latin typeface="Calibri" pitchFamily="34" charset="0"/>
                </a:rPr>
                <a:t>language</a:t>
              </a:r>
              <a:r>
                <a:rPr lang="de-CH" i="1" dirty="0">
                  <a:latin typeface="Calibri" pitchFamily="34" charset="0"/>
                </a:rPr>
                <a:t>:</a:t>
              </a:r>
            </a:p>
          </p:txBody>
        </p:sp>
      </p:grpSp>
      <p:grpSp>
        <p:nvGrpSpPr>
          <p:cNvPr id="3" name="Group 66"/>
          <p:cNvGrpSpPr>
            <a:grpSpLocks/>
          </p:cNvGrpSpPr>
          <p:nvPr/>
        </p:nvGrpSpPr>
        <p:grpSpPr bwMode="auto">
          <a:xfrm>
            <a:off x="4065588" y="728928"/>
            <a:ext cx="4341432" cy="2276997"/>
            <a:chOff x="4065588" y="873924"/>
            <a:chExt cx="4341432" cy="2732397"/>
          </a:xfrm>
        </p:grpSpPr>
        <p:grpSp>
          <p:nvGrpSpPr>
            <p:cNvPr id="33806" name="Group 63"/>
            <p:cNvGrpSpPr>
              <a:grpSpLocks/>
            </p:cNvGrpSpPr>
            <p:nvPr/>
          </p:nvGrpSpPr>
          <p:grpSpPr bwMode="auto">
            <a:xfrm>
              <a:off x="4581802" y="873924"/>
              <a:ext cx="3825218" cy="2732397"/>
              <a:chOff x="4162702" y="962824"/>
              <a:chExt cx="3825218" cy="2732397"/>
            </a:xfrm>
          </p:grpSpPr>
          <p:graphicFrame>
            <p:nvGraphicFramePr>
              <p:cNvPr id="33808" name="Object 20"/>
              <p:cNvGraphicFramePr>
                <a:graphicFrameLocks noChangeAspect="1"/>
              </p:cNvGraphicFramePr>
              <p:nvPr/>
            </p:nvGraphicFramePr>
            <p:xfrm>
              <a:off x="5587411" y="2259809"/>
              <a:ext cx="2400509" cy="116035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63518" name="Equation" r:id="rId6" imgW="1765080" imgH="711000" progId="Equation.DSMT4">
                      <p:embed/>
                    </p:oleObj>
                  </mc:Choice>
                  <mc:Fallback>
                    <p:oleObj name="Equation" r:id="rId6" imgW="1765080" imgH="711000" progId="Equation.DSMT4">
                      <p:embed/>
                      <p:pic>
                        <p:nvPicPr>
                          <p:cNvPr id="33808" name="Object 20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7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587411" y="2259809"/>
                            <a:ext cx="2400509" cy="116035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57" name="TextBox 10"/>
              <p:cNvSpPr txBox="1">
                <a:spLocks noChangeArrowheads="1"/>
              </p:cNvSpPr>
              <p:nvPr/>
            </p:nvSpPr>
            <p:spPr bwMode="auto">
              <a:xfrm>
                <a:off x="4621213" y="2243937"/>
                <a:ext cx="640945" cy="11818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>
                  <a:spcBef>
                    <a:spcPts val="600"/>
                  </a:spcBef>
                  <a:defRPr/>
                </a:pPr>
                <a:r>
                  <a:rPr lang="de-CH" sz="1600" i="1" dirty="0" err="1">
                    <a:latin typeface="Calibri" pitchFamily="34" charset="0"/>
                  </a:rPr>
                  <a:t>site</a:t>
                </a:r>
                <a:r>
                  <a:rPr lang="de-CH" sz="1600" i="1" dirty="0">
                    <a:latin typeface="Calibri" pitchFamily="34" charset="0"/>
                  </a:rPr>
                  <a:t> A</a:t>
                </a:r>
              </a:p>
              <a:p>
                <a:pPr>
                  <a:spcBef>
                    <a:spcPts val="600"/>
                  </a:spcBef>
                  <a:defRPr/>
                </a:pPr>
                <a:r>
                  <a:rPr lang="de-CH" sz="1600" i="1" dirty="0" err="1">
                    <a:latin typeface="Calibri" pitchFamily="34" charset="0"/>
                  </a:rPr>
                  <a:t>site</a:t>
                </a:r>
                <a:r>
                  <a:rPr lang="de-CH" sz="1600" i="1" dirty="0">
                    <a:latin typeface="Calibri" pitchFamily="34" charset="0"/>
                  </a:rPr>
                  <a:t> B</a:t>
                </a:r>
              </a:p>
              <a:p>
                <a:pPr>
                  <a:spcBef>
                    <a:spcPts val="600"/>
                  </a:spcBef>
                  <a:defRPr/>
                </a:pPr>
                <a:r>
                  <a:rPr lang="de-CH" sz="1600" i="1" dirty="0" err="1">
                    <a:latin typeface="Calibri" pitchFamily="34" charset="0"/>
                  </a:rPr>
                  <a:t>dead</a:t>
                </a:r>
                <a:endParaRPr lang="de-CH" sz="1600" i="1" dirty="0">
                  <a:ln>
                    <a:solidFill>
                      <a:srgbClr val="002060"/>
                    </a:solidFill>
                  </a:ln>
                  <a:solidFill>
                    <a:srgbClr val="3333CC"/>
                  </a:solidFill>
                  <a:latin typeface="Calibri" pitchFamily="34" charset="0"/>
                </a:endParaRPr>
              </a:p>
            </p:txBody>
          </p:sp>
          <p:sp>
            <p:nvSpPr>
              <p:cNvPr id="58" name="TextBox 13"/>
              <p:cNvSpPr txBox="1">
                <a:spLocks noChangeArrowheads="1"/>
              </p:cNvSpPr>
              <p:nvPr/>
            </p:nvSpPr>
            <p:spPr bwMode="auto">
              <a:xfrm rot="5400000">
                <a:off x="6250153" y="784877"/>
                <a:ext cx="769211" cy="20005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r">
                  <a:spcBef>
                    <a:spcPts val="2400"/>
                  </a:spcBef>
                  <a:defRPr/>
                </a:pPr>
                <a:r>
                  <a:rPr lang="de-CH" sz="1600" i="1" dirty="0" err="1">
                    <a:latin typeface="Calibri" pitchFamily="34" charset="0"/>
                  </a:rPr>
                  <a:t>dead</a:t>
                </a:r>
                <a:endParaRPr lang="de-CH" sz="1600" i="1" dirty="0">
                  <a:latin typeface="Calibri" pitchFamily="34" charset="0"/>
                </a:endParaRPr>
              </a:p>
              <a:p>
                <a:pPr algn="r">
                  <a:spcBef>
                    <a:spcPts val="2400"/>
                  </a:spcBef>
                  <a:defRPr/>
                </a:pPr>
                <a:endParaRPr lang="de-CH" sz="1600" i="1" dirty="0">
                  <a:latin typeface="Calibri" pitchFamily="34" charset="0"/>
                </a:endParaRPr>
              </a:p>
              <a:p>
                <a:pPr algn="r">
                  <a:spcBef>
                    <a:spcPts val="2400"/>
                  </a:spcBef>
                  <a:defRPr/>
                </a:pPr>
                <a:r>
                  <a:rPr lang="de-CH" sz="1600" i="1" dirty="0" err="1">
                    <a:latin typeface="Calibri" pitchFamily="34" charset="0"/>
                  </a:rPr>
                  <a:t>site</a:t>
                </a:r>
                <a:r>
                  <a:rPr lang="de-CH" sz="1600" i="1" dirty="0">
                    <a:latin typeface="Calibri" pitchFamily="34" charset="0"/>
                  </a:rPr>
                  <a:t> B</a:t>
                </a:r>
              </a:p>
              <a:p>
                <a:pPr algn="r">
                  <a:spcBef>
                    <a:spcPts val="2400"/>
                  </a:spcBef>
                  <a:defRPr/>
                </a:pPr>
                <a:r>
                  <a:rPr lang="de-CH" sz="1600" i="1" dirty="0" err="1">
                    <a:latin typeface="Calibri" pitchFamily="34" charset="0"/>
                  </a:rPr>
                  <a:t>site</a:t>
                </a:r>
                <a:r>
                  <a:rPr lang="de-CH" sz="1600" i="1" dirty="0">
                    <a:latin typeface="Calibri" pitchFamily="34" charset="0"/>
                  </a:rPr>
                  <a:t> A</a:t>
                </a:r>
                <a:endParaRPr lang="de-CH" sz="1600" i="1" dirty="0">
                  <a:ln>
                    <a:solidFill>
                      <a:srgbClr val="002060"/>
                    </a:solidFill>
                  </a:ln>
                  <a:solidFill>
                    <a:srgbClr val="3333CC"/>
                  </a:solidFill>
                  <a:latin typeface="Calibri" pitchFamily="34" charset="0"/>
                </a:endParaRPr>
              </a:p>
            </p:txBody>
          </p:sp>
          <p:sp>
            <p:nvSpPr>
              <p:cNvPr id="33811" name="TextBox 9"/>
              <p:cNvSpPr txBox="1">
                <a:spLocks noChangeArrowheads="1"/>
              </p:cNvSpPr>
              <p:nvPr/>
            </p:nvSpPr>
            <p:spPr bwMode="auto">
              <a:xfrm rot="16200000">
                <a:off x="3381065" y="2544252"/>
                <a:ext cx="1932606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9pPr>
              </a:lstStyle>
              <a:p>
                <a:pPr eaLnBrk="1" hangingPunct="1"/>
                <a:r>
                  <a:rPr lang="de-CH" sz="1800" i="1">
                    <a:latin typeface="Calibri" pitchFamily="34" charset="0"/>
                  </a:rPr>
                  <a:t>States at time t</a:t>
                </a:r>
              </a:p>
            </p:txBody>
          </p:sp>
          <p:sp>
            <p:nvSpPr>
              <p:cNvPr id="33812" name="TextBox 11"/>
              <p:cNvSpPr txBox="1">
                <a:spLocks noChangeArrowheads="1"/>
              </p:cNvSpPr>
              <p:nvPr/>
            </p:nvSpPr>
            <p:spPr bwMode="auto">
              <a:xfrm>
                <a:off x="5743575" y="962824"/>
                <a:ext cx="1842940" cy="4431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9pPr>
              </a:lstStyle>
              <a:p>
                <a:pPr eaLnBrk="1" hangingPunct="1"/>
                <a:r>
                  <a:rPr lang="de-CH" sz="1800" i="1">
                    <a:latin typeface="Calibri" pitchFamily="34" charset="0"/>
                  </a:rPr>
                  <a:t>States at time t</a:t>
                </a:r>
                <a:r>
                  <a:rPr lang="de-CH" sz="1800">
                    <a:latin typeface="Calibri" pitchFamily="34" charset="0"/>
                  </a:rPr>
                  <a:t>+1</a:t>
                </a:r>
              </a:p>
            </p:txBody>
          </p:sp>
        </p:grpSp>
        <p:graphicFrame>
          <p:nvGraphicFramePr>
            <p:cNvPr id="33807" name="Object 5"/>
            <p:cNvGraphicFramePr>
              <a:graphicFrameLocks noChangeAspect="1"/>
            </p:cNvGraphicFramePr>
            <p:nvPr/>
          </p:nvGraphicFramePr>
          <p:xfrm>
            <a:off x="4065588" y="2476284"/>
            <a:ext cx="430090" cy="3049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63519" name="Equation" r:id="rId8" imgW="279279" imgH="165028" progId="Equation.DSMT4">
                    <p:embed/>
                  </p:oleObj>
                </mc:Choice>
                <mc:Fallback>
                  <p:oleObj name="Equation" r:id="rId8" imgW="279279" imgH="165028" progId="Equation.DSMT4">
                    <p:embed/>
                    <p:pic>
                      <p:nvPicPr>
                        <p:cNvPr id="33807" name="Object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65588" y="2476284"/>
                          <a:ext cx="430090" cy="30497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4" name="Text Box 18">
            <a:extLst>
              <a:ext uri="{FF2B5EF4-FFF2-40B4-BE49-F238E27FC236}">
                <a16:creationId xmlns:a16="http://schemas.microsoft.com/office/drawing/2014/main" id="{7724B46B-CB06-724B-B996-BE77248C3F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8073" y="4701197"/>
            <a:ext cx="850745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4163" indent="-284163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marL="0" indent="0" eaLnBrk="1" hangingPunct="1">
              <a:spcBef>
                <a:spcPts val="1500"/>
              </a:spcBef>
            </a:pPr>
            <a:r>
              <a:rPr lang="de-CH" sz="2000" dirty="0">
                <a:latin typeface="Calibri" pitchFamily="34" charset="0"/>
                <a:sym typeface="Symbol" pitchFamily="18" charset="2"/>
              </a:rPr>
              <a:t>z</a:t>
            </a:r>
            <a:r>
              <a:rPr lang="de-CH" sz="2000" baseline="-25000" dirty="0">
                <a:latin typeface="Calibri" pitchFamily="34" charset="0"/>
                <a:sym typeface="Symbol" pitchFamily="18" charset="2"/>
              </a:rPr>
              <a:t>i,t+1 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is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state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of</a:t>
            </a:r>
            <a:r>
              <a:rPr lang="de-CH" sz="2000" dirty="0">
                <a:latin typeface="Calibri" pitchFamily="34" charset="0"/>
              </a:rPr>
              <a:t> individual </a:t>
            </a:r>
            <a:r>
              <a:rPr lang="de-CH" sz="2000" i="1" dirty="0">
                <a:latin typeface="Calibri" pitchFamily="34" charset="0"/>
              </a:rPr>
              <a:t>i</a:t>
            </a:r>
            <a:r>
              <a:rPr lang="de-CH" sz="2000" dirty="0">
                <a:latin typeface="Calibri" pitchFamily="34" charset="0"/>
              </a:rPr>
              <a:t> at time </a:t>
            </a:r>
            <a:r>
              <a:rPr lang="de-CH" sz="2000" i="1" dirty="0">
                <a:latin typeface="Calibri" pitchFamily="34" charset="0"/>
              </a:rPr>
              <a:t>t</a:t>
            </a:r>
            <a:r>
              <a:rPr lang="de-CH" sz="2000" dirty="0">
                <a:latin typeface="Calibri" pitchFamily="34" charset="0"/>
              </a:rPr>
              <a:t>+1; </a:t>
            </a:r>
            <a:r>
              <a:rPr lang="de-CH" sz="2000" dirty="0" err="1">
                <a:latin typeface="Calibri" pitchFamily="34" charset="0"/>
              </a:rPr>
              <a:t>either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alive</a:t>
            </a:r>
            <a:r>
              <a:rPr lang="de-CH" sz="2000" dirty="0">
                <a:latin typeface="Calibri" pitchFamily="34" charset="0"/>
              </a:rPr>
              <a:t> in </a:t>
            </a:r>
            <a:r>
              <a:rPr lang="de-CH" sz="2000" dirty="0" err="1">
                <a:latin typeface="Calibri" pitchFamily="34" charset="0"/>
              </a:rPr>
              <a:t>site</a:t>
            </a:r>
            <a:r>
              <a:rPr lang="de-CH" sz="2000" dirty="0">
                <a:latin typeface="Calibri" pitchFamily="34" charset="0"/>
              </a:rPr>
              <a:t> A, in </a:t>
            </a:r>
            <a:r>
              <a:rPr lang="de-CH" sz="2000" dirty="0" err="1">
                <a:latin typeface="Calibri" pitchFamily="34" charset="0"/>
              </a:rPr>
              <a:t>site</a:t>
            </a:r>
            <a:r>
              <a:rPr lang="de-CH" sz="2000" dirty="0">
                <a:latin typeface="Calibri" pitchFamily="34" charset="0"/>
              </a:rPr>
              <a:t> B </a:t>
            </a:r>
            <a:r>
              <a:rPr lang="de-CH" sz="2000" dirty="0" err="1">
                <a:latin typeface="Calibri" pitchFamily="34" charset="0"/>
              </a:rPr>
              <a:t>or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dead</a:t>
            </a:r>
            <a:r>
              <a:rPr lang="de-CH" sz="2000" dirty="0">
                <a:latin typeface="Calibri" pitchFamily="34" charset="0"/>
              </a:rPr>
              <a:t>.</a:t>
            </a:r>
            <a:endParaRPr lang="de-CH" sz="2000" dirty="0">
              <a:latin typeface="Calibri" pitchFamily="34" charset="0"/>
              <a:sym typeface="Symbol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9907345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ext Box 18"/>
          <p:cNvSpPr txBox="1">
            <a:spLocks noChangeArrowheads="1"/>
          </p:cNvSpPr>
          <p:nvPr/>
        </p:nvSpPr>
        <p:spPr bwMode="auto">
          <a:xfrm>
            <a:off x="511175" y="383646"/>
            <a:ext cx="184165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>
                <a:latin typeface="Calibri" pitchFamily="34" charset="0"/>
              </a:rPr>
              <a:t>State process</a:t>
            </a:r>
          </a:p>
        </p:txBody>
      </p:sp>
      <p:sp>
        <p:nvSpPr>
          <p:cNvPr id="33795" name="Text Box 19"/>
          <p:cNvSpPr txBox="1">
            <a:spLocks noChangeArrowheads="1"/>
          </p:cNvSpPr>
          <p:nvPr/>
        </p:nvSpPr>
        <p:spPr bwMode="auto">
          <a:xfrm>
            <a:off x="463551" y="1318948"/>
            <a:ext cx="806567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2000" b="1" dirty="0">
                <a:solidFill>
                  <a:srgbClr val="3333CC"/>
                </a:solidFill>
                <a:latin typeface="Calibri" pitchFamily="34" charset="0"/>
              </a:rPr>
              <a:t>Site A</a:t>
            </a:r>
          </a:p>
          <a:p>
            <a:pPr eaLnBrk="1" hangingPunct="1"/>
            <a:endParaRPr lang="de-CH" sz="1200" b="1" dirty="0">
              <a:solidFill>
                <a:srgbClr val="3333CC"/>
              </a:solidFill>
              <a:latin typeface="Calibri" pitchFamily="34" charset="0"/>
            </a:endParaRPr>
          </a:p>
          <a:p>
            <a:pPr eaLnBrk="1" hangingPunct="1"/>
            <a:r>
              <a:rPr lang="de-CH" sz="2000" b="1" dirty="0">
                <a:solidFill>
                  <a:srgbClr val="00B050"/>
                </a:solidFill>
                <a:latin typeface="Calibri" pitchFamily="34" charset="0"/>
              </a:rPr>
              <a:t>Site B</a:t>
            </a:r>
          </a:p>
          <a:p>
            <a:pPr eaLnBrk="1" hangingPunct="1"/>
            <a:endParaRPr lang="de-CH" sz="1200" b="1" dirty="0">
              <a:solidFill>
                <a:srgbClr val="3333CC"/>
              </a:solidFill>
              <a:latin typeface="Calibri" pitchFamily="34" charset="0"/>
            </a:endParaRPr>
          </a:p>
          <a:p>
            <a:pPr eaLnBrk="1" hangingPunct="1"/>
            <a:r>
              <a:rPr lang="de-CH" sz="2000" b="1" dirty="0">
                <a:latin typeface="Calibri" pitchFamily="34" charset="0"/>
              </a:rPr>
              <a:t>Dead</a:t>
            </a:r>
          </a:p>
        </p:txBody>
      </p:sp>
      <p:sp>
        <p:nvSpPr>
          <p:cNvPr id="33796" name="Oval 20"/>
          <p:cNvSpPr>
            <a:spLocks noChangeArrowheads="1"/>
          </p:cNvSpPr>
          <p:nvPr/>
        </p:nvSpPr>
        <p:spPr bwMode="auto">
          <a:xfrm>
            <a:off x="2276476" y="1349375"/>
            <a:ext cx="324000" cy="324000"/>
          </a:xfrm>
          <a:prstGeom prst="ellipse">
            <a:avLst/>
          </a:prstGeom>
          <a:solidFill>
            <a:srgbClr val="3333CC"/>
          </a:solidFill>
          <a:ln w="9525">
            <a:solidFill>
              <a:srgbClr val="3333CC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de-CH">
              <a:solidFill>
                <a:srgbClr val="3333CC"/>
              </a:solidFill>
              <a:latin typeface="Calibri" pitchFamily="34" charset="0"/>
            </a:endParaRPr>
          </a:p>
        </p:txBody>
      </p:sp>
      <p:sp>
        <p:nvSpPr>
          <p:cNvPr id="33797" name="Oval 21"/>
          <p:cNvSpPr>
            <a:spLocks noChangeArrowheads="1"/>
          </p:cNvSpPr>
          <p:nvPr/>
        </p:nvSpPr>
        <p:spPr bwMode="auto">
          <a:xfrm>
            <a:off x="3124201" y="1836208"/>
            <a:ext cx="324000" cy="324000"/>
          </a:xfrm>
          <a:prstGeom prst="ellipse">
            <a:avLst/>
          </a:prstGeom>
          <a:solidFill>
            <a:srgbClr val="009900"/>
          </a:solidFill>
          <a:ln w="9525">
            <a:solidFill>
              <a:srgbClr val="009900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de-CH">
              <a:solidFill>
                <a:srgbClr val="3333CC"/>
              </a:solidFill>
              <a:latin typeface="Calibri" pitchFamily="34" charset="0"/>
            </a:endParaRPr>
          </a:p>
        </p:txBody>
      </p:sp>
      <p:cxnSp>
        <p:nvCxnSpPr>
          <p:cNvPr id="33798" name="AutoShape 29"/>
          <p:cNvCxnSpPr>
            <a:cxnSpLocks noChangeShapeType="1"/>
            <a:stCxn id="33796" idx="6"/>
            <a:endCxn id="33797" idx="2"/>
          </p:cNvCxnSpPr>
          <p:nvPr/>
        </p:nvCxnSpPr>
        <p:spPr bwMode="auto">
          <a:xfrm>
            <a:off x="2600476" y="1511375"/>
            <a:ext cx="523725" cy="486833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3799" name="Oval 20"/>
          <p:cNvSpPr>
            <a:spLocks noChangeArrowheads="1"/>
          </p:cNvSpPr>
          <p:nvPr/>
        </p:nvSpPr>
        <p:spPr bwMode="auto">
          <a:xfrm>
            <a:off x="3124201" y="1349375"/>
            <a:ext cx="324000" cy="324000"/>
          </a:xfrm>
          <a:prstGeom prst="ellipse">
            <a:avLst/>
          </a:prstGeom>
          <a:solidFill>
            <a:srgbClr val="3333CC"/>
          </a:solidFill>
          <a:ln w="9525">
            <a:solidFill>
              <a:srgbClr val="3333CC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de-CH">
              <a:solidFill>
                <a:srgbClr val="3333CC"/>
              </a:solidFill>
              <a:latin typeface="Calibri" pitchFamily="34" charset="0"/>
            </a:endParaRPr>
          </a:p>
        </p:txBody>
      </p:sp>
      <p:sp>
        <p:nvSpPr>
          <p:cNvPr id="44" name="Oval 20"/>
          <p:cNvSpPr>
            <a:spLocks noChangeArrowheads="1"/>
          </p:cNvSpPr>
          <p:nvPr/>
        </p:nvSpPr>
        <p:spPr bwMode="auto">
          <a:xfrm>
            <a:off x="3124201" y="2340240"/>
            <a:ext cx="324000" cy="324000"/>
          </a:xfrm>
          <a:prstGeom prst="ellipse">
            <a:avLst/>
          </a:prstGeom>
          <a:solidFill>
            <a:schemeClr val="tx1"/>
          </a:solidFill>
          <a:ln>
            <a:solidFill>
              <a:srgbClr val="002060"/>
            </a:solidFill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 algn="ctr">
              <a:defRPr/>
            </a:pPr>
            <a:endParaRPr lang="de-CH">
              <a:solidFill>
                <a:srgbClr val="3333CC"/>
              </a:solidFill>
              <a:latin typeface="Calibri" pitchFamily="34" charset="0"/>
            </a:endParaRPr>
          </a:p>
        </p:txBody>
      </p:sp>
      <p:sp>
        <p:nvSpPr>
          <p:cNvPr id="46" name="Rounded Rectangle 45"/>
          <p:cNvSpPr/>
          <p:nvPr/>
        </p:nvSpPr>
        <p:spPr>
          <a:xfrm>
            <a:off x="5949536" y="1807422"/>
            <a:ext cx="2539144" cy="317650"/>
          </a:xfrm>
          <a:prstGeom prst="roundRect">
            <a:avLst/>
          </a:prstGeom>
          <a:noFill/>
          <a:ln>
            <a:solidFill>
              <a:srgbClr val="33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CH">
              <a:solidFill>
                <a:srgbClr val="FFFFFF"/>
              </a:solidFill>
              <a:latin typeface="Calibri" pitchFamily="34" charset="0"/>
            </a:endParaRPr>
          </a:p>
        </p:txBody>
      </p:sp>
      <p:cxnSp>
        <p:nvCxnSpPr>
          <p:cNvPr id="33802" name="AutoShape 29"/>
          <p:cNvCxnSpPr>
            <a:cxnSpLocks noChangeShapeType="1"/>
            <a:stCxn id="33796" idx="6"/>
            <a:endCxn id="33799" idx="2"/>
          </p:cNvCxnSpPr>
          <p:nvPr/>
        </p:nvCxnSpPr>
        <p:spPr bwMode="auto">
          <a:xfrm>
            <a:off x="2600476" y="1511375"/>
            <a:ext cx="523725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803" name="AutoShape 29"/>
          <p:cNvCxnSpPr>
            <a:cxnSpLocks noChangeShapeType="1"/>
            <a:stCxn id="33796" idx="6"/>
            <a:endCxn id="44" idx="1"/>
          </p:cNvCxnSpPr>
          <p:nvPr/>
        </p:nvCxnSpPr>
        <p:spPr bwMode="auto">
          <a:xfrm>
            <a:off x="2600476" y="1511375"/>
            <a:ext cx="571174" cy="876314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2" name="Group 62"/>
          <p:cNvGrpSpPr>
            <a:grpSpLocks/>
          </p:cNvGrpSpPr>
          <p:nvPr/>
        </p:nvGrpSpPr>
        <p:grpSpPr bwMode="auto">
          <a:xfrm>
            <a:off x="787400" y="3513666"/>
            <a:ext cx="2202847" cy="859897"/>
            <a:chOff x="1017587" y="4084935"/>
            <a:chExt cx="2202352" cy="1032217"/>
          </a:xfrm>
        </p:grpSpPr>
        <p:graphicFrame>
          <p:nvGraphicFramePr>
            <p:cNvPr id="33813" name="Object 4"/>
            <p:cNvGraphicFramePr>
              <a:graphicFrameLocks noChangeAspect="1"/>
            </p:cNvGraphicFramePr>
            <p:nvPr/>
          </p:nvGraphicFramePr>
          <p:xfrm>
            <a:off x="1112499" y="4547368"/>
            <a:ext cx="1822040" cy="56978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62526" name="Equation" r:id="rId4" imgW="1168200" imgH="304560" progId="Equation.DSMT4">
                    <p:embed/>
                  </p:oleObj>
                </mc:Choice>
                <mc:Fallback>
                  <p:oleObj name="Equation" r:id="rId4" imgW="1168200" imgH="304560" progId="Equation.DSMT4">
                    <p:embed/>
                    <p:pic>
                      <p:nvPicPr>
                        <p:cNvPr id="33813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12499" y="4547368"/>
                          <a:ext cx="1822040" cy="56978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3814" name="Rectangle 61"/>
            <p:cNvSpPr>
              <a:spLocks noChangeArrowheads="1"/>
            </p:cNvSpPr>
            <p:nvPr/>
          </p:nvSpPr>
          <p:spPr bwMode="auto">
            <a:xfrm>
              <a:off x="1017587" y="4084935"/>
              <a:ext cx="2202352" cy="5541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de-CH" i="1" dirty="0">
                  <a:latin typeface="Calibri" pitchFamily="34" charset="0"/>
                </a:rPr>
                <a:t>BUGS </a:t>
              </a:r>
              <a:r>
                <a:rPr lang="de-CH" i="1" dirty="0" err="1">
                  <a:latin typeface="Calibri" pitchFamily="34" charset="0"/>
                </a:rPr>
                <a:t>language</a:t>
              </a:r>
              <a:r>
                <a:rPr lang="de-CH" i="1" dirty="0">
                  <a:latin typeface="Calibri" pitchFamily="34" charset="0"/>
                </a:rPr>
                <a:t>:</a:t>
              </a:r>
            </a:p>
          </p:txBody>
        </p:sp>
      </p:grpSp>
      <p:grpSp>
        <p:nvGrpSpPr>
          <p:cNvPr id="3" name="Group 66"/>
          <p:cNvGrpSpPr>
            <a:grpSpLocks/>
          </p:cNvGrpSpPr>
          <p:nvPr/>
        </p:nvGrpSpPr>
        <p:grpSpPr bwMode="auto">
          <a:xfrm>
            <a:off x="4065588" y="728928"/>
            <a:ext cx="4341432" cy="2276997"/>
            <a:chOff x="4065588" y="873924"/>
            <a:chExt cx="4341432" cy="2732397"/>
          </a:xfrm>
        </p:grpSpPr>
        <p:grpSp>
          <p:nvGrpSpPr>
            <p:cNvPr id="33806" name="Group 63"/>
            <p:cNvGrpSpPr>
              <a:grpSpLocks/>
            </p:cNvGrpSpPr>
            <p:nvPr/>
          </p:nvGrpSpPr>
          <p:grpSpPr bwMode="auto">
            <a:xfrm>
              <a:off x="4581802" y="873924"/>
              <a:ext cx="3825218" cy="2732397"/>
              <a:chOff x="4162702" y="962824"/>
              <a:chExt cx="3825218" cy="2732397"/>
            </a:xfrm>
          </p:grpSpPr>
          <p:graphicFrame>
            <p:nvGraphicFramePr>
              <p:cNvPr id="33808" name="Object 20"/>
              <p:cNvGraphicFramePr>
                <a:graphicFrameLocks noChangeAspect="1"/>
              </p:cNvGraphicFramePr>
              <p:nvPr/>
            </p:nvGraphicFramePr>
            <p:xfrm>
              <a:off x="5587411" y="2259809"/>
              <a:ext cx="2400509" cy="116035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62527" name="Equation" r:id="rId6" imgW="1765080" imgH="711000" progId="Equation.DSMT4">
                      <p:embed/>
                    </p:oleObj>
                  </mc:Choice>
                  <mc:Fallback>
                    <p:oleObj name="Equation" r:id="rId6" imgW="1765080" imgH="711000" progId="Equation.DSMT4">
                      <p:embed/>
                      <p:pic>
                        <p:nvPicPr>
                          <p:cNvPr id="33808" name="Object 20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7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587411" y="2259809"/>
                            <a:ext cx="2400509" cy="116035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57" name="TextBox 10"/>
              <p:cNvSpPr txBox="1">
                <a:spLocks noChangeArrowheads="1"/>
              </p:cNvSpPr>
              <p:nvPr/>
            </p:nvSpPr>
            <p:spPr bwMode="auto">
              <a:xfrm>
                <a:off x="4621213" y="2243937"/>
                <a:ext cx="640945" cy="11818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>
                  <a:spcBef>
                    <a:spcPts val="600"/>
                  </a:spcBef>
                  <a:defRPr/>
                </a:pPr>
                <a:r>
                  <a:rPr lang="de-CH" sz="1600" i="1" dirty="0" err="1">
                    <a:latin typeface="Calibri" pitchFamily="34" charset="0"/>
                  </a:rPr>
                  <a:t>site</a:t>
                </a:r>
                <a:r>
                  <a:rPr lang="de-CH" sz="1600" i="1" dirty="0">
                    <a:latin typeface="Calibri" pitchFamily="34" charset="0"/>
                  </a:rPr>
                  <a:t> A</a:t>
                </a:r>
              </a:p>
              <a:p>
                <a:pPr>
                  <a:spcBef>
                    <a:spcPts val="600"/>
                  </a:spcBef>
                  <a:defRPr/>
                </a:pPr>
                <a:r>
                  <a:rPr lang="de-CH" sz="1600" i="1" dirty="0" err="1">
                    <a:latin typeface="Calibri" pitchFamily="34" charset="0"/>
                  </a:rPr>
                  <a:t>site</a:t>
                </a:r>
                <a:r>
                  <a:rPr lang="de-CH" sz="1600" i="1" dirty="0">
                    <a:latin typeface="Calibri" pitchFamily="34" charset="0"/>
                  </a:rPr>
                  <a:t> B</a:t>
                </a:r>
              </a:p>
              <a:p>
                <a:pPr>
                  <a:spcBef>
                    <a:spcPts val="600"/>
                  </a:spcBef>
                  <a:defRPr/>
                </a:pPr>
                <a:r>
                  <a:rPr lang="de-CH" sz="1600" i="1" dirty="0" err="1">
                    <a:latin typeface="Calibri" pitchFamily="34" charset="0"/>
                  </a:rPr>
                  <a:t>dead</a:t>
                </a:r>
                <a:endParaRPr lang="de-CH" sz="1600" i="1" dirty="0">
                  <a:ln>
                    <a:solidFill>
                      <a:srgbClr val="002060"/>
                    </a:solidFill>
                  </a:ln>
                  <a:solidFill>
                    <a:srgbClr val="3333CC"/>
                  </a:solidFill>
                  <a:latin typeface="Calibri" pitchFamily="34" charset="0"/>
                </a:endParaRPr>
              </a:p>
            </p:txBody>
          </p:sp>
          <p:sp>
            <p:nvSpPr>
              <p:cNvPr id="58" name="TextBox 13"/>
              <p:cNvSpPr txBox="1">
                <a:spLocks noChangeArrowheads="1"/>
              </p:cNvSpPr>
              <p:nvPr/>
            </p:nvSpPr>
            <p:spPr bwMode="auto">
              <a:xfrm rot="5400000">
                <a:off x="6250153" y="784877"/>
                <a:ext cx="769211" cy="20005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r">
                  <a:spcBef>
                    <a:spcPts val="2400"/>
                  </a:spcBef>
                  <a:defRPr/>
                </a:pPr>
                <a:r>
                  <a:rPr lang="de-CH" sz="1600" i="1" dirty="0" err="1">
                    <a:latin typeface="Calibri" pitchFamily="34" charset="0"/>
                  </a:rPr>
                  <a:t>dead</a:t>
                </a:r>
                <a:endParaRPr lang="de-CH" sz="1600" i="1" dirty="0">
                  <a:latin typeface="Calibri" pitchFamily="34" charset="0"/>
                </a:endParaRPr>
              </a:p>
              <a:p>
                <a:pPr algn="r">
                  <a:spcBef>
                    <a:spcPts val="2400"/>
                  </a:spcBef>
                  <a:defRPr/>
                </a:pPr>
                <a:endParaRPr lang="de-CH" sz="1600" i="1" dirty="0">
                  <a:latin typeface="Calibri" pitchFamily="34" charset="0"/>
                </a:endParaRPr>
              </a:p>
              <a:p>
                <a:pPr algn="r">
                  <a:spcBef>
                    <a:spcPts val="2400"/>
                  </a:spcBef>
                  <a:defRPr/>
                </a:pPr>
                <a:r>
                  <a:rPr lang="de-CH" sz="1600" i="1" dirty="0" err="1">
                    <a:latin typeface="Calibri" pitchFamily="34" charset="0"/>
                  </a:rPr>
                  <a:t>site</a:t>
                </a:r>
                <a:r>
                  <a:rPr lang="de-CH" sz="1600" i="1" dirty="0">
                    <a:latin typeface="Calibri" pitchFamily="34" charset="0"/>
                  </a:rPr>
                  <a:t> B</a:t>
                </a:r>
              </a:p>
              <a:p>
                <a:pPr algn="r">
                  <a:spcBef>
                    <a:spcPts val="2400"/>
                  </a:spcBef>
                  <a:defRPr/>
                </a:pPr>
                <a:r>
                  <a:rPr lang="de-CH" sz="1600" i="1" dirty="0" err="1">
                    <a:latin typeface="Calibri" pitchFamily="34" charset="0"/>
                  </a:rPr>
                  <a:t>site</a:t>
                </a:r>
                <a:r>
                  <a:rPr lang="de-CH" sz="1600" i="1" dirty="0">
                    <a:latin typeface="Calibri" pitchFamily="34" charset="0"/>
                  </a:rPr>
                  <a:t> A</a:t>
                </a:r>
                <a:endParaRPr lang="de-CH" sz="1600" i="1" dirty="0">
                  <a:ln>
                    <a:solidFill>
                      <a:srgbClr val="002060"/>
                    </a:solidFill>
                  </a:ln>
                  <a:solidFill>
                    <a:srgbClr val="3333CC"/>
                  </a:solidFill>
                  <a:latin typeface="Calibri" pitchFamily="34" charset="0"/>
                </a:endParaRPr>
              </a:p>
            </p:txBody>
          </p:sp>
          <p:sp>
            <p:nvSpPr>
              <p:cNvPr id="33811" name="TextBox 9"/>
              <p:cNvSpPr txBox="1">
                <a:spLocks noChangeArrowheads="1"/>
              </p:cNvSpPr>
              <p:nvPr/>
            </p:nvSpPr>
            <p:spPr bwMode="auto">
              <a:xfrm rot="16200000">
                <a:off x="3381065" y="2544252"/>
                <a:ext cx="1932606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9pPr>
              </a:lstStyle>
              <a:p>
                <a:pPr eaLnBrk="1" hangingPunct="1"/>
                <a:r>
                  <a:rPr lang="de-CH" sz="1800" i="1">
                    <a:latin typeface="Calibri" pitchFamily="34" charset="0"/>
                  </a:rPr>
                  <a:t>States at time t</a:t>
                </a:r>
              </a:p>
            </p:txBody>
          </p:sp>
          <p:sp>
            <p:nvSpPr>
              <p:cNvPr id="33812" name="TextBox 11"/>
              <p:cNvSpPr txBox="1">
                <a:spLocks noChangeArrowheads="1"/>
              </p:cNvSpPr>
              <p:nvPr/>
            </p:nvSpPr>
            <p:spPr bwMode="auto">
              <a:xfrm>
                <a:off x="5743575" y="962824"/>
                <a:ext cx="1842940" cy="4431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9pPr>
              </a:lstStyle>
              <a:p>
                <a:pPr eaLnBrk="1" hangingPunct="1"/>
                <a:r>
                  <a:rPr lang="de-CH" sz="1800" i="1">
                    <a:latin typeface="Calibri" pitchFamily="34" charset="0"/>
                  </a:rPr>
                  <a:t>States at time t</a:t>
                </a:r>
                <a:r>
                  <a:rPr lang="de-CH" sz="1800">
                    <a:latin typeface="Calibri" pitchFamily="34" charset="0"/>
                  </a:rPr>
                  <a:t>+1</a:t>
                </a:r>
              </a:p>
            </p:txBody>
          </p:sp>
        </p:grpSp>
        <p:graphicFrame>
          <p:nvGraphicFramePr>
            <p:cNvPr id="33807" name="Object 5"/>
            <p:cNvGraphicFramePr>
              <a:graphicFrameLocks noChangeAspect="1"/>
            </p:cNvGraphicFramePr>
            <p:nvPr/>
          </p:nvGraphicFramePr>
          <p:xfrm>
            <a:off x="4065588" y="2476284"/>
            <a:ext cx="430090" cy="3049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62528" name="Equation" r:id="rId8" imgW="279279" imgH="165028" progId="Equation.DSMT4">
                    <p:embed/>
                  </p:oleObj>
                </mc:Choice>
                <mc:Fallback>
                  <p:oleObj name="Equation" r:id="rId8" imgW="279279" imgH="165028" progId="Equation.DSMT4">
                    <p:embed/>
                    <p:pic>
                      <p:nvPicPr>
                        <p:cNvPr id="33807" name="Object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65588" y="2476284"/>
                          <a:ext cx="430090" cy="30497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3" name="ZoneTexte 22">
            <a:extLst>
              <a:ext uri="{FF2B5EF4-FFF2-40B4-BE49-F238E27FC236}">
                <a16:creationId xmlns:a16="http://schemas.microsoft.com/office/drawing/2014/main" id="{253FD8EB-CB15-9F4E-AA0E-D89AC48EEA6F}"/>
              </a:ext>
            </a:extLst>
          </p:cNvPr>
          <p:cNvSpPr txBox="1"/>
          <p:nvPr/>
        </p:nvSpPr>
        <p:spPr>
          <a:xfrm>
            <a:off x="495820" y="4643949"/>
            <a:ext cx="81523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i="1" dirty="0" err="1">
                <a:latin typeface="Calibri" panose="020F0502020204030204" pitchFamily="34" charset="0"/>
                <a:cs typeface="Calibri" panose="020F0502020204030204" pitchFamily="34" charset="0"/>
              </a:rPr>
              <a:t>dcat</a:t>
            </a:r>
            <a:r>
              <a:rPr lang="fr-FR" sz="2000" i="1" dirty="0">
                <a:latin typeface="Calibri" panose="020F0502020204030204" pitchFamily="34" charset="0"/>
                <a:cs typeface="Calibri" panose="020F0502020204030204" pitchFamily="34" charset="0"/>
              </a:rPr>
              <a:t>()</a:t>
            </a:r>
            <a:r>
              <a:rPr lang="fr-FR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is</a:t>
            </a:r>
            <a:r>
              <a:rPr lang="fr-FR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categorical</a:t>
            </a:r>
            <a:r>
              <a:rPr lang="fr-FR" sz="2000" dirty="0">
                <a:latin typeface="Calibri" panose="020F0502020204030204" pitchFamily="34" charset="0"/>
                <a:cs typeface="Calibri" panose="020F0502020204030204" pitchFamily="34" charset="0"/>
              </a:rPr>
              <a:t> distribution = multinomial distribution </a:t>
            </a:r>
            <a:r>
              <a:rPr lang="fr-F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with</a:t>
            </a:r>
            <a:r>
              <a:rPr lang="fr-FR" sz="2000" dirty="0">
                <a:latin typeface="Calibri" panose="020F0502020204030204" pitchFamily="34" charset="0"/>
                <a:cs typeface="Calibri" panose="020F0502020204030204" pitchFamily="34" charset="0"/>
              </a:rPr>
              <a:t> a single trial</a:t>
            </a:r>
          </a:p>
          <a:p>
            <a:r>
              <a:rPr lang="fr-F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Takes</a:t>
            </a:r>
            <a:r>
              <a:rPr lang="fr-FR" sz="2000" dirty="0">
                <a:latin typeface="Calibri" panose="020F0502020204030204" pitchFamily="34" charset="0"/>
                <a:cs typeface="Calibri" panose="020F0502020204030204" pitchFamily="34" charset="0"/>
              </a:rPr>
              <a:t> a </a:t>
            </a:r>
            <a:r>
              <a:rPr lang="fr-F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vector</a:t>
            </a:r>
            <a:r>
              <a:rPr lang="fr-FR" sz="2000" dirty="0">
                <a:latin typeface="Calibri" panose="020F0502020204030204" pitchFamily="34" charset="0"/>
                <a:cs typeface="Calibri" panose="020F0502020204030204" pitchFamily="34" charset="0"/>
              </a:rPr>
              <a:t> of </a:t>
            </a:r>
            <a:r>
              <a:rPr lang="fr-F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probabilities</a:t>
            </a:r>
            <a:r>
              <a:rPr lang="fr-FR" sz="2000" dirty="0">
                <a:latin typeface="Calibri" panose="020F0502020204030204" pitchFamily="34" charset="0"/>
                <a:cs typeface="Calibri" panose="020F0502020204030204" pitchFamily="34" charset="0"/>
              </a:rPr>
              <a:t> for </a:t>
            </a:r>
            <a:r>
              <a:rPr lang="fr-F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each</a:t>
            </a:r>
            <a:r>
              <a:rPr lang="fr-FR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category</a:t>
            </a:r>
            <a:r>
              <a:rPr lang="fr-FR" sz="2000" dirty="0">
                <a:latin typeface="Calibri" panose="020F0502020204030204" pitchFamily="34" charset="0"/>
                <a:cs typeface="Calibri" panose="020F0502020204030204" pitchFamily="34" charset="0"/>
              </a:rPr>
              <a:t> as argument</a:t>
            </a:r>
            <a:endParaRPr lang="fr-F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16090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ext Box 18"/>
          <p:cNvSpPr txBox="1">
            <a:spLocks noChangeArrowheads="1"/>
          </p:cNvSpPr>
          <p:nvPr/>
        </p:nvSpPr>
        <p:spPr bwMode="auto">
          <a:xfrm>
            <a:off x="511175" y="383646"/>
            <a:ext cx="272895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>
                <a:latin typeface="Calibri" pitchFamily="34" charset="0"/>
              </a:rPr>
              <a:t>Observation process</a:t>
            </a:r>
          </a:p>
        </p:txBody>
      </p:sp>
      <p:sp>
        <p:nvSpPr>
          <p:cNvPr id="34819" name="Text Box 19"/>
          <p:cNvSpPr txBox="1">
            <a:spLocks noChangeArrowheads="1"/>
          </p:cNvSpPr>
          <p:nvPr/>
        </p:nvSpPr>
        <p:spPr bwMode="auto">
          <a:xfrm>
            <a:off x="463551" y="1181788"/>
            <a:ext cx="808491" cy="1631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2000" b="1" dirty="0">
                <a:solidFill>
                  <a:srgbClr val="3333CC"/>
                </a:solidFill>
                <a:latin typeface="Calibri" pitchFamily="34" charset="0"/>
              </a:rPr>
              <a:t>Site A</a:t>
            </a:r>
          </a:p>
          <a:p>
            <a:pPr eaLnBrk="1" hangingPunct="1"/>
            <a:endParaRPr lang="de-CH" sz="2000" b="1" dirty="0">
              <a:solidFill>
                <a:srgbClr val="3333CC"/>
              </a:solidFill>
              <a:latin typeface="Calibri" pitchFamily="34" charset="0"/>
            </a:endParaRPr>
          </a:p>
          <a:p>
            <a:pPr eaLnBrk="1" hangingPunct="1"/>
            <a:r>
              <a:rPr lang="de-CH" sz="2000" b="1" dirty="0">
                <a:solidFill>
                  <a:srgbClr val="00B050"/>
                </a:solidFill>
                <a:latin typeface="Calibri" pitchFamily="34" charset="0"/>
              </a:rPr>
              <a:t>Site B</a:t>
            </a:r>
          </a:p>
          <a:p>
            <a:pPr eaLnBrk="1" hangingPunct="1"/>
            <a:endParaRPr lang="de-CH" sz="2000" b="1" dirty="0">
              <a:solidFill>
                <a:srgbClr val="3333CC"/>
              </a:solidFill>
              <a:latin typeface="Calibri" pitchFamily="34" charset="0"/>
            </a:endParaRPr>
          </a:p>
          <a:p>
            <a:pPr eaLnBrk="1" hangingPunct="1"/>
            <a:r>
              <a:rPr lang="de-CH" sz="2000" b="1" dirty="0">
                <a:latin typeface="Calibri" pitchFamily="34" charset="0"/>
              </a:rPr>
              <a:t>Dead</a:t>
            </a:r>
          </a:p>
        </p:txBody>
      </p:sp>
      <p:sp>
        <p:nvSpPr>
          <p:cNvPr id="34820" name="Oval 21"/>
          <p:cNvSpPr>
            <a:spLocks noChangeArrowheads="1"/>
          </p:cNvSpPr>
          <p:nvPr/>
        </p:nvSpPr>
        <p:spPr bwMode="auto">
          <a:xfrm>
            <a:off x="3124201" y="1836208"/>
            <a:ext cx="324000" cy="324000"/>
          </a:xfrm>
          <a:prstGeom prst="ellipse">
            <a:avLst/>
          </a:prstGeom>
          <a:solidFill>
            <a:srgbClr val="009900"/>
          </a:solidFill>
          <a:ln w="9525">
            <a:solidFill>
              <a:srgbClr val="009900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de-CH">
              <a:solidFill>
                <a:srgbClr val="3333CC"/>
              </a:solidFill>
              <a:latin typeface="Calibri" pitchFamily="34" charset="0"/>
            </a:endParaRPr>
          </a:p>
        </p:txBody>
      </p:sp>
      <p:sp>
        <p:nvSpPr>
          <p:cNvPr id="34823" name="Text Box 37"/>
          <p:cNvSpPr txBox="1">
            <a:spLocks noChangeArrowheads="1"/>
          </p:cNvSpPr>
          <p:nvPr/>
        </p:nvSpPr>
        <p:spPr bwMode="auto">
          <a:xfrm>
            <a:off x="463550" y="3562615"/>
            <a:ext cx="1187376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2000" b="1" dirty="0">
                <a:solidFill>
                  <a:srgbClr val="FF0000"/>
                </a:solidFill>
                <a:latin typeface="Calibri" pitchFamily="34" charset="0"/>
              </a:rPr>
              <a:t>Seen </a:t>
            </a:r>
            <a:r>
              <a:rPr lang="de-CH" sz="2000" b="1" dirty="0" err="1">
                <a:solidFill>
                  <a:srgbClr val="FF0000"/>
                </a:solidFill>
                <a:latin typeface="Calibri" pitchFamily="34" charset="0"/>
              </a:rPr>
              <a:t>at</a:t>
            </a:r>
            <a:r>
              <a:rPr lang="de-CH" sz="2000" b="1" dirty="0">
                <a:solidFill>
                  <a:srgbClr val="FF0000"/>
                </a:solidFill>
                <a:latin typeface="Calibri" pitchFamily="34" charset="0"/>
              </a:rPr>
              <a:t> A</a:t>
            </a:r>
          </a:p>
          <a:p>
            <a:pPr eaLnBrk="1" hangingPunct="1"/>
            <a:endParaRPr lang="de-CH" sz="1200" b="1" dirty="0">
              <a:solidFill>
                <a:srgbClr val="FF0000"/>
              </a:solidFill>
              <a:latin typeface="Calibri" pitchFamily="34" charset="0"/>
            </a:endParaRPr>
          </a:p>
          <a:p>
            <a:pPr eaLnBrk="1" hangingPunct="1"/>
            <a:r>
              <a:rPr lang="de-CH" sz="2000" b="1" dirty="0">
                <a:solidFill>
                  <a:srgbClr val="FF9900"/>
                </a:solidFill>
                <a:latin typeface="Calibri" pitchFamily="34" charset="0"/>
              </a:rPr>
              <a:t>Seen </a:t>
            </a:r>
            <a:r>
              <a:rPr lang="de-CH" sz="2000" b="1" dirty="0" err="1">
                <a:solidFill>
                  <a:srgbClr val="FF9900"/>
                </a:solidFill>
                <a:latin typeface="Calibri" pitchFamily="34" charset="0"/>
              </a:rPr>
              <a:t>at</a:t>
            </a:r>
            <a:r>
              <a:rPr lang="de-CH" sz="2000" b="1" dirty="0">
                <a:solidFill>
                  <a:srgbClr val="FF9900"/>
                </a:solidFill>
                <a:latin typeface="Calibri" pitchFamily="34" charset="0"/>
              </a:rPr>
              <a:t> B</a:t>
            </a:r>
          </a:p>
          <a:p>
            <a:pPr eaLnBrk="1" hangingPunct="1"/>
            <a:endParaRPr lang="de-CH" sz="1200" dirty="0">
              <a:latin typeface="Calibri" pitchFamily="34" charset="0"/>
            </a:endParaRPr>
          </a:p>
          <a:p>
            <a:pPr eaLnBrk="1" hangingPunct="1"/>
            <a:r>
              <a:rPr lang="de-CH" sz="2000" b="1" dirty="0">
                <a:latin typeface="Calibri" pitchFamily="34" charset="0"/>
              </a:rPr>
              <a:t>Not </a:t>
            </a:r>
            <a:r>
              <a:rPr lang="de-CH" sz="2000" b="1" dirty="0" err="1">
                <a:latin typeface="Calibri" pitchFamily="34" charset="0"/>
              </a:rPr>
              <a:t>seen</a:t>
            </a:r>
            <a:endParaRPr lang="de-CH" sz="2000" b="1" dirty="0">
              <a:latin typeface="Calibri" pitchFamily="34" charset="0"/>
            </a:endParaRPr>
          </a:p>
        </p:txBody>
      </p:sp>
      <p:sp>
        <p:nvSpPr>
          <p:cNvPr id="34824" name="Oval 40"/>
          <p:cNvSpPr>
            <a:spLocks noChangeArrowheads="1"/>
          </p:cNvSpPr>
          <p:nvPr/>
        </p:nvSpPr>
        <p:spPr bwMode="auto">
          <a:xfrm>
            <a:off x="2959101" y="4095750"/>
            <a:ext cx="324000" cy="324000"/>
          </a:xfrm>
          <a:prstGeom prst="ellipse">
            <a:avLst/>
          </a:prstGeom>
          <a:solidFill>
            <a:srgbClr val="FF9900"/>
          </a:solidFill>
          <a:ln w="9525">
            <a:solidFill>
              <a:srgbClr val="FF9900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de-CH">
              <a:solidFill>
                <a:srgbClr val="3333CC"/>
              </a:solidFill>
              <a:latin typeface="Calibri" pitchFamily="34" charset="0"/>
            </a:endParaRPr>
          </a:p>
        </p:txBody>
      </p:sp>
      <p:sp>
        <p:nvSpPr>
          <p:cNvPr id="34825" name="Oval 41"/>
          <p:cNvSpPr>
            <a:spLocks noChangeArrowheads="1"/>
          </p:cNvSpPr>
          <p:nvPr/>
        </p:nvSpPr>
        <p:spPr bwMode="auto">
          <a:xfrm>
            <a:off x="3695701" y="4582584"/>
            <a:ext cx="324000" cy="324000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endParaRPr lang="de-CH">
              <a:solidFill>
                <a:srgbClr val="3333CC"/>
              </a:solidFill>
              <a:latin typeface="Calibri" pitchFamily="34" charset="0"/>
            </a:endParaRPr>
          </a:p>
        </p:txBody>
      </p:sp>
      <p:sp>
        <p:nvSpPr>
          <p:cNvPr id="34826" name="Rectangle 66"/>
          <p:cNvSpPr>
            <a:spLocks noChangeArrowheads="1"/>
          </p:cNvSpPr>
          <p:nvPr/>
        </p:nvSpPr>
        <p:spPr bwMode="auto">
          <a:xfrm>
            <a:off x="511175" y="4581261"/>
            <a:ext cx="1139751" cy="328083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CH">
              <a:latin typeface="Calibri" pitchFamily="34" charset="0"/>
            </a:endParaRPr>
          </a:p>
        </p:txBody>
      </p:sp>
      <p:cxnSp>
        <p:nvCxnSpPr>
          <p:cNvPr id="34827" name="Straight Arrow Connector 38"/>
          <p:cNvCxnSpPr>
            <a:cxnSpLocks noChangeShapeType="1"/>
            <a:stCxn id="34820" idx="4"/>
            <a:endCxn id="34824" idx="0"/>
          </p:cNvCxnSpPr>
          <p:nvPr/>
        </p:nvCxnSpPr>
        <p:spPr bwMode="auto">
          <a:xfrm flipH="1">
            <a:off x="3121101" y="2160208"/>
            <a:ext cx="165100" cy="1935542"/>
          </a:xfrm>
          <a:prstGeom prst="straightConnector1">
            <a:avLst/>
          </a:prstGeom>
          <a:noFill/>
          <a:ln w="25400" algn="ctr">
            <a:solidFill>
              <a:srgbClr val="000000"/>
            </a:solidFill>
            <a:round/>
            <a:headEnd/>
            <a:tailEnd type="triangle" w="med" len="med"/>
          </a:ln>
          <a:effectLst>
            <a:outerShdw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4828" name="Straight Arrow Connector 44"/>
          <p:cNvCxnSpPr>
            <a:cxnSpLocks noChangeShapeType="1"/>
            <a:stCxn id="34820" idx="4"/>
            <a:endCxn id="34825" idx="0"/>
          </p:cNvCxnSpPr>
          <p:nvPr/>
        </p:nvCxnSpPr>
        <p:spPr bwMode="auto">
          <a:xfrm>
            <a:off x="3286201" y="2160208"/>
            <a:ext cx="571500" cy="2422376"/>
          </a:xfrm>
          <a:prstGeom prst="straightConnector1">
            <a:avLst/>
          </a:prstGeom>
          <a:noFill/>
          <a:ln w="25400" algn="ctr">
            <a:solidFill>
              <a:srgbClr val="000000"/>
            </a:solidFill>
            <a:round/>
            <a:headEnd/>
            <a:tailEnd type="triangle" w="med" len="med"/>
          </a:ln>
          <a:effectLst>
            <a:outerShdw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4829" name="Oval 41"/>
          <p:cNvSpPr>
            <a:spLocks noChangeArrowheads="1"/>
          </p:cNvSpPr>
          <p:nvPr/>
        </p:nvSpPr>
        <p:spPr bwMode="auto">
          <a:xfrm>
            <a:off x="2224088" y="3604949"/>
            <a:ext cx="324000" cy="324000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endParaRPr lang="de-CH">
              <a:solidFill>
                <a:srgbClr val="3333CC"/>
              </a:solidFill>
              <a:latin typeface="Calibri" pitchFamily="34" charset="0"/>
            </a:endParaRPr>
          </a:p>
        </p:txBody>
      </p:sp>
      <p:cxnSp>
        <p:nvCxnSpPr>
          <p:cNvPr id="34830" name="Straight Arrow Connector 68"/>
          <p:cNvCxnSpPr>
            <a:cxnSpLocks noChangeShapeType="1"/>
            <a:stCxn id="34820" idx="4"/>
            <a:endCxn id="34829" idx="0"/>
          </p:cNvCxnSpPr>
          <p:nvPr/>
        </p:nvCxnSpPr>
        <p:spPr bwMode="auto">
          <a:xfrm flipH="1">
            <a:off x="2386088" y="2160208"/>
            <a:ext cx="900113" cy="1444741"/>
          </a:xfrm>
          <a:prstGeom prst="straightConnector1">
            <a:avLst/>
          </a:prstGeom>
          <a:noFill/>
          <a:ln w="25400" algn="ctr">
            <a:solidFill>
              <a:srgbClr val="000000"/>
            </a:solidFill>
            <a:round/>
            <a:headEnd/>
            <a:tailEnd type="triangle" w="med" len="med"/>
          </a:ln>
          <a:effectLst>
            <a:outerShdw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ext Box 18"/>
          <p:cNvSpPr txBox="1">
            <a:spLocks noChangeArrowheads="1"/>
          </p:cNvSpPr>
          <p:nvPr/>
        </p:nvSpPr>
        <p:spPr bwMode="auto">
          <a:xfrm>
            <a:off x="511175" y="383646"/>
            <a:ext cx="272895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>
                <a:latin typeface="Calibri" pitchFamily="34" charset="0"/>
              </a:rPr>
              <a:t>Observation process</a:t>
            </a:r>
          </a:p>
        </p:txBody>
      </p:sp>
      <p:sp>
        <p:nvSpPr>
          <p:cNvPr id="34819" name="Text Box 19"/>
          <p:cNvSpPr txBox="1">
            <a:spLocks noChangeArrowheads="1"/>
          </p:cNvSpPr>
          <p:nvPr/>
        </p:nvSpPr>
        <p:spPr bwMode="auto">
          <a:xfrm>
            <a:off x="463551" y="1181788"/>
            <a:ext cx="808491" cy="1631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2000" b="1" dirty="0">
                <a:solidFill>
                  <a:srgbClr val="3333CC"/>
                </a:solidFill>
                <a:latin typeface="Calibri" pitchFamily="34" charset="0"/>
              </a:rPr>
              <a:t>Site A</a:t>
            </a:r>
          </a:p>
          <a:p>
            <a:pPr eaLnBrk="1" hangingPunct="1"/>
            <a:endParaRPr lang="de-CH" sz="2000" b="1" dirty="0">
              <a:solidFill>
                <a:srgbClr val="3333CC"/>
              </a:solidFill>
              <a:latin typeface="Calibri" pitchFamily="34" charset="0"/>
            </a:endParaRPr>
          </a:p>
          <a:p>
            <a:pPr eaLnBrk="1" hangingPunct="1"/>
            <a:r>
              <a:rPr lang="de-CH" sz="2000" b="1" dirty="0">
                <a:solidFill>
                  <a:srgbClr val="00B050"/>
                </a:solidFill>
                <a:latin typeface="Calibri" pitchFamily="34" charset="0"/>
              </a:rPr>
              <a:t>Site B</a:t>
            </a:r>
          </a:p>
          <a:p>
            <a:pPr eaLnBrk="1" hangingPunct="1"/>
            <a:endParaRPr lang="de-CH" sz="2000" b="1" dirty="0">
              <a:solidFill>
                <a:srgbClr val="3333CC"/>
              </a:solidFill>
              <a:latin typeface="Calibri" pitchFamily="34" charset="0"/>
            </a:endParaRPr>
          </a:p>
          <a:p>
            <a:pPr eaLnBrk="1" hangingPunct="1"/>
            <a:r>
              <a:rPr lang="de-CH" sz="2000" b="1" dirty="0">
                <a:latin typeface="Calibri" pitchFamily="34" charset="0"/>
              </a:rPr>
              <a:t>Dead</a:t>
            </a:r>
          </a:p>
        </p:txBody>
      </p:sp>
      <p:sp>
        <p:nvSpPr>
          <p:cNvPr id="34820" name="Oval 21"/>
          <p:cNvSpPr>
            <a:spLocks noChangeArrowheads="1"/>
          </p:cNvSpPr>
          <p:nvPr/>
        </p:nvSpPr>
        <p:spPr bwMode="auto">
          <a:xfrm>
            <a:off x="3124201" y="1836208"/>
            <a:ext cx="324000" cy="324000"/>
          </a:xfrm>
          <a:prstGeom prst="ellipse">
            <a:avLst/>
          </a:prstGeom>
          <a:solidFill>
            <a:srgbClr val="009900"/>
          </a:solidFill>
          <a:ln w="9525">
            <a:solidFill>
              <a:srgbClr val="009900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de-CH">
              <a:solidFill>
                <a:srgbClr val="3333CC"/>
              </a:solidFill>
              <a:latin typeface="Calibri" pitchFamily="34" charset="0"/>
            </a:endParaRPr>
          </a:p>
        </p:txBody>
      </p:sp>
      <p:sp>
        <p:nvSpPr>
          <p:cNvPr id="46" name="Rounded Rectangle 45"/>
          <p:cNvSpPr/>
          <p:nvPr/>
        </p:nvSpPr>
        <p:spPr>
          <a:xfrm>
            <a:off x="6205221" y="2507933"/>
            <a:ext cx="1660525" cy="28971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CH">
              <a:solidFill>
                <a:srgbClr val="FFFFFF"/>
              </a:solidFill>
              <a:latin typeface="Calibri" pitchFamily="34" charset="0"/>
            </a:endParaRPr>
          </a:p>
        </p:txBody>
      </p:sp>
      <p:sp>
        <p:nvSpPr>
          <p:cNvPr id="34823" name="Text Box 37"/>
          <p:cNvSpPr txBox="1">
            <a:spLocks noChangeArrowheads="1"/>
          </p:cNvSpPr>
          <p:nvPr/>
        </p:nvSpPr>
        <p:spPr bwMode="auto">
          <a:xfrm>
            <a:off x="463550" y="3562615"/>
            <a:ext cx="1187376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2000" b="1" dirty="0">
                <a:solidFill>
                  <a:srgbClr val="FF0000"/>
                </a:solidFill>
                <a:latin typeface="Calibri" pitchFamily="34" charset="0"/>
              </a:rPr>
              <a:t>Seen </a:t>
            </a:r>
            <a:r>
              <a:rPr lang="de-CH" sz="2000" b="1" dirty="0" err="1">
                <a:solidFill>
                  <a:srgbClr val="FF0000"/>
                </a:solidFill>
                <a:latin typeface="Calibri" pitchFamily="34" charset="0"/>
              </a:rPr>
              <a:t>at</a:t>
            </a:r>
            <a:r>
              <a:rPr lang="de-CH" sz="2000" b="1" dirty="0">
                <a:solidFill>
                  <a:srgbClr val="FF0000"/>
                </a:solidFill>
                <a:latin typeface="Calibri" pitchFamily="34" charset="0"/>
              </a:rPr>
              <a:t> A</a:t>
            </a:r>
          </a:p>
          <a:p>
            <a:pPr eaLnBrk="1" hangingPunct="1"/>
            <a:endParaRPr lang="de-CH" sz="1200" b="1" dirty="0">
              <a:solidFill>
                <a:srgbClr val="FF0000"/>
              </a:solidFill>
              <a:latin typeface="Calibri" pitchFamily="34" charset="0"/>
            </a:endParaRPr>
          </a:p>
          <a:p>
            <a:pPr eaLnBrk="1" hangingPunct="1"/>
            <a:r>
              <a:rPr lang="de-CH" sz="2000" b="1" dirty="0">
                <a:solidFill>
                  <a:srgbClr val="FF9900"/>
                </a:solidFill>
                <a:latin typeface="Calibri" pitchFamily="34" charset="0"/>
              </a:rPr>
              <a:t>Seen </a:t>
            </a:r>
            <a:r>
              <a:rPr lang="de-CH" sz="2000" b="1" dirty="0" err="1">
                <a:solidFill>
                  <a:srgbClr val="FF9900"/>
                </a:solidFill>
                <a:latin typeface="Calibri" pitchFamily="34" charset="0"/>
              </a:rPr>
              <a:t>at</a:t>
            </a:r>
            <a:r>
              <a:rPr lang="de-CH" sz="2000" b="1" dirty="0">
                <a:solidFill>
                  <a:srgbClr val="FF9900"/>
                </a:solidFill>
                <a:latin typeface="Calibri" pitchFamily="34" charset="0"/>
              </a:rPr>
              <a:t> B</a:t>
            </a:r>
          </a:p>
          <a:p>
            <a:pPr eaLnBrk="1" hangingPunct="1"/>
            <a:endParaRPr lang="de-CH" sz="1200" dirty="0">
              <a:latin typeface="Calibri" pitchFamily="34" charset="0"/>
            </a:endParaRPr>
          </a:p>
          <a:p>
            <a:pPr eaLnBrk="1" hangingPunct="1"/>
            <a:r>
              <a:rPr lang="de-CH" sz="2000" b="1" dirty="0">
                <a:latin typeface="Calibri" pitchFamily="34" charset="0"/>
              </a:rPr>
              <a:t>Not </a:t>
            </a:r>
            <a:r>
              <a:rPr lang="de-CH" sz="2000" b="1" dirty="0" err="1">
                <a:latin typeface="Calibri" pitchFamily="34" charset="0"/>
              </a:rPr>
              <a:t>seen</a:t>
            </a:r>
            <a:endParaRPr lang="de-CH" sz="2000" b="1" dirty="0">
              <a:latin typeface="Calibri" pitchFamily="34" charset="0"/>
            </a:endParaRPr>
          </a:p>
        </p:txBody>
      </p:sp>
      <p:sp>
        <p:nvSpPr>
          <p:cNvPr id="34824" name="Oval 40"/>
          <p:cNvSpPr>
            <a:spLocks noChangeArrowheads="1"/>
          </p:cNvSpPr>
          <p:nvPr/>
        </p:nvSpPr>
        <p:spPr bwMode="auto">
          <a:xfrm>
            <a:off x="2959101" y="4095750"/>
            <a:ext cx="324000" cy="324000"/>
          </a:xfrm>
          <a:prstGeom prst="ellipse">
            <a:avLst/>
          </a:prstGeom>
          <a:solidFill>
            <a:srgbClr val="FF9900"/>
          </a:solidFill>
          <a:ln w="9525">
            <a:solidFill>
              <a:srgbClr val="FF9900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de-CH">
              <a:solidFill>
                <a:srgbClr val="3333CC"/>
              </a:solidFill>
              <a:latin typeface="Calibri" pitchFamily="34" charset="0"/>
            </a:endParaRPr>
          </a:p>
        </p:txBody>
      </p:sp>
      <p:sp>
        <p:nvSpPr>
          <p:cNvPr id="34825" name="Oval 41"/>
          <p:cNvSpPr>
            <a:spLocks noChangeArrowheads="1"/>
          </p:cNvSpPr>
          <p:nvPr/>
        </p:nvSpPr>
        <p:spPr bwMode="auto">
          <a:xfrm>
            <a:off x="3695701" y="4582584"/>
            <a:ext cx="324000" cy="324000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endParaRPr lang="de-CH">
              <a:solidFill>
                <a:srgbClr val="3333CC"/>
              </a:solidFill>
              <a:latin typeface="Calibri" pitchFamily="34" charset="0"/>
            </a:endParaRPr>
          </a:p>
        </p:txBody>
      </p:sp>
      <p:sp>
        <p:nvSpPr>
          <p:cNvPr id="34826" name="Rectangle 66"/>
          <p:cNvSpPr>
            <a:spLocks noChangeArrowheads="1"/>
          </p:cNvSpPr>
          <p:nvPr/>
        </p:nvSpPr>
        <p:spPr bwMode="auto">
          <a:xfrm>
            <a:off x="511175" y="4581261"/>
            <a:ext cx="1139751" cy="328083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CH">
              <a:latin typeface="Calibri" pitchFamily="34" charset="0"/>
            </a:endParaRPr>
          </a:p>
        </p:txBody>
      </p:sp>
      <p:cxnSp>
        <p:nvCxnSpPr>
          <p:cNvPr id="34827" name="Straight Arrow Connector 38"/>
          <p:cNvCxnSpPr>
            <a:cxnSpLocks noChangeShapeType="1"/>
            <a:stCxn id="34820" idx="4"/>
            <a:endCxn id="34824" idx="0"/>
          </p:cNvCxnSpPr>
          <p:nvPr/>
        </p:nvCxnSpPr>
        <p:spPr bwMode="auto">
          <a:xfrm flipH="1">
            <a:off x="3121101" y="2160208"/>
            <a:ext cx="165100" cy="1935542"/>
          </a:xfrm>
          <a:prstGeom prst="straightConnector1">
            <a:avLst/>
          </a:prstGeom>
          <a:noFill/>
          <a:ln w="25400" algn="ctr">
            <a:solidFill>
              <a:srgbClr val="000000"/>
            </a:solidFill>
            <a:round/>
            <a:headEnd/>
            <a:tailEnd type="triangle" w="med" len="med"/>
          </a:ln>
          <a:effectLst>
            <a:outerShdw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4828" name="Straight Arrow Connector 44"/>
          <p:cNvCxnSpPr>
            <a:cxnSpLocks noChangeShapeType="1"/>
            <a:stCxn id="34820" idx="4"/>
            <a:endCxn id="34825" idx="0"/>
          </p:cNvCxnSpPr>
          <p:nvPr/>
        </p:nvCxnSpPr>
        <p:spPr bwMode="auto">
          <a:xfrm>
            <a:off x="3286201" y="2160208"/>
            <a:ext cx="571500" cy="2422376"/>
          </a:xfrm>
          <a:prstGeom prst="straightConnector1">
            <a:avLst/>
          </a:prstGeom>
          <a:noFill/>
          <a:ln w="25400" algn="ctr">
            <a:solidFill>
              <a:srgbClr val="000000"/>
            </a:solidFill>
            <a:round/>
            <a:headEnd/>
            <a:tailEnd type="triangle" w="med" len="med"/>
          </a:ln>
          <a:effectLst>
            <a:outerShdw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4829" name="Oval 41"/>
          <p:cNvSpPr>
            <a:spLocks noChangeArrowheads="1"/>
          </p:cNvSpPr>
          <p:nvPr/>
        </p:nvSpPr>
        <p:spPr bwMode="auto">
          <a:xfrm>
            <a:off x="2224088" y="3604949"/>
            <a:ext cx="324000" cy="324000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endParaRPr lang="de-CH">
              <a:solidFill>
                <a:srgbClr val="3333CC"/>
              </a:solidFill>
              <a:latin typeface="Calibri" pitchFamily="34" charset="0"/>
            </a:endParaRPr>
          </a:p>
        </p:txBody>
      </p:sp>
      <p:cxnSp>
        <p:nvCxnSpPr>
          <p:cNvPr id="34830" name="Straight Arrow Connector 68"/>
          <p:cNvCxnSpPr>
            <a:cxnSpLocks noChangeShapeType="1"/>
            <a:stCxn id="34820" idx="4"/>
            <a:endCxn id="34829" idx="0"/>
          </p:cNvCxnSpPr>
          <p:nvPr/>
        </p:nvCxnSpPr>
        <p:spPr bwMode="auto">
          <a:xfrm flipH="1">
            <a:off x="2386088" y="2160208"/>
            <a:ext cx="900113" cy="1444741"/>
          </a:xfrm>
          <a:prstGeom prst="straightConnector1">
            <a:avLst/>
          </a:prstGeom>
          <a:noFill/>
          <a:ln w="25400" algn="ctr">
            <a:solidFill>
              <a:srgbClr val="000000"/>
            </a:solidFill>
            <a:round/>
            <a:headEnd/>
            <a:tailEnd type="triangle" w="med" len="med"/>
          </a:ln>
          <a:effectLst>
            <a:outerShdw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3" name="Group 71"/>
          <p:cNvGrpSpPr>
            <a:grpSpLocks/>
          </p:cNvGrpSpPr>
          <p:nvPr/>
        </p:nvGrpSpPr>
        <p:grpSpPr bwMode="auto">
          <a:xfrm>
            <a:off x="4381500" y="953824"/>
            <a:ext cx="3904626" cy="2470143"/>
            <a:chOff x="4381500" y="1144587"/>
            <a:chExt cx="3904626" cy="2964172"/>
          </a:xfrm>
        </p:grpSpPr>
        <p:grpSp>
          <p:nvGrpSpPr>
            <p:cNvPr id="34832" name="Group 65"/>
            <p:cNvGrpSpPr>
              <a:grpSpLocks/>
            </p:cNvGrpSpPr>
            <p:nvPr/>
          </p:nvGrpSpPr>
          <p:grpSpPr bwMode="auto">
            <a:xfrm>
              <a:off x="4951690" y="1144587"/>
              <a:ext cx="3334436" cy="2964172"/>
              <a:chOff x="4507190" y="1144587"/>
              <a:chExt cx="3334436" cy="2964172"/>
            </a:xfrm>
          </p:grpSpPr>
          <p:graphicFrame>
            <p:nvGraphicFramePr>
              <p:cNvPr id="34834" name="Object 22"/>
              <p:cNvGraphicFramePr>
                <a:graphicFrameLocks noChangeAspect="1"/>
              </p:cNvGraphicFramePr>
              <p:nvPr/>
            </p:nvGraphicFramePr>
            <p:xfrm>
              <a:off x="5814785" y="2598736"/>
              <a:ext cx="1502582" cy="116035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10203" name="Equation" r:id="rId4" imgW="1104840" imgH="711000" progId="Equation.DSMT4">
                      <p:embed/>
                    </p:oleObj>
                  </mc:Choice>
                  <mc:Fallback>
                    <p:oleObj name="Equation" r:id="rId4" imgW="1104840" imgH="711000" progId="Equation.DSMT4">
                      <p:embed/>
                      <p:pic>
                        <p:nvPicPr>
                          <p:cNvPr id="34834" name="Object 2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814785" y="2598736"/>
                            <a:ext cx="1502582" cy="116035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34835" name="TextBox 14"/>
              <p:cNvSpPr txBox="1">
                <a:spLocks noChangeArrowheads="1"/>
              </p:cNvSpPr>
              <p:nvPr/>
            </p:nvSpPr>
            <p:spPr bwMode="auto">
              <a:xfrm>
                <a:off x="4927600" y="2615311"/>
                <a:ext cx="640945" cy="118186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9pPr>
              </a:lstStyle>
              <a:p>
                <a:pPr eaLnBrk="1" hangingPunct="1">
                  <a:spcBef>
                    <a:spcPts val="600"/>
                  </a:spcBef>
                </a:pPr>
                <a:r>
                  <a:rPr lang="de-CH" sz="1600" i="1" dirty="0" err="1">
                    <a:latin typeface="Calibri" pitchFamily="34" charset="0"/>
                  </a:rPr>
                  <a:t>site</a:t>
                </a:r>
                <a:r>
                  <a:rPr lang="de-CH" sz="1600" i="1" dirty="0">
                    <a:latin typeface="Calibri" pitchFamily="34" charset="0"/>
                  </a:rPr>
                  <a:t> A</a:t>
                </a:r>
              </a:p>
              <a:p>
                <a:pPr eaLnBrk="1" hangingPunct="1">
                  <a:spcBef>
                    <a:spcPts val="600"/>
                  </a:spcBef>
                </a:pPr>
                <a:r>
                  <a:rPr lang="de-CH" sz="1600" i="1" dirty="0" err="1">
                    <a:latin typeface="Calibri" pitchFamily="34" charset="0"/>
                  </a:rPr>
                  <a:t>site</a:t>
                </a:r>
                <a:r>
                  <a:rPr lang="de-CH" sz="1600" i="1" dirty="0">
                    <a:latin typeface="Calibri" pitchFamily="34" charset="0"/>
                  </a:rPr>
                  <a:t> B</a:t>
                </a:r>
              </a:p>
              <a:p>
                <a:pPr eaLnBrk="1" hangingPunct="1">
                  <a:spcBef>
                    <a:spcPts val="600"/>
                  </a:spcBef>
                </a:pPr>
                <a:r>
                  <a:rPr lang="de-CH" sz="1600" i="1" dirty="0" err="1">
                    <a:latin typeface="Calibri" pitchFamily="34" charset="0"/>
                  </a:rPr>
                  <a:t>dead</a:t>
                </a:r>
                <a:endParaRPr lang="de-CH" sz="1600" i="1" dirty="0">
                  <a:latin typeface="Calibri" pitchFamily="34" charset="0"/>
                </a:endParaRPr>
              </a:p>
            </p:txBody>
          </p:sp>
          <p:sp>
            <p:nvSpPr>
              <p:cNvPr id="34836" name="TextBox 15"/>
              <p:cNvSpPr txBox="1">
                <a:spLocks noChangeArrowheads="1"/>
              </p:cNvSpPr>
              <p:nvPr/>
            </p:nvSpPr>
            <p:spPr bwMode="auto">
              <a:xfrm rot="16200000">
                <a:off x="3725553" y="2957790"/>
                <a:ext cx="1932606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9pPr>
              </a:lstStyle>
              <a:p>
                <a:pPr eaLnBrk="1" hangingPunct="1"/>
                <a:r>
                  <a:rPr lang="de-CH" sz="1800" i="1">
                    <a:latin typeface="Calibri" pitchFamily="34" charset="0"/>
                  </a:rPr>
                  <a:t>States at time t</a:t>
                </a:r>
              </a:p>
            </p:txBody>
          </p:sp>
          <p:sp>
            <p:nvSpPr>
              <p:cNvPr id="34837" name="TextBox 18"/>
              <p:cNvSpPr txBox="1">
                <a:spLocks noChangeArrowheads="1"/>
              </p:cNvSpPr>
              <p:nvPr/>
            </p:nvSpPr>
            <p:spPr bwMode="auto">
              <a:xfrm rot="5400000">
                <a:off x="5935109" y="1286376"/>
                <a:ext cx="1158395" cy="14721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9pPr>
              </a:lstStyle>
              <a:p>
                <a:pPr algn="r" eaLnBrk="1" hangingPunct="1">
                  <a:spcBef>
                    <a:spcPts val="2500"/>
                  </a:spcBef>
                </a:pPr>
                <a:r>
                  <a:rPr lang="de-CH" sz="1600" i="1" dirty="0">
                    <a:latin typeface="Calibri" pitchFamily="34" charset="0"/>
                  </a:rPr>
                  <a:t>Not </a:t>
                </a:r>
                <a:r>
                  <a:rPr lang="de-CH" sz="1600" i="1" dirty="0" err="1">
                    <a:latin typeface="Calibri" pitchFamily="34" charset="0"/>
                  </a:rPr>
                  <a:t>seen</a:t>
                </a:r>
                <a:endParaRPr lang="de-CH" sz="1600" i="1" dirty="0">
                  <a:latin typeface="Calibri" pitchFamily="34" charset="0"/>
                </a:endParaRPr>
              </a:p>
              <a:p>
                <a:pPr algn="r" eaLnBrk="1" hangingPunct="1">
                  <a:spcBef>
                    <a:spcPts val="2500"/>
                  </a:spcBef>
                </a:pPr>
                <a:r>
                  <a:rPr lang="de-CH" sz="1600" i="1" dirty="0">
                    <a:latin typeface="Calibri" pitchFamily="34" charset="0"/>
                  </a:rPr>
                  <a:t>Seen </a:t>
                </a:r>
                <a:r>
                  <a:rPr lang="de-CH" sz="1600" i="1" dirty="0" err="1">
                    <a:latin typeface="Calibri" pitchFamily="34" charset="0"/>
                  </a:rPr>
                  <a:t>at</a:t>
                </a:r>
                <a:r>
                  <a:rPr lang="de-CH" sz="1600" i="1" dirty="0">
                    <a:latin typeface="Calibri" pitchFamily="34" charset="0"/>
                  </a:rPr>
                  <a:t> B</a:t>
                </a:r>
              </a:p>
              <a:p>
                <a:pPr algn="r" eaLnBrk="1" hangingPunct="1">
                  <a:spcBef>
                    <a:spcPts val="2500"/>
                  </a:spcBef>
                </a:pPr>
                <a:r>
                  <a:rPr lang="de-CH" sz="1600" i="1" dirty="0">
                    <a:latin typeface="Calibri" pitchFamily="34" charset="0"/>
                  </a:rPr>
                  <a:t>Seen </a:t>
                </a:r>
                <a:r>
                  <a:rPr lang="de-CH" sz="1600" i="1" dirty="0" err="1">
                    <a:latin typeface="Calibri" pitchFamily="34" charset="0"/>
                  </a:rPr>
                  <a:t>at</a:t>
                </a:r>
                <a:r>
                  <a:rPr lang="de-CH" sz="1600" i="1" dirty="0">
                    <a:latin typeface="Calibri" pitchFamily="34" charset="0"/>
                  </a:rPr>
                  <a:t> A</a:t>
                </a:r>
              </a:p>
            </p:txBody>
          </p:sp>
          <p:sp>
            <p:nvSpPr>
              <p:cNvPr id="34838" name="TextBox 19"/>
              <p:cNvSpPr txBox="1">
                <a:spLocks noChangeArrowheads="1"/>
              </p:cNvSpPr>
              <p:nvPr/>
            </p:nvSpPr>
            <p:spPr bwMode="auto">
              <a:xfrm>
                <a:off x="5575300" y="1144587"/>
                <a:ext cx="2266326" cy="4431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9pPr>
              </a:lstStyle>
              <a:p>
                <a:pPr eaLnBrk="1" hangingPunct="1"/>
                <a:r>
                  <a:rPr lang="de-CH" sz="1800" i="1">
                    <a:latin typeface="Calibri" pitchFamily="34" charset="0"/>
                  </a:rPr>
                  <a:t>Observations at time t</a:t>
                </a:r>
                <a:endParaRPr lang="de-CH" sz="1800">
                  <a:latin typeface="Calibri" pitchFamily="34" charset="0"/>
                </a:endParaRPr>
              </a:p>
            </p:txBody>
          </p:sp>
        </p:grpSp>
        <p:graphicFrame>
          <p:nvGraphicFramePr>
            <p:cNvPr id="34833" name="Object 5"/>
            <p:cNvGraphicFramePr>
              <a:graphicFrameLocks noChangeAspect="1"/>
            </p:cNvGraphicFramePr>
            <p:nvPr/>
          </p:nvGraphicFramePr>
          <p:xfrm>
            <a:off x="4381500" y="2984499"/>
            <a:ext cx="520700" cy="33135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0204" name="Equation" r:id="rId6" imgW="279360" imgH="177480" progId="Equation.DSMT4">
                    <p:embed/>
                  </p:oleObj>
                </mc:Choice>
                <mc:Fallback>
                  <p:oleObj name="Equation" r:id="rId6" imgW="279360" imgH="177480" progId="Equation.DSMT4">
                    <p:embed/>
                    <p:pic>
                      <p:nvPicPr>
                        <p:cNvPr id="34833" name="Object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81500" y="2984499"/>
                          <a:ext cx="520700" cy="33135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21772108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/>
          <p:cNvSpPr txBox="1"/>
          <p:nvPr/>
        </p:nvSpPr>
        <p:spPr>
          <a:xfrm>
            <a:off x="638176" y="912177"/>
            <a:ext cx="80391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b="1" dirty="0">
                <a:latin typeface="Calibri" panose="020F0502020204030204" pitchFamily="34" charset="0"/>
              </a:rPr>
              <a:t>State</a:t>
            </a:r>
            <a:r>
              <a:rPr lang="de-CH" dirty="0">
                <a:latin typeface="Calibri" panose="020F0502020204030204" pitchFamily="34" charset="0"/>
              </a:rPr>
              <a:t> = individual, time-</a:t>
            </a:r>
            <a:r>
              <a:rPr lang="de-CH" dirty="0" err="1">
                <a:latin typeface="Calibri" panose="020F0502020204030204" pitchFamily="34" charset="0"/>
              </a:rPr>
              <a:t>specific</a:t>
            </a:r>
            <a:r>
              <a:rPr lang="de-CH" dirty="0">
                <a:latin typeface="Calibri" panose="020F0502020204030204" pitchFamily="34" charset="0"/>
              </a:rPr>
              <a:t> </a:t>
            </a:r>
            <a:r>
              <a:rPr lang="de-CH" dirty="0" err="1">
                <a:latin typeface="Calibri" panose="020F0502020204030204" pitchFamily="34" charset="0"/>
              </a:rPr>
              <a:t>categorical</a:t>
            </a:r>
            <a:r>
              <a:rPr lang="de-CH" dirty="0">
                <a:latin typeface="Calibri" panose="020F0502020204030204" pitchFamily="34" charset="0"/>
              </a:rPr>
              <a:t> </a:t>
            </a:r>
            <a:r>
              <a:rPr lang="de-CH" dirty="0" err="1">
                <a:latin typeface="Calibri" panose="020F0502020204030204" pitchFamily="34" charset="0"/>
              </a:rPr>
              <a:t>covariate</a:t>
            </a:r>
            <a:endParaRPr lang="de-CH" dirty="0">
              <a:latin typeface="Calibri" panose="020F0502020204030204" pitchFamily="34" charset="0"/>
            </a:endParaRPr>
          </a:p>
          <a:p>
            <a:endParaRPr lang="de-CH" dirty="0">
              <a:latin typeface="Calibri" panose="020F0502020204030204" pitchFamily="34" charset="0"/>
            </a:endParaRPr>
          </a:p>
          <a:p>
            <a:r>
              <a:rPr lang="de-CH" dirty="0" err="1">
                <a:latin typeface="Calibri" panose="020F0502020204030204" pitchFamily="34" charset="0"/>
              </a:rPr>
              <a:t>Examples</a:t>
            </a:r>
            <a:r>
              <a:rPr lang="de-CH" dirty="0">
                <a:latin typeface="Calibri" panose="020F0502020204030204" pitchFamily="34" charset="0"/>
              </a:rPr>
              <a:t> </a:t>
            </a:r>
            <a:r>
              <a:rPr lang="de-CH" dirty="0" err="1">
                <a:latin typeface="Calibri" panose="020F0502020204030204" pitchFamily="34" charset="0"/>
              </a:rPr>
              <a:t>of</a:t>
            </a:r>
            <a:r>
              <a:rPr lang="de-CH" dirty="0">
                <a:latin typeface="Calibri" panose="020F0502020204030204" pitchFamily="34" charset="0"/>
              </a:rPr>
              <a:t> </a:t>
            </a:r>
            <a:r>
              <a:rPr lang="de-CH" dirty="0" err="1">
                <a:latin typeface="Calibri" panose="020F0502020204030204" pitchFamily="34" charset="0"/>
              </a:rPr>
              <a:t>states</a:t>
            </a:r>
            <a:r>
              <a:rPr lang="de-CH" dirty="0">
                <a:latin typeface="Calibri" panose="020F0502020204030204" pitchFamily="34" charset="0"/>
              </a:rPr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 err="1">
                <a:latin typeface="Calibri" panose="020F0502020204030204" pitchFamily="34" charset="0"/>
              </a:rPr>
              <a:t>Geographical</a:t>
            </a:r>
            <a:r>
              <a:rPr lang="de-CH" dirty="0">
                <a:latin typeface="Calibri" panose="020F0502020204030204" pitchFamily="34" charset="0"/>
              </a:rPr>
              <a:t> </a:t>
            </a:r>
            <a:r>
              <a:rPr lang="de-CH" dirty="0" err="1">
                <a:latin typeface="Calibri" panose="020F0502020204030204" pitchFamily="34" charset="0"/>
              </a:rPr>
              <a:t>locations</a:t>
            </a:r>
            <a:endParaRPr lang="de-CH" dirty="0">
              <a:latin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 err="1">
                <a:latin typeface="Calibri" panose="020F0502020204030204" pitchFamily="34" charset="0"/>
              </a:rPr>
              <a:t>Breeding</a:t>
            </a:r>
            <a:r>
              <a:rPr lang="de-CH" dirty="0">
                <a:latin typeface="Calibri" panose="020F0502020204030204" pitchFamily="34" charset="0"/>
              </a:rPr>
              <a:t> </a:t>
            </a:r>
            <a:r>
              <a:rPr lang="de-CH" dirty="0" err="1">
                <a:latin typeface="Calibri" panose="020F0502020204030204" pitchFamily="34" charset="0"/>
              </a:rPr>
              <a:t>status</a:t>
            </a:r>
            <a:endParaRPr lang="de-CH" dirty="0">
              <a:latin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 err="1">
                <a:latin typeface="Calibri" panose="020F0502020204030204" pitchFamily="34" charset="0"/>
              </a:rPr>
              <a:t>Disease</a:t>
            </a:r>
            <a:r>
              <a:rPr lang="de-CH" dirty="0">
                <a:latin typeface="Calibri" panose="020F0502020204030204" pitchFamily="34" charset="0"/>
              </a:rPr>
              <a:t> </a:t>
            </a:r>
            <a:r>
              <a:rPr lang="de-CH" dirty="0" err="1">
                <a:latin typeface="Calibri" panose="020F0502020204030204" pitchFamily="34" charset="0"/>
              </a:rPr>
              <a:t>status</a:t>
            </a:r>
            <a:endParaRPr lang="de-CH" dirty="0">
              <a:latin typeface="Calibri" panose="020F0502020204030204" pitchFamily="34" charset="0"/>
            </a:endParaRPr>
          </a:p>
          <a:p>
            <a:endParaRPr lang="de-CH" dirty="0"/>
          </a:p>
        </p:txBody>
      </p:sp>
      <p:sp>
        <p:nvSpPr>
          <p:cNvPr id="3" name="Textfeld 2"/>
          <p:cNvSpPr txBox="1"/>
          <p:nvPr/>
        </p:nvSpPr>
        <p:spPr>
          <a:xfrm>
            <a:off x="638177" y="317182"/>
            <a:ext cx="43060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2800" b="1" dirty="0" err="1">
                <a:latin typeface="Calibri" panose="020F0502020204030204" pitchFamily="34" charset="0"/>
              </a:rPr>
              <a:t>Multistate</a:t>
            </a:r>
            <a:r>
              <a:rPr lang="de-CH" sz="2800" b="1" dirty="0">
                <a:latin typeface="Calibri" panose="020F0502020204030204" pitchFamily="34" charset="0"/>
              </a:rPr>
              <a:t> </a:t>
            </a:r>
            <a:r>
              <a:rPr lang="de-CH" sz="2800" b="1" dirty="0" err="1">
                <a:latin typeface="Calibri" panose="020F0502020204030204" pitchFamily="34" charset="0"/>
              </a:rPr>
              <a:t>capture</a:t>
            </a:r>
            <a:r>
              <a:rPr lang="de-CH" sz="2800" b="1" dirty="0">
                <a:latin typeface="Calibri" panose="020F0502020204030204" pitchFamily="34" charset="0"/>
              </a:rPr>
              <a:t> </a:t>
            </a:r>
            <a:r>
              <a:rPr lang="de-CH" sz="2800" b="1" dirty="0" err="1">
                <a:latin typeface="Calibri" panose="020F0502020204030204" pitchFamily="34" charset="0"/>
              </a:rPr>
              <a:t>histories</a:t>
            </a:r>
            <a:endParaRPr lang="de-CH" sz="2800" b="1" dirty="0">
              <a:latin typeface="Calibri" panose="020F0502020204030204" pitchFamily="34" charset="0"/>
            </a:endParaRPr>
          </a:p>
        </p:txBody>
      </p:sp>
      <p:graphicFrame>
        <p:nvGraphicFramePr>
          <p:cNvPr id="4" name="Tabelle 3"/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58215610"/>
              </p:ext>
            </p:extLst>
          </p:nvPr>
        </p:nvGraphicFramePr>
        <p:xfrm>
          <a:off x="1670051" y="3761105"/>
          <a:ext cx="4264025" cy="1444625"/>
        </p:xfrm>
        <a:graphic>
          <a:graphicData uri="http://schemas.openxmlformats.org/drawingml/2006/table">
            <a:tbl>
              <a:tblPr>
                <a:tableStyleId>{F5AB1C69-6EDB-4FF4-983F-18BD219EF322}</a:tableStyleId>
              </a:tblPr>
              <a:tblGrid>
                <a:gridCol w="2843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75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972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9754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9754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9754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972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9754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9754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206375">
                <a:tc>
                  <a:txBody>
                    <a:bodyPr/>
                    <a:lstStyle/>
                    <a:p>
                      <a:pPr algn="l" fontAlgn="b"/>
                      <a:r>
                        <a:rPr lang="de-CH" sz="1200" u="none" strike="noStrike" dirty="0">
                          <a:effectLst/>
                          <a:latin typeface="Calibri" panose="020F0502020204030204" pitchFamily="34" charset="0"/>
                        </a:rPr>
                        <a:t>ID</a:t>
                      </a:r>
                      <a:endParaRPr lang="de-CH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79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200" u="none" strike="noStrike" dirty="0">
                          <a:effectLst/>
                          <a:latin typeface="Calibri" panose="020F0502020204030204" pitchFamily="34" charset="0"/>
                        </a:rPr>
                        <a:t>1992</a:t>
                      </a:r>
                      <a:endParaRPr lang="de-CH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79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200" u="none" strike="noStrike">
                          <a:effectLst/>
                          <a:latin typeface="Calibri" panose="020F0502020204030204" pitchFamily="34" charset="0"/>
                        </a:rPr>
                        <a:t>1993</a:t>
                      </a:r>
                      <a:endParaRPr lang="de-CH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79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200" u="none" strike="noStrike">
                          <a:effectLst/>
                          <a:latin typeface="Calibri" panose="020F0502020204030204" pitchFamily="34" charset="0"/>
                        </a:rPr>
                        <a:t>1994</a:t>
                      </a:r>
                      <a:endParaRPr lang="de-CH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79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200" u="none" strike="noStrike">
                          <a:effectLst/>
                          <a:latin typeface="Calibri" panose="020F0502020204030204" pitchFamily="34" charset="0"/>
                        </a:rPr>
                        <a:t>1995</a:t>
                      </a:r>
                      <a:endParaRPr lang="de-CH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79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200" u="none" strike="noStrike">
                          <a:effectLst/>
                          <a:latin typeface="Calibri" panose="020F0502020204030204" pitchFamily="34" charset="0"/>
                        </a:rPr>
                        <a:t>1996</a:t>
                      </a:r>
                      <a:endParaRPr lang="de-CH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79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200" u="none" strike="noStrike">
                          <a:effectLst/>
                          <a:latin typeface="Calibri" panose="020F0502020204030204" pitchFamily="34" charset="0"/>
                        </a:rPr>
                        <a:t>1997</a:t>
                      </a:r>
                      <a:endParaRPr lang="de-CH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79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200" u="none" strike="noStrike">
                          <a:effectLst/>
                          <a:latin typeface="Calibri" panose="020F0502020204030204" pitchFamily="34" charset="0"/>
                        </a:rPr>
                        <a:t>1998</a:t>
                      </a:r>
                      <a:endParaRPr lang="de-CH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79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200" u="none" strike="noStrike">
                          <a:effectLst/>
                          <a:latin typeface="Calibri" panose="020F0502020204030204" pitchFamily="34" charset="0"/>
                        </a:rPr>
                        <a:t>1999</a:t>
                      </a:r>
                      <a:endParaRPr lang="de-CH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7938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6375">
                <a:tc>
                  <a:txBody>
                    <a:bodyPr/>
                    <a:lstStyle/>
                    <a:p>
                      <a:pPr algn="r" fontAlgn="b"/>
                      <a:r>
                        <a:rPr lang="de-CH" sz="1200" u="none" strike="noStrike"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de-CH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79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200" u="none" strike="noStrike" dirty="0">
                          <a:effectLst/>
                          <a:latin typeface="Calibri" panose="020F0502020204030204" pitchFamily="34" charset="0"/>
                        </a:rPr>
                        <a:t>0</a:t>
                      </a:r>
                      <a:endParaRPr lang="de-CH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79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200" b="1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de-CH" sz="12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79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200" b="1" u="none" strike="noStrike" dirty="0">
                          <a:solidFill>
                            <a:srgbClr val="3333CC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de-CH" sz="1200" b="1" i="0" u="none" strike="noStrike" dirty="0">
                        <a:solidFill>
                          <a:srgbClr val="3333CC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79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200" b="1" u="none" strike="noStrike" dirty="0">
                          <a:solidFill>
                            <a:srgbClr val="3333CC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de-CH" sz="1200" b="1" i="0" u="none" strike="noStrike" dirty="0">
                        <a:solidFill>
                          <a:srgbClr val="3333CC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79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200" u="none" strike="noStrike">
                          <a:effectLst/>
                          <a:latin typeface="Calibri" panose="020F0502020204030204" pitchFamily="34" charset="0"/>
                        </a:rPr>
                        <a:t>0</a:t>
                      </a:r>
                      <a:endParaRPr lang="de-CH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79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200" b="1" u="none" strike="noStrike" dirty="0">
                          <a:solidFill>
                            <a:srgbClr val="3333CC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de-CH" sz="1200" b="1" i="0" u="none" strike="noStrike" dirty="0">
                        <a:solidFill>
                          <a:srgbClr val="3333CC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79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200" u="none" strike="noStrike">
                          <a:effectLst/>
                          <a:latin typeface="Calibri" panose="020F0502020204030204" pitchFamily="34" charset="0"/>
                        </a:rPr>
                        <a:t>0</a:t>
                      </a:r>
                      <a:endParaRPr lang="de-CH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79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200" u="none" strike="noStrike">
                          <a:effectLst/>
                          <a:latin typeface="Calibri" panose="020F0502020204030204" pitchFamily="34" charset="0"/>
                        </a:rPr>
                        <a:t>0</a:t>
                      </a:r>
                      <a:endParaRPr lang="de-CH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7938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6375">
                <a:tc>
                  <a:txBody>
                    <a:bodyPr/>
                    <a:lstStyle/>
                    <a:p>
                      <a:pPr algn="r" fontAlgn="b"/>
                      <a:r>
                        <a:rPr lang="de-CH" sz="1200" u="none" strike="noStrike"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de-CH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79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200" b="1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de-CH" sz="12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79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200" b="1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de-CH" sz="12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79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200" b="1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de-CH" sz="12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79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200" u="none" strike="noStrike">
                          <a:effectLst/>
                          <a:latin typeface="Calibri" panose="020F0502020204030204" pitchFamily="34" charset="0"/>
                        </a:rPr>
                        <a:t>0</a:t>
                      </a:r>
                      <a:endParaRPr lang="de-CH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79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200" u="none" strike="noStrike">
                          <a:effectLst/>
                          <a:latin typeface="Calibri" panose="020F0502020204030204" pitchFamily="34" charset="0"/>
                        </a:rPr>
                        <a:t>0</a:t>
                      </a:r>
                      <a:endParaRPr lang="de-CH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79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200" u="none" strike="noStrike">
                          <a:effectLst/>
                          <a:latin typeface="Calibri" panose="020F0502020204030204" pitchFamily="34" charset="0"/>
                        </a:rPr>
                        <a:t>0</a:t>
                      </a:r>
                      <a:endParaRPr lang="de-CH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79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200" u="none" strike="noStrike" dirty="0">
                          <a:effectLst/>
                          <a:latin typeface="Calibri" panose="020F0502020204030204" pitchFamily="34" charset="0"/>
                        </a:rPr>
                        <a:t>0</a:t>
                      </a:r>
                      <a:endParaRPr lang="de-CH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79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200" u="none" strike="noStrike">
                          <a:effectLst/>
                          <a:latin typeface="Calibri" panose="020F0502020204030204" pitchFamily="34" charset="0"/>
                        </a:rPr>
                        <a:t>0</a:t>
                      </a:r>
                      <a:endParaRPr lang="de-CH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7938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6375">
                <a:tc>
                  <a:txBody>
                    <a:bodyPr/>
                    <a:lstStyle/>
                    <a:p>
                      <a:pPr algn="r" fontAlgn="b"/>
                      <a:r>
                        <a:rPr lang="de-CH" sz="1200" u="none" strike="noStrike"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endParaRPr lang="de-CH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79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200" u="none" strike="noStrike" dirty="0">
                          <a:effectLst/>
                          <a:latin typeface="Calibri" panose="020F0502020204030204" pitchFamily="34" charset="0"/>
                        </a:rPr>
                        <a:t>0</a:t>
                      </a:r>
                      <a:endParaRPr lang="de-CH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79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200" b="1" u="none" strike="noStrike" dirty="0">
                          <a:solidFill>
                            <a:srgbClr val="3333CC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de-CH" sz="1200" b="1" i="0" u="none" strike="noStrike" dirty="0">
                        <a:solidFill>
                          <a:srgbClr val="3333CC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79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200" u="none" strike="noStrike" dirty="0">
                          <a:effectLst/>
                          <a:latin typeface="Calibri" panose="020F0502020204030204" pitchFamily="34" charset="0"/>
                        </a:rPr>
                        <a:t>0</a:t>
                      </a:r>
                      <a:endParaRPr lang="de-CH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79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200" u="none" strike="noStrike">
                          <a:effectLst/>
                          <a:latin typeface="Calibri" panose="020F0502020204030204" pitchFamily="34" charset="0"/>
                        </a:rPr>
                        <a:t>0</a:t>
                      </a:r>
                      <a:endParaRPr lang="de-CH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79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200" u="none" strike="noStrike">
                          <a:effectLst/>
                          <a:latin typeface="Calibri" panose="020F0502020204030204" pitchFamily="34" charset="0"/>
                        </a:rPr>
                        <a:t>0</a:t>
                      </a:r>
                      <a:endParaRPr lang="de-CH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79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200" u="none" strike="noStrike">
                          <a:effectLst/>
                          <a:latin typeface="Calibri" panose="020F0502020204030204" pitchFamily="34" charset="0"/>
                        </a:rPr>
                        <a:t>0</a:t>
                      </a:r>
                      <a:endParaRPr lang="de-CH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79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200" u="none" strike="noStrike">
                          <a:effectLst/>
                          <a:latin typeface="Calibri" panose="020F0502020204030204" pitchFamily="34" charset="0"/>
                        </a:rPr>
                        <a:t>0</a:t>
                      </a:r>
                      <a:endParaRPr lang="de-CH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79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200" u="none" strike="noStrike">
                          <a:effectLst/>
                          <a:latin typeface="Calibri" panose="020F0502020204030204" pitchFamily="34" charset="0"/>
                        </a:rPr>
                        <a:t>0</a:t>
                      </a:r>
                      <a:endParaRPr lang="de-CH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7938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6375">
                <a:tc>
                  <a:txBody>
                    <a:bodyPr/>
                    <a:lstStyle/>
                    <a:p>
                      <a:pPr algn="r" fontAlgn="b"/>
                      <a:r>
                        <a:rPr lang="de-CH" sz="1200" u="none" strike="noStrike"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endParaRPr lang="de-CH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79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200" u="none" strike="noStrike">
                          <a:effectLst/>
                          <a:latin typeface="Calibri" panose="020F0502020204030204" pitchFamily="34" charset="0"/>
                        </a:rPr>
                        <a:t>0</a:t>
                      </a:r>
                      <a:endParaRPr lang="de-CH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79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200" u="none" strike="noStrike">
                          <a:effectLst/>
                          <a:latin typeface="Calibri" panose="020F0502020204030204" pitchFamily="34" charset="0"/>
                        </a:rPr>
                        <a:t>0</a:t>
                      </a:r>
                      <a:endParaRPr lang="de-CH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79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200" b="1" u="none" strike="noStrike" dirty="0">
                          <a:solidFill>
                            <a:srgbClr val="3333CC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de-CH" sz="1200" b="1" i="0" u="none" strike="noStrike" dirty="0">
                        <a:solidFill>
                          <a:srgbClr val="3333CC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79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200" b="1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de-CH" sz="12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79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200" u="none" strike="noStrike">
                          <a:effectLst/>
                          <a:latin typeface="Calibri" panose="020F0502020204030204" pitchFamily="34" charset="0"/>
                        </a:rPr>
                        <a:t>0</a:t>
                      </a:r>
                      <a:endParaRPr lang="de-CH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79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200" b="1" u="none" strike="noStrike" dirty="0">
                          <a:solidFill>
                            <a:srgbClr val="3333CC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de-CH" sz="1200" b="1" i="0" u="none" strike="noStrike" dirty="0">
                        <a:solidFill>
                          <a:srgbClr val="3333CC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79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200" u="none" strike="noStrike">
                          <a:effectLst/>
                          <a:latin typeface="Calibri" panose="020F0502020204030204" pitchFamily="34" charset="0"/>
                        </a:rPr>
                        <a:t>0</a:t>
                      </a:r>
                      <a:endParaRPr lang="de-CH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79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200" u="none" strike="noStrike">
                          <a:effectLst/>
                          <a:latin typeface="Calibri" panose="020F0502020204030204" pitchFamily="34" charset="0"/>
                        </a:rPr>
                        <a:t>0</a:t>
                      </a:r>
                      <a:endParaRPr lang="de-CH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7938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6375">
                <a:tc>
                  <a:txBody>
                    <a:bodyPr/>
                    <a:lstStyle/>
                    <a:p>
                      <a:pPr algn="r" fontAlgn="b"/>
                      <a:r>
                        <a:rPr lang="de-CH" sz="1200" u="none" strike="noStrike">
                          <a:effectLst/>
                          <a:latin typeface="Calibri" panose="020F0502020204030204" pitchFamily="34" charset="0"/>
                        </a:rPr>
                        <a:t>5</a:t>
                      </a:r>
                      <a:endParaRPr lang="de-CH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79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200" u="none" strike="noStrike">
                          <a:effectLst/>
                          <a:latin typeface="Calibri" panose="020F0502020204030204" pitchFamily="34" charset="0"/>
                        </a:rPr>
                        <a:t>0</a:t>
                      </a:r>
                      <a:endParaRPr lang="de-CH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79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200" u="none" strike="noStrike">
                          <a:effectLst/>
                          <a:latin typeface="Calibri" panose="020F0502020204030204" pitchFamily="34" charset="0"/>
                        </a:rPr>
                        <a:t>0</a:t>
                      </a:r>
                      <a:endParaRPr lang="de-CH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79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200" u="none" strike="noStrike" dirty="0">
                          <a:effectLst/>
                          <a:latin typeface="Calibri" panose="020F0502020204030204" pitchFamily="34" charset="0"/>
                        </a:rPr>
                        <a:t>0</a:t>
                      </a:r>
                      <a:endParaRPr lang="de-CH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79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200" b="1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de-CH" sz="12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79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200" b="1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de-CH" sz="12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79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200" b="1" u="none" strike="noStrike" dirty="0">
                          <a:solidFill>
                            <a:srgbClr val="3333CC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de-CH" sz="1200" b="1" i="0" u="none" strike="noStrike" dirty="0">
                        <a:solidFill>
                          <a:srgbClr val="3333CC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79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200" b="1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de-CH" sz="12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79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200" b="1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de-CH" sz="12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7938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6375">
                <a:tc>
                  <a:txBody>
                    <a:bodyPr/>
                    <a:lstStyle/>
                    <a:p>
                      <a:pPr algn="r" fontAlgn="b"/>
                      <a:r>
                        <a:rPr lang="de-CH" sz="1200" u="none" strike="noStrike">
                          <a:effectLst/>
                          <a:latin typeface="Calibri" panose="020F0502020204030204" pitchFamily="34" charset="0"/>
                        </a:rPr>
                        <a:t>6</a:t>
                      </a:r>
                      <a:endParaRPr lang="de-CH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79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200" u="none" strike="noStrike">
                          <a:effectLst/>
                          <a:latin typeface="Calibri" panose="020F0502020204030204" pitchFamily="34" charset="0"/>
                        </a:rPr>
                        <a:t>0</a:t>
                      </a:r>
                      <a:endParaRPr lang="de-CH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79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200" u="none" strike="noStrike">
                          <a:effectLst/>
                          <a:latin typeface="Calibri" panose="020F0502020204030204" pitchFamily="34" charset="0"/>
                        </a:rPr>
                        <a:t>0</a:t>
                      </a:r>
                      <a:endParaRPr lang="de-CH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79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200" u="none" strike="noStrike">
                          <a:effectLst/>
                          <a:latin typeface="Calibri" panose="020F0502020204030204" pitchFamily="34" charset="0"/>
                        </a:rPr>
                        <a:t>0</a:t>
                      </a:r>
                      <a:endParaRPr lang="de-CH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79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200" b="1" u="none" strike="noStrike" dirty="0">
                          <a:solidFill>
                            <a:srgbClr val="3333CC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de-CH" sz="1200" b="1" i="0" u="none" strike="noStrike" dirty="0">
                        <a:solidFill>
                          <a:srgbClr val="3333CC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79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200" b="1" u="none" strike="noStrike" dirty="0">
                          <a:solidFill>
                            <a:srgbClr val="3333CC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de-CH" sz="1200" b="1" i="0" u="none" strike="noStrike" dirty="0">
                        <a:solidFill>
                          <a:srgbClr val="3333CC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79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200" b="1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de-CH" sz="12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79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200" b="1" u="none" strike="noStrike" dirty="0">
                          <a:solidFill>
                            <a:srgbClr val="3333CC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de-CH" sz="1200" b="1" i="0" u="none" strike="noStrike" dirty="0">
                        <a:solidFill>
                          <a:srgbClr val="3333CC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79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200" u="none" strike="noStrike" dirty="0">
                          <a:effectLst/>
                          <a:latin typeface="Calibri" panose="020F0502020204030204" pitchFamily="34" charset="0"/>
                        </a:rPr>
                        <a:t>0</a:t>
                      </a:r>
                      <a:endParaRPr lang="de-CH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7938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476262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ext Box 18"/>
          <p:cNvSpPr txBox="1">
            <a:spLocks noChangeArrowheads="1"/>
          </p:cNvSpPr>
          <p:nvPr/>
        </p:nvSpPr>
        <p:spPr bwMode="auto">
          <a:xfrm>
            <a:off x="511175" y="383646"/>
            <a:ext cx="272895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>
                <a:latin typeface="Calibri" pitchFamily="34" charset="0"/>
              </a:rPr>
              <a:t>Observation process</a:t>
            </a:r>
          </a:p>
        </p:txBody>
      </p:sp>
      <p:sp>
        <p:nvSpPr>
          <p:cNvPr id="34819" name="Text Box 19"/>
          <p:cNvSpPr txBox="1">
            <a:spLocks noChangeArrowheads="1"/>
          </p:cNvSpPr>
          <p:nvPr/>
        </p:nvSpPr>
        <p:spPr bwMode="auto">
          <a:xfrm>
            <a:off x="463551" y="1181788"/>
            <a:ext cx="808491" cy="1631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2000" b="1" dirty="0">
                <a:solidFill>
                  <a:srgbClr val="3333CC"/>
                </a:solidFill>
                <a:latin typeface="Calibri" pitchFamily="34" charset="0"/>
              </a:rPr>
              <a:t>Site A</a:t>
            </a:r>
          </a:p>
          <a:p>
            <a:pPr eaLnBrk="1" hangingPunct="1"/>
            <a:endParaRPr lang="de-CH" sz="2000" b="1" dirty="0">
              <a:solidFill>
                <a:srgbClr val="3333CC"/>
              </a:solidFill>
              <a:latin typeface="Calibri" pitchFamily="34" charset="0"/>
            </a:endParaRPr>
          </a:p>
          <a:p>
            <a:pPr eaLnBrk="1" hangingPunct="1"/>
            <a:r>
              <a:rPr lang="de-CH" sz="2000" b="1" dirty="0">
                <a:solidFill>
                  <a:srgbClr val="00B050"/>
                </a:solidFill>
                <a:latin typeface="Calibri" pitchFamily="34" charset="0"/>
              </a:rPr>
              <a:t>Site B</a:t>
            </a:r>
          </a:p>
          <a:p>
            <a:pPr eaLnBrk="1" hangingPunct="1"/>
            <a:endParaRPr lang="de-CH" sz="2000" b="1" dirty="0">
              <a:solidFill>
                <a:srgbClr val="3333CC"/>
              </a:solidFill>
              <a:latin typeface="Calibri" pitchFamily="34" charset="0"/>
            </a:endParaRPr>
          </a:p>
          <a:p>
            <a:pPr eaLnBrk="1" hangingPunct="1"/>
            <a:r>
              <a:rPr lang="de-CH" sz="2000" b="1" dirty="0">
                <a:latin typeface="Calibri" pitchFamily="34" charset="0"/>
              </a:rPr>
              <a:t>Dead</a:t>
            </a:r>
          </a:p>
        </p:txBody>
      </p:sp>
      <p:sp>
        <p:nvSpPr>
          <p:cNvPr id="34820" name="Oval 21"/>
          <p:cNvSpPr>
            <a:spLocks noChangeArrowheads="1"/>
          </p:cNvSpPr>
          <p:nvPr/>
        </p:nvSpPr>
        <p:spPr bwMode="auto">
          <a:xfrm>
            <a:off x="3124201" y="1836208"/>
            <a:ext cx="324000" cy="324000"/>
          </a:xfrm>
          <a:prstGeom prst="ellipse">
            <a:avLst/>
          </a:prstGeom>
          <a:solidFill>
            <a:srgbClr val="009900"/>
          </a:solidFill>
          <a:ln w="9525">
            <a:solidFill>
              <a:srgbClr val="009900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de-CH">
              <a:solidFill>
                <a:srgbClr val="3333CC"/>
              </a:solidFill>
              <a:latin typeface="Calibri" pitchFamily="34" charset="0"/>
            </a:endParaRPr>
          </a:p>
        </p:txBody>
      </p:sp>
      <p:sp>
        <p:nvSpPr>
          <p:cNvPr id="46" name="Rounded Rectangle 45"/>
          <p:cNvSpPr/>
          <p:nvPr/>
        </p:nvSpPr>
        <p:spPr>
          <a:xfrm>
            <a:off x="6205221" y="2507933"/>
            <a:ext cx="1660525" cy="28971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CH">
              <a:solidFill>
                <a:srgbClr val="FFFFFF"/>
              </a:solidFill>
              <a:latin typeface="Calibri" pitchFamily="34" charset="0"/>
            </a:endParaRPr>
          </a:p>
        </p:txBody>
      </p:sp>
      <p:sp>
        <p:nvSpPr>
          <p:cNvPr id="34823" name="Text Box 37"/>
          <p:cNvSpPr txBox="1">
            <a:spLocks noChangeArrowheads="1"/>
          </p:cNvSpPr>
          <p:nvPr/>
        </p:nvSpPr>
        <p:spPr bwMode="auto">
          <a:xfrm>
            <a:off x="463550" y="3562615"/>
            <a:ext cx="1187376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2000" b="1" dirty="0">
                <a:solidFill>
                  <a:srgbClr val="FF0000"/>
                </a:solidFill>
                <a:latin typeface="Calibri" pitchFamily="34" charset="0"/>
              </a:rPr>
              <a:t>Seen </a:t>
            </a:r>
            <a:r>
              <a:rPr lang="de-CH" sz="2000" b="1" dirty="0" err="1">
                <a:solidFill>
                  <a:srgbClr val="FF0000"/>
                </a:solidFill>
                <a:latin typeface="Calibri" pitchFamily="34" charset="0"/>
              </a:rPr>
              <a:t>at</a:t>
            </a:r>
            <a:r>
              <a:rPr lang="de-CH" sz="2000" b="1" dirty="0">
                <a:solidFill>
                  <a:srgbClr val="FF0000"/>
                </a:solidFill>
                <a:latin typeface="Calibri" pitchFamily="34" charset="0"/>
              </a:rPr>
              <a:t> A</a:t>
            </a:r>
          </a:p>
          <a:p>
            <a:pPr eaLnBrk="1" hangingPunct="1"/>
            <a:endParaRPr lang="de-CH" sz="1200" b="1" dirty="0">
              <a:solidFill>
                <a:srgbClr val="FF0000"/>
              </a:solidFill>
              <a:latin typeface="Calibri" pitchFamily="34" charset="0"/>
            </a:endParaRPr>
          </a:p>
          <a:p>
            <a:pPr eaLnBrk="1" hangingPunct="1"/>
            <a:r>
              <a:rPr lang="de-CH" sz="2000" b="1" dirty="0">
                <a:solidFill>
                  <a:srgbClr val="FF9900"/>
                </a:solidFill>
                <a:latin typeface="Calibri" pitchFamily="34" charset="0"/>
              </a:rPr>
              <a:t>Seen </a:t>
            </a:r>
            <a:r>
              <a:rPr lang="de-CH" sz="2000" b="1" dirty="0" err="1">
                <a:solidFill>
                  <a:srgbClr val="FF9900"/>
                </a:solidFill>
                <a:latin typeface="Calibri" pitchFamily="34" charset="0"/>
              </a:rPr>
              <a:t>at</a:t>
            </a:r>
            <a:r>
              <a:rPr lang="de-CH" sz="2000" b="1" dirty="0">
                <a:solidFill>
                  <a:srgbClr val="FF9900"/>
                </a:solidFill>
                <a:latin typeface="Calibri" pitchFamily="34" charset="0"/>
              </a:rPr>
              <a:t> B</a:t>
            </a:r>
          </a:p>
          <a:p>
            <a:pPr eaLnBrk="1" hangingPunct="1"/>
            <a:endParaRPr lang="de-CH" sz="1200" dirty="0">
              <a:latin typeface="Calibri" pitchFamily="34" charset="0"/>
            </a:endParaRPr>
          </a:p>
          <a:p>
            <a:pPr eaLnBrk="1" hangingPunct="1"/>
            <a:r>
              <a:rPr lang="de-CH" sz="2000" b="1" dirty="0">
                <a:latin typeface="Calibri" pitchFamily="34" charset="0"/>
              </a:rPr>
              <a:t>Not </a:t>
            </a:r>
            <a:r>
              <a:rPr lang="de-CH" sz="2000" b="1" dirty="0" err="1">
                <a:latin typeface="Calibri" pitchFamily="34" charset="0"/>
              </a:rPr>
              <a:t>seen</a:t>
            </a:r>
            <a:endParaRPr lang="de-CH" sz="2000" b="1" dirty="0">
              <a:latin typeface="Calibri" pitchFamily="34" charset="0"/>
            </a:endParaRPr>
          </a:p>
        </p:txBody>
      </p:sp>
      <p:sp>
        <p:nvSpPr>
          <p:cNvPr id="34824" name="Oval 40"/>
          <p:cNvSpPr>
            <a:spLocks noChangeArrowheads="1"/>
          </p:cNvSpPr>
          <p:nvPr/>
        </p:nvSpPr>
        <p:spPr bwMode="auto">
          <a:xfrm>
            <a:off x="2959101" y="4095750"/>
            <a:ext cx="324000" cy="324000"/>
          </a:xfrm>
          <a:prstGeom prst="ellipse">
            <a:avLst/>
          </a:prstGeom>
          <a:solidFill>
            <a:srgbClr val="FF9900"/>
          </a:solidFill>
          <a:ln w="9525">
            <a:solidFill>
              <a:srgbClr val="FF9900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de-CH">
              <a:solidFill>
                <a:srgbClr val="3333CC"/>
              </a:solidFill>
              <a:latin typeface="Calibri" pitchFamily="34" charset="0"/>
            </a:endParaRPr>
          </a:p>
        </p:txBody>
      </p:sp>
      <p:sp>
        <p:nvSpPr>
          <p:cNvPr id="34825" name="Oval 41"/>
          <p:cNvSpPr>
            <a:spLocks noChangeArrowheads="1"/>
          </p:cNvSpPr>
          <p:nvPr/>
        </p:nvSpPr>
        <p:spPr bwMode="auto">
          <a:xfrm>
            <a:off x="3695701" y="4582584"/>
            <a:ext cx="324000" cy="324000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endParaRPr lang="de-CH">
              <a:solidFill>
                <a:srgbClr val="3333CC"/>
              </a:solidFill>
              <a:latin typeface="Calibri" pitchFamily="34" charset="0"/>
            </a:endParaRPr>
          </a:p>
        </p:txBody>
      </p:sp>
      <p:sp>
        <p:nvSpPr>
          <p:cNvPr id="34826" name="Rectangle 66"/>
          <p:cNvSpPr>
            <a:spLocks noChangeArrowheads="1"/>
          </p:cNvSpPr>
          <p:nvPr/>
        </p:nvSpPr>
        <p:spPr bwMode="auto">
          <a:xfrm>
            <a:off x="511175" y="4581261"/>
            <a:ext cx="1139751" cy="328083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CH">
              <a:latin typeface="Calibri" pitchFamily="34" charset="0"/>
            </a:endParaRPr>
          </a:p>
        </p:txBody>
      </p:sp>
      <p:cxnSp>
        <p:nvCxnSpPr>
          <p:cNvPr id="34827" name="Straight Arrow Connector 38"/>
          <p:cNvCxnSpPr>
            <a:cxnSpLocks noChangeShapeType="1"/>
            <a:stCxn id="34820" idx="4"/>
            <a:endCxn id="34824" idx="0"/>
          </p:cNvCxnSpPr>
          <p:nvPr/>
        </p:nvCxnSpPr>
        <p:spPr bwMode="auto">
          <a:xfrm flipH="1">
            <a:off x="3121101" y="2160208"/>
            <a:ext cx="165100" cy="1935542"/>
          </a:xfrm>
          <a:prstGeom prst="straightConnector1">
            <a:avLst/>
          </a:prstGeom>
          <a:noFill/>
          <a:ln w="25400" algn="ctr">
            <a:solidFill>
              <a:srgbClr val="000000"/>
            </a:solidFill>
            <a:round/>
            <a:headEnd/>
            <a:tailEnd type="triangle" w="med" len="med"/>
          </a:ln>
          <a:effectLst>
            <a:outerShdw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4828" name="Straight Arrow Connector 44"/>
          <p:cNvCxnSpPr>
            <a:cxnSpLocks noChangeShapeType="1"/>
            <a:stCxn id="34820" idx="4"/>
            <a:endCxn id="34825" idx="0"/>
          </p:cNvCxnSpPr>
          <p:nvPr/>
        </p:nvCxnSpPr>
        <p:spPr bwMode="auto">
          <a:xfrm>
            <a:off x="3286201" y="2160208"/>
            <a:ext cx="571500" cy="2422376"/>
          </a:xfrm>
          <a:prstGeom prst="straightConnector1">
            <a:avLst/>
          </a:prstGeom>
          <a:noFill/>
          <a:ln w="25400" algn="ctr">
            <a:solidFill>
              <a:srgbClr val="000000"/>
            </a:solidFill>
            <a:round/>
            <a:headEnd/>
            <a:tailEnd type="triangle" w="med" len="med"/>
          </a:ln>
          <a:effectLst>
            <a:outerShdw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4829" name="Oval 41"/>
          <p:cNvSpPr>
            <a:spLocks noChangeArrowheads="1"/>
          </p:cNvSpPr>
          <p:nvPr/>
        </p:nvSpPr>
        <p:spPr bwMode="auto">
          <a:xfrm>
            <a:off x="2224088" y="3604949"/>
            <a:ext cx="324000" cy="324000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endParaRPr lang="de-CH">
              <a:solidFill>
                <a:srgbClr val="3333CC"/>
              </a:solidFill>
              <a:latin typeface="Calibri" pitchFamily="34" charset="0"/>
            </a:endParaRPr>
          </a:p>
        </p:txBody>
      </p:sp>
      <p:cxnSp>
        <p:nvCxnSpPr>
          <p:cNvPr id="34830" name="Straight Arrow Connector 68"/>
          <p:cNvCxnSpPr>
            <a:cxnSpLocks noChangeShapeType="1"/>
            <a:stCxn id="34820" idx="4"/>
            <a:endCxn id="34829" idx="0"/>
          </p:cNvCxnSpPr>
          <p:nvPr/>
        </p:nvCxnSpPr>
        <p:spPr bwMode="auto">
          <a:xfrm flipH="1">
            <a:off x="2386088" y="2160208"/>
            <a:ext cx="900113" cy="1444741"/>
          </a:xfrm>
          <a:prstGeom prst="straightConnector1">
            <a:avLst/>
          </a:prstGeom>
          <a:noFill/>
          <a:ln w="25400" algn="ctr">
            <a:solidFill>
              <a:srgbClr val="000000"/>
            </a:solidFill>
            <a:round/>
            <a:headEnd/>
            <a:tailEnd type="triangle" w="med" len="med"/>
          </a:ln>
          <a:effectLst>
            <a:outerShdw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3" name="Group 71"/>
          <p:cNvGrpSpPr>
            <a:grpSpLocks/>
          </p:cNvGrpSpPr>
          <p:nvPr/>
        </p:nvGrpSpPr>
        <p:grpSpPr bwMode="auto">
          <a:xfrm>
            <a:off x="4381500" y="953824"/>
            <a:ext cx="3904626" cy="2470143"/>
            <a:chOff x="4381500" y="1144587"/>
            <a:chExt cx="3904626" cy="2964172"/>
          </a:xfrm>
        </p:grpSpPr>
        <p:grpSp>
          <p:nvGrpSpPr>
            <p:cNvPr id="34832" name="Group 65"/>
            <p:cNvGrpSpPr>
              <a:grpSpLocks/>
            </p:cNvGrpSpPr>
            <p:nvPr/>
          </p:nvGrpSpPr>
          <p:grpSpPr bwMode="auto">
            <a:xfrm>
              <a:off x="4951690" y="1144587"/>
              <a:ext cx="3334436" cy="2964172"/>
              <a:chOff x="4507190" y="1144587"/>
              <a:chExt cx="3334436" cy="2964172"/>
            </a:xfrm>
          </p:grpSpPr>
          <p:graphicFrame>
            <p:nvGraphicFramePr>
              <p:cNvPr id="34834" name="Object 22"/>
              <p:cNvGraphicFramePr>
                <a:graphicFrameLocks noChangeAspect="1"/>
              </p:cNvGraphicFramePr>
              <p:nvPr/>
            </p:nvGraphicFramePr>
            <p:xfrm>
              <a:off x="5814785" y="2598736"/>
              <a:ext cx="1502582" cy="116035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11254" name="Equation" r:id="rId4" imgW="1104840" imgH="711000" progId="Equation.DSMT4">
                      <p:embed/>
                    </p:oleObj>
                  </mc:Choice>
                  <mc:Fallback>
                    <p:oleObj name="Equation" r:id="rId4" imgW="1104840" imgH="711000" progId="Equation.DSMT4">
                      <p:embed/>
                      <p:pic>
                        <p:nvPicPr>
                          <p:cNvPr id="34834" name="Object 2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814785" y="2598736"/>
                            <a:ext cx="1502582" cy="116035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34835" name="TextBox 14"/>
              <p:cNvSpPr txBox="1">
                <a:spLocks noChangeArrowheads="1"/>
              </p:cNvSpPr>
              <p:nvPr/>
            </p:nvSpPr>
            <p:spPr bwMode="auto">
              <a:xfrm>
                <a:off x="4927600" y="2615311"/>
                <a:ext cx="640945" cy="118186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9pPr>
              </a:lstStyle>
              <a:p>
                <a:pPr eaLnBrk="1" hangingPunct="1">
                  <a:spcBef>
                    <a:spcPts val="600"/>
                  </a:spcBef>
                </a:pPr>
                <a:r>
                  <a:rPr lang="de-CH" sz="1600" i="1" dirty="0" err="1">
                    <a:latin typeface="Calibri" pitchFamily="34" charset="0"/>
                  </a:rPr>
                  <a:t>site</a:t>
                </a:r>
                <a:r>
                  <a:rPr lang="de-CH" sz="1600" i="1" dirty="0">
                    <a:latin typeface="Calibri" pitchFamily="34" charset="0"/>
                  </a:rPr>
                  <a:t> A</a:t>
                </a:r>
              </a:p>
              <a:p>
                <a:pPr eaLnBrk="1" hangingPunct="1">
                  <a:spcBef>
                    <a:spcPts val="600"/>
                  </a:spcBef>
                </a:pPr>
                <a:r>
                  <a:rPr lang="de-CH" sz="1600" i="1" dirty="0" err="1">
                    <a:latin typeface="Calibri" pitchFamily="34" charset="0"/>
                  </a:rPr>
                  <a:t>site</a:t>
                </a:r>
                <a:r>
                  <a:rPr lang="de-CH" sz="1600" i="1" dirty="0">
                    <a:latin typeface="Calibri" pitchFamily="34" charset="0"/>
                  </a:rPr>
                  <a:t> B</a:t>
                </a:r>
              </a:p>
              <a:p>
                <a:pPr eaLnBrk="1" hangingPunct="1">
                  <a:spcBef>
                    <a:spcPts val="600"/>
                  </a:spcBef>
                </a:pPr>
                <a:r>
                  <a:rPr lang="de-CH" sz="1600" i="1" dirty="0" err="1">
                    <a:latin typeface="Calibri" pitchFamily="34" charset="0"/>
                  </a:rPr>
                  <a:t>dead</a:t>
                </a:r>
                <a:endParaRPr lang="de-CH" sz="1600" i="1" dirty="0">
                  <a:latin typeface="Calibri" pitchFamily="34" charset="0"/>
                </a:endParaRPr>
              </a:p>
            </p:txBody>
          </p:sp>
          <p:sp>
            <p:nvSpPr>
              <p:cNvPr id="34836" name="TextBox 15"/>
              <p:cNvSpPr txBox="1">
                <a:spLocks noChangeArrowheads="1"/>
              </p:cNvSpPr>
              <p:nvPr/>
            </p:nvSpPr>
            <p:spPr bwMode="auto">
              <a:xfrm rot="16200000">
                <a:off x="3725553" y="2957790"/>
                <a:ext cx="1932606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9pPr>
              </a:lstStyle>
              <a:p>
                <a:pPr eaLnBrk="1" hangingPunct="1"/>
                <a:r>
                  <a:rPr lang="de-CH" sz="1800" i="1">
                    <a:latin typeface="Calibri" pitchFamily="34" charset="0"/>
                  </a:rPr>
                  <a:t>States at time t</a:t>
                </a:r>
              </a:p>
            </p:txBody>
          </p:sp>
          <p:sp>
            <p:nvSpPr>
              <p:cNvPr id="34837" name="TextBox 18"/>
              <p:cNvSpPr txBox="1">
                <a:spLocks noChangeArrowheads="1"/>
              </p:cNvSpPr>
              <p:nvPr/>
            </p:nvSpPr>
            <p:spPr bwMode="auto">
              <a:xfrm rot="5400000">
                <a:off x="5935109" y="1286376"/>
                <a:ext cx="1158395" cy="14721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9pPr>
              </a:lstStyle>
              <a:p>
                <a:pPr algn="r" eaLnBrk="1" hangingPunct="1">
                  <a:spcBef>
                    <a:spcPts val="2500"/>
                  </a:spcBef>
                </a:pPr>
                <a:r>
                  <a:rPr lang="de-CH" sz="1600" i="1" dirty="0">
                    <a:latin typeface="Calibri" pitchFamily="34" charset="0"/>
                  </a:rPr>
                  <a:t>Not </a:t>
                </a:r>
                <a:r>
                  <a:rPr lang="de-CH" sz="1600" i="1" dirty="0" err="1">
                    <a:latin typeface="Calibri" pitchFamily="34" charset="0"/>
                  </a:rPr>
                  <a:t>seen</a:t>
                </a:r>
                <a:endParaRPr lang="de-CH" sz="1600" i="1" dirty="0">
                  <a:latin typeface="Calibri" pitchFamily="34" charset="0"/>
                </a:endParaRPr>
              </a:p>
              <a:p>
                <a:pPr algn="r" eaLnBrk="1" hangingPunct="1">
                  <a:spcBef>
                    <a:spcPts val="2500"/>
                  </a:spcBef>
                </a:pPr>
                <a:r>
                  <a:rPr lang="de-CH" sz="1600" i="1" dirty="0">
                    <a:latin typeface="Calibri" pitchFamily="34" charset="0"/>
                  </a:rPr>
                  <a:t>Seen </a:t>
                </a:r>
                <a:r>
                  <a:rPr lang="de-CH" sz="1600" i="1" dirty="0" err="1">
                    <a:latin typeface="Calibri" pitchFamily="34" charset="0"/>
                  </a:rPr>
                  <a:t>at</a:t>
                </a:r>
                <a:r>
                  <a:rPr lang="de-CH" sz="1600" i="1" dirty="0">
                    <a:latin typeface="Calibri" pitchFamily="34" charset="0"/>
                  </a:rPr>
                  <a:t> B</a:t>
                </a:r>
              </a:p>
              <a:p>
                <a:pPr algn="r" eaLnBrk="1" hangingPunct="1">
                  <a:spcBef>
                    <a:spcPts val="2500"/>
                  </a:spcBef>
                </a:pPr>
                <a:r>
                  <a:rPr lang="de-CH" sz="1600" i="1" dirty="0">
                    <a:latin typeface="Calibri" pitchFamily="34" charset="0"/>
                  </a:rPr>
                  <a:t>Seen </a:t>
                </a:r>
                <a:r>
                  <a:rPr lang="de-CH" sz="1600" i="1" dirty="0" err="1">
                    <a:latin typeface="Calibri" pitchFamily="34" charset="0"/>
                  </a:rPr>
                  <a:t>at</a:t>
                </a:r>
                <a:r>
                  <a:rPr lang="de-CH" sz="1600" i="1" dirty="0">
                    <a:latin typeface="Calibri" pitchFamily="34" charset="0"/>
                  </a:rPr>
                  <a:t> A</a:t>
                </a:r>
              </a:p>
            </p:txBody>
          </p:sp>
          <p:sp>
            <p:nvSpPr>
              <p:cNvPr id="34838" name="TextBox 19"/>
              <p:cNvSpPr txBox="1">
                <a:spLocks noChangeArrowheads="1"/>
              </p:cNvSpPr>
              <p:nvPr/>
            </p:nvSpPr>
            <p:spPr bwMode="auto">
              <a:xfrm>
                <a:off x="5575300" y="1144587"/>
                <a:ext cx="2266326" cy="4431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9pPr>
              </a:lstStyle>
              <a:p>
                <a:pPr eaLnBrk="1" hangingPunct="1"/>
                <a:r>
                  <a:rPr lang="de-CH" sz="1800" i="1">
                    <a:latin typeface="Calibri" pitchFamily="34" charset="0"/>
                  </a:rPr>
                  <a:t>Observations at time t</a:t>
                </a:r>
                <a:endParaRPr lang="de-CH" sz="1800">
                  <a:latin typeface="Calibri" pitchFamily="34" charset="0"/>
                </a:endParaRPr>
              </a:p>
            </p:txBody>
          </p:sp>
        </p:grpSp>
        <p:graphicFrame>
          <p:nvGraphicFramePr>
            <p:cNvPr id="34833" name="Object 5"/>
            <p:cNvGraphicFramePr>
              <a:graphicFrameLocks noChangeAspect="1"/>
            </p:cNvGraphicFramePr>
            <p:nvPr/>
          </p:nvGraphicFramePr>
          <p:xfrm>
            <a:off x="4381500" y="2984499"/>
            <a:ext cx="520700" cy="33135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1255" name="Equation" r:id="rId6" imgW="279360" imgH="177480" progId="Equation.DSMT4">
                    <p:embed/>
                  </p:oleObj>
                </mc:Choice>
                <mc:Fallback>
                  <p:oleObj name="Equation" r:id="rId6" imgW="279360" imgH="177480" progId="Equation.DSMT4">
                    <p:embed/>
                    <p:pic>
                      <p:nvPicPr>
                        <p:cNvPr id="34833" name="Object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81500" y="2984499"/>
                          <a:ext cx="520700" cy="33135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5" name="Text Box 18">
            <a:extLst>
              <a:ext uri="{FF2B5EF4-FFF2-40B4-BE49-F238E27FC236}">
                <a16:creationId xmlns:a16="http://schemas.microsoft.com/office/drawing/2014/main" id="{FD378E66-13DC-F047-B778-A6ED001AB7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4112" y="5154841"/>
            <a:ext cx="883577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4163" indent="-284163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marL="0" indent="0" eaLnBrk="1" hangingPunct="1">
              <a:spcBef>
                <a:spcPts val="1500"/>
              </a:spcBef>
            </a:pPr>
            <a:r>
              <a:rPr lang="de-CH" sz="2000" dirty="0" err="1">
                <a:latin typeface="Calibri" pitchFamily="34" charset="0"/>
                <a:sym typeface="Symbol" pitchFamily="18" charset="2"/>
              </a:rPr>
              <a:t>y</a:t>
            </a:r>
            <a:r>
              <a:rPr lang="de-CH" sz="2000" baseline="-25000" dirty="0" err="1">
                <a:latin typeface="Calibri" pitchFamily="34" charset="0"/>
                <a:sym typeface="Symbol" pitchFamily="18" charset="2"/>
              </a:rPr>
              <a:t>i,t</a:t>
            </a:r>
            <a:r>
              <a:rPr lang="de-CH" sz="2000" baseline="-25000" dirty="0">
                <a:latin typeface="Calibri" pitchFamily="34" charset="0"/>
                <a:sym typeface="Symbol" pitchFamily="18" charset="2"/>
              </a:rPr>
              <a:t> 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is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observation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of</a:t>
            </a:r>
            <a:r>
              <a:rPr lang="de-CH" sz="2000" dirty="0">
                <a:latin typeface="Calibri" pitchFamily="34" charset="0"/>
              </a:rPr>
              <a:t> individual </a:t>
            </a:r>
            <a:r>
              <a:rPr lang="de-CH" sz="2000" i="1" dirty="0">
                <a:latin typeface="Calibri" pitchFamily="34" charset="0"/>
              </a:rPr>
              <a:t>i</a:t>
            </a:r>
            <a:r>
              <a:rPr lang="de-CH" sz="2000" dirty="0">
                <a:latin typeface="Calibri" pitchFamily="34" charset="0"/>
              </a:rPr>
              <a:t> at time </a:t>
            </a:r>
            <a:r>
              <a:rPr lang="de-CH" sz="2000" i="1" dirty="0">
                <a:latin typeface="Calibri" pitchFamily="34" charset="0"/>
              </a:rPr>
              <a:t>t</a:t>
            </a:r>
            <a:r>
              <a:rPr lang="de-CH" sz="2000" dirty="0">
                <a:latin typeface="Calibri" pitchFamily="34" charset="0"/>
              </a:rPr>
              <a:t>; </a:t>
            </a:r>
            <a:r>
              <a:rPr lang="de-CH" sz="2000" dirty="0" err="1">
                <a:latin typeface="Calibri" pitchFamily="34" charset="0"/>
              </a:rPr>
              <a:t>either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seen</a:t>
            </a:r>
            <a:r>
              <a:rPr lang="de-CH" sz="2000" dirty="0">
                <a:latin typeface="Calibri" pitchFamily="34" charset="0"/>
              </a:rPr>
              <a:t> in </a:t>
            </a:r>
            <a:r>
              <a:rPr lang="de-CH" sz="2000" dirty="0" err="1">
                <a:latin typeface="Calibri" pitchFamily="34" charset="0"/>
              </a:rPr>
              <a:t>site</a:t>
            </a:r>
            <a:r>
              <a:rPr lang="de-CH" sz="2000" dirty="0">
                <a:latin typeface="Calibri" pitchFamily="34" charset="0"/>
              </a:rPr>
              <a:t> A, in </a:t>
            </a:r>
            <a:r>
              <a:rPr lang="de-CH" sz="2000" dirty="0" err="1">
                <a:latin typeface="Calibri" pitchFamily="34" charset="0"/>
              </a:rPr>
              <a:t>site</a:t>
            </a:r>
            <a:r>
              <a:rPr lang="de-CH" sz="2000" dirty="0">
                <a:latin typeface="Calibri" pitchFamily="34" charset="0"/>
              </a:rPr>
              <a:t> B </a:t>
            </a:r>
            <a:r>
              <a:rPr lang="de-CH" sz="2000" dirty="0" err="1">
                <a:latin typeface="Calibri" pitchFamily="34" charset="0"/>
              </a:rPr>
              <a:t>or</a:t>
            </a:r>
            <a:r>
              <a:rPr lang="de-CH" sz="2000" dirty="0">
                <a:latin typeface="Calibri" pitchFamily="34" charset="0"/>
              </a:rPr>
              <a:t> not </a:t>
            </a:r>
            <a:r>
              <a:rPr lang="de-CH" sz="2000" dirty="0" err="1">
                <a:latin typeface="Calibri" pitchFamily="34" charset="0"/>
              </a:rPr>
              <a:t>seen</a:t>
            </a:r>
            <a:r>
              <a:rPr lang="de-CH" sz="2000" dirty="0">
                <a:latin typeface="Calibri" pitchFamily="34" charset="0"/>
              </a:rPr>
              <a:t>.</a:t>
            </a:r>
            <a:endParaRPr lang="de-CH" sz="2000" dirty="0">
              <a:latin typeface="Calibri" pitchFamily="34" charset="0"/>
              <a:sym typeface="Symbol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1914351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ext Box 18"/>
          <p:cNvSpPr txBox="1">
            <a:spLocks noChangeArrowheads="1"/>
          </p:cNvSpPr>
          <p:nvPr/>
        </p:nvSpPr>
        <p:spPr bwMode="auto">
          <a:xfrm>
            <a:off x="511175" y="383646"/>
            <a:ext cx="272895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>
                <a:latin typeface="Calibri" pitchFamily="34" charset="0"/>
              </a:rPr>
              <a:t>Observation process</a:t>
            </a:r>
          </a:p>
        </p:txBody>
      </p:sp>
      <p:sp>
        <p:nvSpPr>
          <p:cNvPr id="34819" name="Text Box 19"/>
          <p:cNvSpPr txBox="1">
            <a:spLocks noChangeArrowheads="1"/>
          </p:cNvSpPr>
          <p:nvPr/>
        </p:nvSpPr>
        <p:spPr bwMode="auto">
          <a:xfrm>
            <a:off x="463551" y="1181788"/>
            <a:ext cx="808491" cy="1631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2000" b="1" dirty="0">
                <a:solidFill>
                  <a:srgbClr val="3333CC"/>
                </a:solidFill>
                <a:latin typeface="Calibri" pitchFamily="34" charset="0"/>
              </a:rPr>
              <a:t>Site A</a:t>
            </a:r>
          </a:p>
          <a:p>
            <a:pPr eaLnBrk="1" hangingPunct="1"/>
            <a:endParaRPr lang="de-CH" sz="2000" b="1" dirty="0">
              <a:solidFill>
                <a:srgbClr val="3333CC"/>
              </a:solidFill>
              <a:latin typeface="Calibri" pitchFamily="34" charset="0"/>
            </a:endParaRPr>
          </a:p>
          <a:p>
            <a:pPr eaLnBrk="1" hangingPunct="1"/>
            <a:r>
              <a:rPr lang="de-CH" sz="2000" b="1" dirty="0">
                <a:solidFill>
                  <a:srgbClr val="00B050"/>
                </a:solidFill>
                <a:latin typeface="Calibri" pitchFamily="34" charset="0"/>
              </a:rPr>
              <a:t>Site B</a:t>
            </a:r>
          </a:p>
          <a:p>
            <a:pPr eaLnBrk="1" hangingPunct="1"/>
            <a:endParaRPr lang="de-CH" sz="2000" b="1" dirty="0">
              <a:solidFill>
                <a:srgbClr val="3333CC"/>
              </a:solidFill>
              <a:latin typeface="Calibri" pitchFamily="34" charset="0"/>
            </a:endParaRPr>
          </a:p>
          <a:p>
            <a:pPr eaLnBrk="1" hangingPunct="1"/>
            <a:r>
              <a:rPr lang="de-CH" sz="2000" b="1" dirty="0">
                <a:latin typeface="Calibri" pitchFamily="34" charset="0"/>
              </a:rPr>
              <a:t>Dead</a:t>
            </a:r>
          </a:p>
        </p:txBody>
      </p:sp>
      <p:sp>
        <p:nvSpPr>
          <p:cNvPr id="34820" name="Oval 21"/>
          <p:cNvSpPr>
            <a:spLocks noChangeArrowheads="1"/>
          </p:cNvSpPr>
          <p:nvPr/>
        </p:nvSpPr>
        <p:spPr bwMode="auto">
          <a:xfrm>
            <a:off x="3124201" y="1836208"/>
            <a:ext cx="324000" cy="324000"/>
          </a:xfrm>
          <a:prstGeom prst="ellipse">
            <a:avLst/>
          </a:prstGeom>
          <a:solidFill>
            <a:srgbClr val="009900"/>
          </a:solidFill>
          <a:ln w="9525">
            <a:solidFill>
              <a:srgbClr val="009900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de-CH">
              <a:solidFill>
                <a:srgbClr val="3333CC"/>
              </a:solidFill>
              <a:latin typeface="Calibri" pitchFamily="34" charset="0"/>
            </a:endParaRPr>
          </a:p>
        </p:txBody>
      </p:sp>
      <p:sp>
        <p:nvSpPr>
          <p:cNvPr id="46" name="Rounded Rectangle 45"/>
          <p:cNvSpPr/>
          <p:nvPr/>
        </p:nvSpPr>
        <p:spPr>
          <a:xfrm>
            <a:off x="6205221" y="2507933"/>
            <a:ext cx="1660525" cy="28971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CH">
              <a:solidFill>
                <a:srgbClr val="FFFFFF"/>
              </a:solidFill>
              <a:latin typeface="Calibri" pitchFamily="34" charset="0"/>
            </a:endParaRPr>
          </a:p>
        </p:txBody>
      </p:sp>
      <p:grpSp>
        <p:nvGrpSpPr>
          <p:cNvPr id="2" name="Group 62"/>
          <p:cNvGrpSpPr>
            <a:grpSpLocks/>
          </p:cNvGrpSpPr>
          <p:nvPr/>
        </p:nvGrpSpPr>
        <p:grpSpPr bwMode="auto">
          <a:xfrm>
            <a:off x="5129214" y="4243916"/>
            <a:ext cx="2202847" cy="859897"/>
            <a:chOff x="1017587" y="4084935"/>
            <a:chExt cx="2202505" cy="1032217"/>
          </a:xfrm>
        </p:grpSpPr>
        <p:graphicFrame>
          <p:nvGraphicFramePr>
            <p:cNvPr id="34839" name="Object 4"/>
            <p:cNvGraphicFramePr>
              <a:graphicFrameLocks noChangeAspect="1"/>
            </p:cNvGraphicFramePr>
            <p:nvPr/>
          </p:nvGraphicFramePr>
          <p:xfrm>
            <a:off x="1143613" y="4547368"/>
            <a:ext cx="1663442" cy="56978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64535" name="Equation" r:id="rId4" imgW="1066680" imgH="304560" progId="Equation.DSMT4">
                    <p:embed/>
                  </p:oleObj>
                </mc:Choice>
                <mc:Fallback>
                  <p:oleObj name="Equation" r:id="rId4" imgW="1066680" imgH="304560" progId="Equation.DSMT4">
                    <p:embed/>
                    <p:pic>
                      <p:nvPicPr>
                        <p:cNvPr id="34839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43613" y="4547368"/>
                          <a:ext cx="1663442" cy="56978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4840" name="Rectangle 61"/>
            <p:cNvSpPr>
              <a:spLocks noChangeArrowheads="1"/>
            </p:cNvSpPr>
            <p:nvPr/>
          </p:nvSpPr>
          <p:spPr bwMode="auto">
            <a:xfrm>
              <a:off x="1017587" y="4084935"/>
              <a:ext cx="2202505" cy="5541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de-CH" i="1">
                  <a:latin typeface="Calibri" pitchFamily="34" charset="0"/>
                </a:rPr>
                <a:t>BUGS language:</a:t>
              </a:r>
            </a:p>
          </p:txBody>
        </p:sp>
      </p:grpSp>
      <p:sp>
        <p:nvSpPr>
          <p:cNvPr id="34823" name="Text Box 37"/>
          <p:cNvSpPr txBox="1">
            <a:spLocks noChangeArrowheads="1"/>
          </p:cNvSpPr>
          <p:nvPr/>
        </p:nvSpPr>
        <p:spPr bwMode="auto">
          <a:xfrm>
            <a:off x="463550" y="3562615"/>
            <a:ext cx="1187376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2000" b="1" dirty="0">
                <a:solidFill>
                  <a:srgbClr val="FF0000"/>
                </a:solidFill>
                <a:latin typeface="Calibri" pitchFamily="34" charset="0"/>
              </a:rPr>
              <a:t>Seen </a:t>
            </a:r>
            <a:r>
              <a:rPr lang="de-CH" sz="2000" b="1" dirty="0" err="1">
                <a:solidFill>
                  <a:srgbClr val="FF0000"/>
                </a:solidFill>
                <a:latin typeface="Calibri" pitchFamily="34" charset="0"/>
              </a:rPr>
              <a:t>at</a:t>
            </a:r>
            <a:r>
              <a:rPr lang="de-CH" sz="2000" b="1" dirty="0">
                <a:solidFill>
                  <a:srgbClr val="FF0000"/>
                </a:solidFill>
                <a:latin typeface="Calibri" pitchFamily="34" charset="0"/>
              </a:rPr>
              <a:t> A</a:t>
            </a:r>
          </a:p>
          <a:p>
            <a:pPr eaLnBrk="1" hangingPunct="1"/>
            <a:endParaRPr lang="de-CH" sz="1200" b="1" dirty="0">
              <a:solidFill>
                <a:srgbClr val="FF0000"/>
              </a:solidFill>
              <a:latin typeface="Calibri" pitchFamily="34" charset="0"/>
            </a:endParaRPr>
          </a:p>
          <a:p>
            <a:pPr eaLnBrk="1" hangingPunct="1"/>
            <a:r>
              <a:rPr lang="de-CH" sz="2000" b="1" dirty="0">
                <a:solidFill>
                  <a:srgbClr val="FF9900"/>
                </a:solidFill>
                <a:latin typeface="Calibri" pitchFamily="34" charset="0"/>
              </a:rPr>
              <a:t>Seen </a:t>
            </a:r>
            <a:r>
              <a:rPr lang="de-CH" sz="2000" b="1" dirty="0" err="1">
                <a:solidFill>
                  <a:srgbClr val="FF9900"/>
                </a:solidFill>
                <a:latin typeface="Calibri" pitchFamily="34" charset="0"/>
              </a:rPr>
              <a:t>at</a:t>
            </a:r>
            <a:r>
              <a:rPr lang="de-CH" sz="2000" b="1" dirty="0">
                <a:solidFill>
                  <a:srgbClr val="FF9900"/>
                </a:solidFill>
                <a:latin typeface="Calibri" pitchFamily="34" charset="0"/>
              </a:rPr>
              <a:t> B</a:t>
            </a:r>
          </a:p>
          <a:p>
            <a:pPr eaLnBrk="1" hangingPunct="1"/>
            <a:endParaRPr lang="de-CH" sz="1200" dirty="0">
              <a:latin typeface="Calibri" pitchFamily="34" charset="0"/>
            </a:endParaRPr>
          </a:p>
          <a:p>
            <a:pPr eaLnBrk="1" hangingPunct="1"/>
            <a:r>
              <a:rPr lang="de-CH" sz="2000" b="1" dirty="0">
                <a:latin typeface="Calibri" pitchFamily="34" charset="0"/>
              </a:rPr>
              <a:t>Not </a:t>
            </a:r>
            <a:r>
              <a:rPr lang="de-CH" sz="2000" b="1" dirty="0" err="1">
                <a:latin typeface="Calibri" pitchFamily="34" charset="0"/>
              </a:rPr>
              <a:t>seen</a:t>
            </a:r>
            <a:endParaRPr lang="de-CH" sz="2000" b="1" dirty="0">
              <a:latin typeface="Calibri" pitchFamily="34" charset="0"/>
            </a:endParaRPr>
          </a:p>
        </p:txBody>
      </p:sp>
      <p:sp>
        <p:nvSpPr>
          <p:cNvPr id="34824" name="Oval 40"/>
          <p:cNvSpPr>
            <a:spLocks noChangeArrowheads="1"/>
          </p:cNvSpPr>
          <p:nvPr/>
        </p:nvSpPr>
        <p:spPr bwMode="auto">
          <a:xfrm>
            <a:off x="2959101" y="4095750"/>
            <a:ext cx="324000" cy="324000"/>
          </a:xfrm>
          <a:prstGeom prst="ellipse">
            <a:avLst/>
          </a:prstGeom>
          <a:solidFill>
            <a:srgbClr val="FF9900"/>
          </a:solidFill>
          <a:ln w="9525">
            <a:solidFill>
              <a:srgbClr val="FF9900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de-CH">
              <a:solidFill>
                <a:srgbClr val="3333CC"/>
              </a:solidFill>
              <a:latin typeface="Calibri" pitchFamily="34" charset="0"/>
            </a:endParaRPr>
          </a:p>
        </p:txBody>
      </p:sp>
      <p:sp>
        <p:nvSpPr>
          <p:cNvPr id="34825" name="Oval 41"/>
          <p:cNvSpPr>
            <a:spLocks noChangeArrowheads="1"/>
          </p:cNvSpPr>
          <p:nvPr/>
        </p:nvSpPr>
        <p:spPr bwMode="auto">
          <a:xfrm>
            <a:off x="3695701" y="4582584"/>
            <a:ext cx="324000" cy="324000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endParaRPr lang="de-CH">
              <a:solidFill>
                <a:srgbClr val="3333CC"/>
              </a:solidFill>
              <a:latin typeface="Calibri" pitchFamily="34" charset="0"/>
            </a:endParaRPr>
          </a:p>
        </p:txBody>
      </p:sp>
      <p:sp>
        <p:nvSpPr>
          <p:cNvPr id="34826" name="Rectangle 66"/>
          <p:cNvSpPr>
            <a:spLocks noChangeArrowheads="1"/>
          </p:cNvSpPr>
          <p:nvPr/>
        </p:nvSpPr>
        <p:spPr bwMode="auto">
          <a:xfrm>
            <a:off x="511175" y="4581261"/>
            <a:ext cx="1139751" cy="328083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CH">
              <a:latin typeface="Calibri" pitchFamily="34" charset="0"/>
            </a:endParaRPr>
          </a:p>
        </p:txBody>
      </p:sp>
      <p:cxnSp>
        <p:nvCxnSpPr>
          <p:cNvPr id="34827" name="Straight Arrow Connector 38"/>
          <p:cNvCxnSpPr>
            <a:cxnSpLocks noChangeShapeType="1"/>
            <a:stCxn id="34820" idx="4"/>
            <a:endCxn id="34824" idx="0"/>
          </p:cNvCxnSpPr>
          <p:nvPr/>
        </p:nvCxnSpPr>
        <p:spPr bwMode="auto">
          <a:xfrm flipH="1">
            <a:off x="3121101" y="2160208"/>
            <a:ext cx="165100" cy="1935542"/>
          </a:xfrm>
          <a:prstGeom prst="straightConnector1">
            <a:avLst/>
          </a:prstGeom>
          <a:noFill/>
          <a:ln w="25400" algn="ctr">
            <a:solidFill>
              <a:srgbClr val="000000"/>
            </a:solidFill>
            <a:round/>
            <a:headEnd/>
            <a:tailEnd type="triangle" w="med" len="med"/>
          </a:ln>
          <a:effectLst>
            <a:outerShdw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4828" name="Straight Arrow Connector 44"/>
          <p:cNvCxnSpPr>
            <a:cxnSpLocks noChangeShapeType="1"/>
            <a:stCxn id="34820" idx="4"/>
            <a:endCxn id="34825" idx="0"/>
          </p:cNvCxnSpPr>
          <p:nvPr/>
        </p:nvCxnSpPr>
        <p:spPr bwMode="auto">
          <a:xfrm>
            <a:off x="3286201" y="2160208"/>
            <a:ext cx="571500" cy="2422376"/>
          </a:xfrm>
          <a:prstGeom prst="straightConnector1">
            <a:avLst/>
          </a:prstGeom>
          <a:noFill/>
          <a:ln w="25400" algn="ctr">
            <a:solidFill>
              <a:srgbClr val="000000"/>
            </a:solidFill>
            <a:round/>
            <a:headEnd/>
            <a:tailEnd type="triangle" w="med" len="med"/>
          </a:ln>
          <a:effectLst>
            <a:outerShdw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4829" name="Oval 41"/>
          <p:cNvSpPr>
            <a:spLocks noChangeArrowheads="1"/>
          </p:cNvSpPr>
          <p:nvPr/>
        </p:nvSpPr>
        <p:spPr bwMode="auto">
          <a:xfrm>
            <a:off x="2224088" y="3604949"/>
            <a:ext cx="324000" cy="324000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endParaRPr lang="de-CH">
              <a:solidFill>
                <a:srgbClr val="3333CC"/>
              </a:solidFill>
              <a:latin typeface="Calibri" pitchFamily="34" charset="0"/>
            </a:endParaRPr>
          </a:p>
        </p:txBody>
      </p:sp>
      <p:cxnSp>
        <p:nvCxnSpPr>
          <p:cNvPr id="34830" name="Straight Arrow Connector 68"/>
          <p:cNvCxnSpPr>
            <a:cxnSpLocks noChangeShapeType="1"/>
            <a:stCxn id="34820" idx="4"/>
            <a:endCxn id="34829" idx="0"/>
          </p:cNvCxnSpPr>
          <p:nvPr/>
        </p:nvCxnSpPr>
        <p:spPr bwMode="auto">
          <a:xfrm flipH="1">
            <a:off x="2386088" y="2160208"/>
            <a:ext cx="900113" cy="1444741"/>
          </a:xfrm>
          <a:prstGeom prst="straightConnector1">
            <a:avLst/>
          </a:prstGeom>
          <a:noFill/>
          <a:ln w="25400" algn="ctr">
            <a:solidFill>
              <a:srgbClr val="000000"/>
            </a:solidFill>
            <a:round/>
            <a:headEnd/>
            <a:tailEnd type="triangle" w="med" len="med"/>
          </a:ln>
          <a:effectLst>
            <a:outerShdw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3" name="Group 71"/>
          <p:cNvGrpSpPr>
            <a:grpSpLocks/>
          </p:cNvGrpSpPr>
          <p:nvPr/>
        </p:nvGrpSpPr>
        <p:grpSpPr bwMode="auto">
          <a:xfrm>
            <a:off x="4381500" y="953824"/>
            <a:ext cx="3904626" cy="2470143"/>
            <a:chOff x="4381500" y="1144587"/>
            <a:chExt cx="3904626" cy="2964172"/>
          </a:xfrm>
        </p:grpSpPr>
        <p:grpSp>
          <p:nvGrpSpPr>
            <p:cNvPr id="34832" name="Group 65"/>
            <p:cNvGrpSpPr>
              <a:grpSpLocks/>
            </p:cNvGrpSpPr>
            <p:nvPr/>
          </p:nvGrpSpPr>
          <p:grpSpPr bwMode="auto">
            <a:xfrm>
              <a:off x="4951690" y="1144587"/>
              <a:ext cx="3334436" cy="2964172"/>
              <a:chOff x="4507190" y="1144587"/>
              <a:chExt cx="3334436" cy="2964172"/>
            </a:xfrm>
          </p:grpSpPr>
          <p:graphicFrame>
            <p:nvGraphicFramePr>
              <p:cNvPr id="34834" name="Object 22"/>
              <p:cNvGraphicFramePr>
                <a:graphicFrameLocks noChangeAspect="1"/>
              </p:cNvGraphicFramePr>
              <p:nvPr/>
            </p:nvGraphicFramePr>
            <p:xfrm>
              <a:off x="5814785" y="2598736"/>
              <a:ext cx="1502582" cy="116035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64536" name="Equation" r:id="rId6" imgW="1104840" imgH="711000" progId="Equation.DSMT4">
                      <p:embed/>
                    </p:oleObj>
                  </mc:Choice>
                  <mc:Fallback>
                    <p:oleObj name="Equation" r:id="rId6" imgW="1104840" imgH="711000" progId="Equation.DSMT4">
                      <p:embed/>
                      <p:pic>
                        <p:nvPicPr>
                          <p:cNvPr id="34834" name="Object 2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7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814785" y="2598736"/>
                            <a:ext cx="1502582" cy="116035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34835" name="TextBox 14"/>
              <p:cNvSpPr txBox="1">
                <a:spLocks noChangeArrowheads="1"/>
              </p:cNvSpPr>
              <p:nvPr/>
            </p:nvSpPr>
            <p:spPr bwMode="auto">
              <a:xfrm>
                <a:off x="4927600" y="2615311"/>
                <a:ext cx="640945" cy="118186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9pPr>
              </a:lstStyle>
              <a:p>
                <a:pPr eaLnBrk="1" hangingPunct="1">
                  <a:spcBef>
                    <a:spcPts val="600"/>
                  </a:spcBef>
                </a:pPr>
                <a:r>
                  <a:rPr lang="de-CH" sz="1600" i="1" dirty="0" err="1">
                    <a:latin typeface="Calibri" pitchFamily="34" charset="0"/>
                  </a:rPr>
                  <a:t>site</a:t>
                </a:r>
                <a:r>
                  <a:rPr lang="de-CH" sz="1600" i="1" dirty="0">
                    <a:latin typeface="Calibri" pitchFamily="34" charset="0"/>
                  </a:rPr>
                  <a:t> A</a:t>
                </a:r>
              </a:p>
              <a:p>
                <a:pPr eaLnBrk="1" hangingPunct="1">
                  <a:spcBef>
                    <a:spcPts val="600"/>
                  </a:spcBef>
                </a:pPr>
                <a:r>
                  <a:rPr lang="de-CH" sz="1600" i="1" dirty="0" err="1">
                    <a:latin typeface="Calibri" pitchFamily="34" charset="0"/>
                  </a:rPr>
                  <a:t>site</a:t>
                </a:r>
                <a:r>
                  <a:rPr lang="de-CH" sz="1600" i="1" dirty="0">
                    <a:latin typeface="Calibri" pitchFamily="34" charset="0"/>
                  </a:rPr>
                  <a:t> B</a:t>
                </a:r>
              </a:p>
              <a:p>
                <a:pPr eaLnBrk="1" hangingPunct="1">
                  <a:spcBef>
                    <a:spcPts val="600"/>
                  </a:spcBef>
                </a:pPr>
                <a:r>
                  <a:rPr lang="de-CH" sz="1600" i="1" dirty="0" err="1">
                    <a:latin typeface="Calibri" pitchFamily="34" charset="0"/>
                  </a:rPr>
                  <a:t>dead</a:t>
                </a:r>
                <a:endParaRPr lang="de-CH" sz="1600" i="1" dirty="0">
                  <a:latin typeface="Calibri" pitchFamily="34" charset="0"/>
                </a:endParaRPr>
              </a:p>
            </p:txBody>
          </p:sp>
          <p:sp>
            <p:nvSpPr>
              <p:cNvPr id="34836" name="TextBox 15"/>
              <p:cNvSpPr txBox="1">
                <a:spLocks noChangeArrowheads="1"/>
              </p:cNvSpPr>
              <p:nvPr/>
            </p:nvSpPr>
            <p:spPr bwMode="auto">
              <a:xfrm rot="16200000">
                <a:off x="3725553" y="2957790"/>
                <a:ext cx="1932606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9pPr>
              </a:lstStyle>
              <a:p>
                <a:pPr eaLnBrk="1" hangingPunct="1"/>
                <a:r>
                  <a:rPr lang="de-CH" sz="1800" i="1">
                    <a:latin typeface="Calibri" pitchFamily="34" charset="0"/>
                  </a:rPr>
                  <a:t>States at time t</a:t>
                </a:r>
              </a:p>
            </p:txBody>
          </p:sp>
          <p:sp>
            <p:nvSpPr>
              <p:cNvPr id="34837" name="TextBox 18"/>
              <p:cNvSpPr txBox="1">
                <a:spLocks noChangeArrowheads="1"/>
              </p:cNvSpPr>
              <p:nvPr/>
            </p:nvSpPr>
            <p:spPr bwMode="auto">
              <a:xfrm rot="5400000">
                <a:off x="5935109" y="1286376"/>
                <a:ext cx="1158395" cy="14721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9pPr>
              </a:lstStyle>
              <a:p>
                <a:pPr algn="r" eaLnBrk="1" hangingPunct="1">
                  <a:spcBef>
                    <a:spcPts val="2500"/>
                  </a:spcBef>
                </a:pPr>
                <a:r>
                  <a:rPr lang="de-CH" sz="1600" i="1" dirty="0">
                    <a:latin typeface="Calibri" pitchFamily="34" charset="0"/>
                  </a:rPr>
                  <a:t>Not </a:t>
                </a:r>
                <a:r>
                  <a:rPr lang="de-CH" sz="1600" i="1" dirty="0" err="1">
                    <a:latin typeface="Calibri" pitchFamily="34" charset="0"/>
                  </a:rPr>
                  <a:t>seen</a:t>
                </a:r>
                <a:endParaRPr lang="de-CH" sz="1600" i="1" dirty="0">
                  <a:latin typeface="Calibri" pitchFamily="34" charset="0"/>
                </a:endParaRPr>
              </a:p>
              <a:p>
                <a:pPr algn="r" eaLnBrk="1" hangingPunct="1">
                  <a:spcBef>
                    <a:spcPts val="2500"/>
                  </a:spcBef>
                </a:pPr>
                <a:r>
                  <a:rPr lang="de-CH" sz="1600" i="1" dirty="0">
                    <a:latin typeface="Calibri" pitchFamily="34" charset="0"/>
                  </a:rPr>
                  <a:t>Seen </a:t>
                </a:r>
                <a:r>
                  <a:rPr lang="de-CH" sz="1600" i="1" dirty="0" err="1">
                    <a:latin typeface="Calibri" pitchFamily="34" charset="0"/>
                  </a:rPr>
                  <a:t>at</a:t>
                </a:r>
                <a:r>
                  <a:rPr lang="de-CH" sz="1600" i="1" dirty="0">
                    <a:latin typeface="Calibri" pitchFamily="34" charset="0"/>
                  </a:rPr>
                  <a:t> B</a:t>
                </a:r>
              </a:p>
              <a:p>
                <a:pPr algn="r" eaLnBrk="1" hangingPunct="1">
                  <a:spcBef>
                    <a:spcPts val="2500"/>
                  </a:spcBef>
                </a:pPr>
                <a:r>
                  <a:rPr lang="de-CH" sz="1600" i="1" dirty="0">
                    <a:latin typeface="Calibri" pitchFamily="34" charset="0"/>
                  </a:rPr>
                  <a:t>Seen </a:t>
                </a:r>
                <a:r>
                  <a:rPr lang="de-CH" sz="1600" i="1" dirty="0" err="1">
                    <a:latin typeface="Calibri" pitchFamily="34" charset="0"/>
                  </a:rPr>
                  <a:t>at</a:t>
                </a:r>
                <a:r>
                  <a:rPr lang="de-CH" sz="1600" i="1" dirty="0">
                    <a:latin typeface="Calibri" pitchFamily="34" charset="0"/>
                  </a:rPr>
                  <a:t> A</a:t>
                </a:r>
              </a:p>
            </p:txBody>
          </p:sp>
          <p:sp>
            <p:nvSpPr>
              <p:cNvPr id="34838" name="TextBox 19"/>
              <p:cNvSpPr txBox="1">
                <a:spLocks noChangeArrowheads="1"/>
              </p:cNvSpPr>
              <p:nvPr/>
            </p:nvSpPr>
            <p:spPr bwMode="auto">
              <a:xfrm>
                <a:off x="5575300" y="1144587"/>
                <a:ext cx="2266326" cy="4431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9pPr>
              </a:lstStyle>
              <a:p>
                <a:pPr eaLnBrk="1" hangingPunct="1"/>
                <a:r>
                  <a:rPr lang="de-CH" sz="1800" i="1">
                    <a:latin typeface="Calibri" pitchFamily="34" charset="0"/>
                  </a:rPr>
                  <a:t>Observations at time t</a:t>
                </a:r>
                <a:endParaRPr lang="de-CH" sz="1800">
                  <a:latin typeface="Calibri" pitchFamily="34" charset="0"/>
                </a:endParaRPr>
              </a:p>
            </p:txBody>
          </p:sp>
        </p:grpSp>
        <p:graphicFrame>
          <p:nvGraphicFramePr>
            <p:cNvPr id="34833" name="Object 5"/>
            <p:cNvGraphicFramePr>
              <a:graphicFrameLocks noChangeAspect="1"/>
            </p:cNvGraphicFramePr>
            <p:nvPr/>
          </p:nvGraphicFramePr>
          <p:xfrm>
            <a:off x="4381500" y="2984499"/>
            <a:ext cx="520700" cy="33135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64537" name="Equation" r:id="rId8" imgW="279360" imgH="177480" progId="Equation.DSMT4">
                    <p:embed/>
                  </p:oleObj>
                </mc:Choice>
                <mc:Fallback>
                  <p:oleObj name="Equation" r:id="rId8" imgW="279360" imgH="177480" progId="Equation.DSMT4">
                    <p:embed/>
                    <p:pic>
                      <p:nvPicPr>
                        <p:cNvPr id="34833" name="Object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81500" y="2984499"/>
                          <a:ext cx="520700" cy="33135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14123096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ext Box 2"/>
          <p:cNvSpPr txBox="1">
            <a:spLocks noChangeArrowheads="1"/>
          </p:cNvSpPr>
          <p:nvPr/>
        </p:nvSpPr>
        <p:spPr bwMode="auto">
          <a:xfrm>
            <a:off x="517525" y="291042"/>
            <a:ext cx="347063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i="1" dirty="0" err="1">
                <a:latin typeface="Calibri" pitchFamily="34" charset="0"/>
              </a:rPr>
              <a:t>Usual</a:t>
            </a:r>
            <a:r>
              <a:rPr lang="de-CH" i="1" dirty="0">
                <a:latin typeface="Calibri" pitchFamily="34" charset="0"/>
              </a:rPr>
              <a:t> </a:t>
            </a:r>
            <a:r>
              <a:rPr lang="de-CH" i="1" dirty="0" err="1">
                <a:latin typeface="Calibri" pitchFamily="34" charset="0"/>
              </a:rPr>
              <a:t>re-parameterisation</a:t>
            </a:r>
            <a:endParaRPr lang="en-GB" i="1" dirty="0">
              <a:latin typeface="Calibri" pitchFamily="34" charset="0"/>
            </a:endParaRPr>
          </a:p>
        </p:txBody>
      </p:sp>
      <p:sp>
        <p:nvSpPr>
          <p:cNvPr id="35843" name="Text Box 18"/>
          <p:cNvSpPr txBox="1">
            <a:spLocks noChangeArrowheads="1"/>
          </p:cNvSpPr>
          <p:nvPr/>
        </p:nvSpPr>
        <p:spPr bwMode="auto">
          <a:xfrm>
            <a:off x="466725" y="976313"/>
            <a:ext cx="850745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4163" indent="-284163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>
              <a:spcBef>
                <a:spcPts val="1500"/>
              </a:spcBef>
              <a:buFontTx/>
              <a:buChar char="•"/>
            </a:pPr>
            <a:r>
              <a:rPr lang="de-CH" sz="2000" dirty="0">
                <a:latin typeface="Calibri" pitchFamily="34" charset="0"/>
                <a:sym typeface="Symbol" pitchFamily="18" charset="2"/>
              </a:rPr>
              <a:t></a:t>
            </a:r>
            <a:r>
              <a:rPr lang="de-CH" sz="2000" baseline="-25000" dirty="0" err="1">
                <a:latin typeface="Calibri" pitchFamily="34" charset="0"/>
                <a:sym typeface="Symbol" pitchFamily="18" charset="2"/>
              </a:rPr>
              <a:t>xy,t</a:t>
            </a:r>
            <a:r>
              <a:rPr lang="de-CH" sz="2000" dirty="0">
                <a:latin typeface="Calibri" pitchFamily="34" charset="0"/>
              </a:rPr>
              <a:t>: </a:t>
            </a:r>
            <a:r>
              <a:rPr lang="de-CH" sz="2000" dirty="0" err="1">
                <a:latin typeface="Calibri" pitchFamily="34" charset="0"/>
              </a:rPr>
              <a:t>probability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to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be</a:t>
            </a:r>
            <a:r>
              <a:rPr lang="de-CH" sz="2000" dirty="0">
                <a:latin typeface="Calibri" pitchFamily="34" charset="0"/>
              </a:rPr>
              <a:t> in </a:t>
            </a:r>
            <a:r>
              <a:rPr lang="de-CH" sz="2000" dirty="0" err="1">
                <a:latin typeface="Calibri" pitchFamily="34" charset="0"/>
              </a:rPr>
              <a:t>state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i="1" dirty="0">
                <a:latin typeface="Calibri" pitchFamily="34" charset="0"/>
              </a:rPr>
              <a:t>y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at</a:t>
            </a:r>
            <a:r>
              <a:rPr lang="de-CH" sz="2000" dirty="0">
                <a:latin typeface="Calibri" pitchFamily="34" charset="0"/>
              </a:rPr>
              <a:t> time </a:t>
            </a:r>
            <a:r>
              <a:rPr lang="de-CH" sz="2000" i="1" dirty="0">
                <a:latin typeface="Calibri" pitchFamily="34" charset="0"/>
              </a:rPr>
              <a:t>t</a:t>
            </a:r>
            <a:r>
              <a:rPr lang="de-CH" sz="2000" dirty="0">
                <a:latin typeface="Calibri" pitchFamily="34" charset="0"/>
              </a:rPr>
              <a:t>+1, </a:t>
            </a:r>
            <a:r>
              <a:rPr lang="de-CH" sz="2000" dirty="0" err="1">
                <a:latin typeface="Calibri" pitchFamily="34" charset="0"/>
              </a:rPr>
              <a:t>given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presence</a:t>
            </a:r>
            <a:r>
              <a:rPr lang="de-CH" sz="2000" dirty="0">
                <a:latin typeface="Calibri" pitchFamily="34" charset="0"/>
              </a:rPr>
              <a:t> in </a:t>
            </a:r>
            <a:r>
              <a:rPr lang="de-CH" sz="2000" dirty="0" err="1">
                <a:latin typeface="Calibri" pitchFamily="34" charset="0"/>
              </a:rPr>
              <a:t>state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i="1" dirty="0">
                <a:latin typeface="Calibri" pitchFamily="34" charset="0"/>
              </a:rPr>
              <a:t>x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at</a:t>
            </a:r>
            <a:r>
              <a:rPr lang="de-CH" sz="2000" dirty="0">
                <a:latin typeface="Calibri" pitchFamily="34" charset="0"/>
              </a:rPr>
              <a:t> time </a:t>
            </a:r>
            <a:r>
              <a:rPr lang="de-CH" sz="2000" i="1" dirty="0">
                <a:latin typeface="Calibri" pitchFamily="34" charset="0"/>
              </a:rPr>
              <a:t>t</a:t>
            </a:r>
            <a:endParaRPr lang="de-CH" sz="2000" dirty="0">
              <a:latin typeface="Calibri" pitchFamily="34" charset="0"/>
              <a:sym typeface="Symbol" pitchFamily="18" charset="2"/>
            </a:endParaRPr>
          </a:p>
        </p:txBody>
      </p:sp>
      <p:graphicFrame>
        <p:nvGraphicFramePr>
          <p:cNvPr id="35844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53893093"/>
              </p:ext>
            </p:extLst>
          </p:nvPr>
        </p:nvGraphicFramePr>
        <p:xfrm>
          <a:off x="879477" y="1519865"/>
          <a:ext cx="2135747" cy="8603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323" name="Equation" r:id="rId4" imgW="1765080" imgH="711000" progId="Equation.DSMT4">
                  <p:embed/>
                </p:oleObj>
              </mc:Choice>
              <mc:Fallback>
                <p:oleObj name="Equation" r:id="rId4" imgW="1765080" imgH="711000" progId="Equation.DSMT4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79477" y="1519865"/>
                        <a:ext cx="2135747" cy="86031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ext Box 2"/>
          <p:cNvSpPr txBox="1">
            <a:spLocks noChangeArrowheads="1"/>
          </p:cNvSpPr>
          <p:nvPr/>
        </p:nvSpPr>
        <p:spPr bwMode="auto">
          <a:xfrm>
            <a:off x="517525" y="291042"/>
            <a:ext cx="347063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i="1" dirty="0" err="1">
                <a:latin typeface="Calibri" pitchFamily="34" charset="0"/>
              </a:rPr>
              <a:t>Usual</a:t>
            </a:r>
            <a:r>
              <a:rPr lang="de-CH" i="1" dirty="0">
                <a:latin typeface="Calibri" pitchFamily="34" charset="0"/>
              </a:rPr>
              <a:t> </a:t>
            </a:r>
            <a:r>
              <a:rPr lang="de-CH" i="1" dirty="0" err="1">
                <a:latin typeface="Calibri" pitchFamily="34" charset="0"/>
              </a:rPr>
              <a:t>re-parameterisation</a:t>
            </a:r>
            <a:endParaRPr lang="en-GB" i="1" dirty="0">
              <a:latin typeface="Calibri" pitchFamily="34" charset="0"/>
            </a:endParaRPr>
          </a:p>
        </p:txBody>
      </p:sp>
      <p:sp>
        <p:nvSpPr>
          <p:cNvPr id="35843" name="Text Box 18"/>
          <p:cNvSpPr txBox="1">
            <a:spLocks noChangeArrowheads="1"/>
          </p:cNvSpPr>
          <p:nvPr/>
        </p:nvSpPr>
        <p:spPr bwMode="auto">
          <a:xfrm>
            <a:off x="466725" y="976313"/>
            <a:ext cx="850745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4163" indent="-284163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>
              <a:spcBef>
                <a:spcPts val="1500"/>
              </a:spcBef>
              <a:buFontTx/>
              <a:buChar char="•"/>
            </a:pPr>
            <a:r>
              <a:rPr lang="de-CH" sz="2000" dirty="0">
                <a:latin typeface="Calibri" pitchFamily="34" charset="0"/>
                <a:sym typeface="Symbol" pitchFamily="18" charset="2"/>
              </a:rPr>
              <a:t></a:t>
            </a:r>
            <a:r>
              <a:rPr lang="de-CH" sz="2000" baseline="-25000" dirty="0" err="1">
                <a:latin typeface="Calibri" pitchFamily="34" charset="0"/>
                <a:sym typeface="Symbol" pitchFamily="18" charset="2"/>
              </a:rPr>
              <a:t>xy,t</a:t>
            </a:r>
            <a:r>
              <a:rPr lang="de-CH" sz="2000" dirty="0">
                <a:latin typeface="Calibri" pitchFamily="34" charset="0"/>
              </a:rPr>
              <a:t>: </a:t>
            </a:r>
            <a:r>
              <a:rPr lang="de-CH" sz="2000" dirty="0" err="1">
                <a:latin typeface="Calibri" pitchFamily="34" charset="0"/>
              </a:rPr>
              <a:t>probability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to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be</a:t>
            </a:r>
            <a:r>
              <a:rPr lang="de-CH" sz="2000" dirty="0">
                <a:latin typeface="Calibri" pitchFamily="34" charset="0"/>
              </a:rPr>
              <a:t> in </a:t>
            </a:r>
            <a:r>
              <a:rPr lang="de-CH" sz="2000" dirty="0" err="1">
                <a:latin typeface="Calibri" pitchFamily="34" charset="0"/>
              </a:rPr>
              <a:t>state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i="1" dirty="0">
                <a:latin typeface="Calibri" pitchFamily="34" charset="0"/>
              </a:rPr>
              <a:t>y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at</a:t>
            </a:r>
            <a:r>
              <a:rPr lang="de-CH" sz="2000" dirty="0">
                <a:latin typeface="Calibri" pitchFamily="34" charset="0"/>
              </a:rPr>
              <a:t> time </a:t>
            </a:r>
            <a:r>
              <a:rPr lang="de-CH" sz="2000" i="1" dirty="0">
                <a:latin typeface="Calibri" pitchFamily="34" charset="0"/>
              </a:rPr>
              <a:t>t</a:t>
            </a:r>
            <a:r>
              <a:rPr lang="de-CH" sz="2000" dirty="0">
                <a:latin typeface="Calibri" pitchFamily="34" charset="0"/>
              </a:rPr>
              <a:t>+1, </a:t>
            </a:r>
            <a:r>
              <a:rPr lang="de-CH" sz="2000" dirty="0" err="1">
                <a:latin typeface="Calibri" pitchFamily="34" charset="0"/>
              </a:rPr>
              <a:t>given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presence</a:t>
            </a:r>
            <a:r>
              <a:rPr lang="de-CH" sz="2000" dirty="0">
                <a:latin typeface="Calibri" pitchFamily="34" charset="0"/>
              </a:rPr>
              <a:t> in </a:t>
            </a:r>
            <a:r>
              <a:rPr lang="de-CH" sz="2000" dirty="0" err="1">
                <a:latin typeface="Calibri" pitchFamily="34" charset="0"/>
              </a:rPr>
              <a:t>state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i="1" dirty="0">
                <a:latin typeface="Calibri" pitchFamily="34" charset="0"/>
              </a:rPr>
              <a:t>x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at</a:t>
            </a:r>
            <a:r>
              <a:rPr lang="de-CH" sz="2000" dirty="0">
                <a:latin typeface="Calibri" pitchFamily="34" charset="0"/>
              </a:rPr>
              <a:t> time </a:t>
            </a:r>
            <a:r>
              <a:rPr lang="de-CH" sz="2000" i="1" dirty="0">
                <a:latin typeface="Calibri" pitchFamily="34" charset="0"/>
              </a:rPr>
              <a:t>t</a:t>
            </a:r>
            <a:endParaRPr lang="de-CH" sz="2000" dirty="0">
              <a:latin typeface="Calibri" pitchFamily="34" charset="0"/>
              <a:sym typeface="Symbol" pitchFamily="18" charset="2"/>
            </a:endParaRPr>
          </a:p>
        </p:txBody>
      </p:sp>
      <p:graphicFrame>
        <p:nvGraphicFramePr>
          <p:cNvPr id="35844" name="Object 20"/>
          <p:cNvGraphicFramePr>
            <a:graphicFrameLocks noChangeAspect="1"/>
          </p:cNvGraphicFramePr>
          <p:nvPr/>
        </p:nvGraphicFramePr>
        <p:xfrm>
          <a:off x="879477" y="1519865"/>
          <a:ext cx="2135747" cy="8603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3275" name="Equation" r:id="rId4" imgW="1765080" imgH="711000" progId="Equation.DSMT4">
                  <p:embed/>
                </p:oleObj>
              </mc:Choice>
              <mc:Fallback>
                <p:oleObj name="Equation" r:id="rId4" imgW="1765080" imgH="711000" progId="Equation.DSMT4">
                  <p:embed/>
                  <p:pic>
                    <p:nvPicPr>
                      <p:cNvPr id="35844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79477" y="1519865"/>
                        <a:ext cx="2135747" cy="86031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12"/>
          <p:cNvGrpSpPr>
            <a:grpSpLocks/>
          </p:cNvGrpSpPr>
          <p:nvPr/>
        </p:nvGrpSpPr>
        <p:grpSpPr bwMode="auto">
          <a:xfrm>
            <a:off x="457200" y="2581614"/>
            <a:ext cx="8362950" cy="2480480"/>
            <a:chOff x="288" y="2130"/>
            <a:chExt cx="5268" cy="1875"/>
          </a:xfrm>
        </p:grpSpPr>
        <p:graphicFrame>
          <p:nvGraphicFramePr>
            <p:cNvPr id="35846" name="Object 5"/>
            <p:cNvGraphicFramePr>
              <a:graphicFrameLocks noChangeAspect="1"/>
            </p:cNvGraphicFramePr>
            <p:nvPr/>
          </p:nvGraphicFramePr>
          <p:xfrm>
            <a:off x="590" y="3326"/>
            <a:ext cx="1708" cy="67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3276" name="Equation" r:id="rId6" imgW="2222280" imgH="736560" progId="Equation.DSMT4">
                    <p:embed/>
                  </p:oleObj>
                </mc:Choice>
                <mc:Fallback>
                  <p:oleObj name="Equation" r:id="rId6" imgW="2222280" imgH="736560" progId="Equation.DSMT4">
                    <p:embed/>
                    <p:pic>
                      <p:nvPicPr>
                        <p:cNvPr id="35846" name="Object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90" y="3326"/>
                          <a:ext cx="1708" cy="67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5847" name="Text Box 18"/>
            <p:cNvSpPr txBox="1">
              <a:spLocks noChangeArrowheads="1"/>
            </p:cNvSpPr>
            <p:nvPr/>
          </p:nvSpPr>
          <p:spPr bwMode="auto">
            <a:xfrm>
              <a:off x="288" y="2130"/>
              <a:ext cx="5268" cy="11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84163" indent="-284163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eaLnBrk="1" hangingPunct="1">
                <a:spcBef>
                  <a:spcPts val="1500"/>
                </a:spcBef>
                <a:buFontTx/>
                <a:buChar char="•"/>
              </a:pPr>
              <a:r>
                <a:rPr lang="de-CH" sz="2000" dirty="0">
                  <a:latin typeface="Calibri" pitchFamily="34" charset="0"/>
                  <a:sym typeface="Symbol" pitchFamily="18" charset="2"/>
                </a:rPr>
                <a:t></a:t>
              </a:r>
              <a:r>
                <a:rPr lang="de-CH" sz="2000" baseline="-25000" dirty="0">
                  <a:latin typeface="Calibri" pitchFamily="34" charset="0"/>
                  <a:sym typeface="Symbol" pitchFamily="18" charset="2"/>
                </a:rPr>
                <a:t>x</a:t>
              </a:r>
              <a:r>
                <a:rPr lang="de-CH" sz="2000" dirty="0">
                  <a:latin typeface="Calibri" pitchFamily="34" charset="0"/>
                  <a:sym typeface="Symbol" pitchFamily="18" charset="2"/>
                </a:rPr>
                <a:t>: </a:t>
              </a:r>
              <a:r>
                <a:rPr lang="de-CH" sz="2000" dirty="0" err="1">
                  <a:latin typeface="Calibri" pitchFamily="34" charset="0"/>
                  <a:sym typeface="Symbol" pitchFamily="18" charset="2"/>
                </a:rPr>
                <a:t>probability</a:t>
              </a:r>
              <a:r>
                <a:rPr lang="de-CH" sz="2000" dirty="0">
                  <a:latin typeface="Calibri" pitchFamily="34" charset="0"/>
                  <a:sym typeface="Symbol" pitchFamily="18" charset="2"/>
                </a:rPr>
                <a:t> </a:t>
              </a:r>
              <a:r>
                <a:rPr lang="de-CH" sz="2000" dirty="0" err="1">
                  <a:latin typeface="Calibri" pitchFamily="34" charset="0"/>
                  <a:sym typeface="Symbol" pitchFamily="18" charset="2"/>
                </a:rPr>
                <a:t>to</a:t>
              </a:r>
              <a:r>
                <a:rPr lang="de-CH" sz="2000" dirty="0">
                  <a:latin typeface="Calibri" pitchFamily="34" charset="0"/>
                  <a:sym typeface="Symbol" pitchFamily="18" charset="2"/>
                </a:rPr>
                <a:t> </a:t>
              </a:r>
              <a:r>
                <a:rPr lang="de-CH" sz="2000" b="1" dirty="0" err="1">
                  <a:latin typeface="Calibri" pitchFamily="34" charset="0"/>
                  <a:sym typeface="Symbol" pitchFamily="18" charset="2"/>
                </a:rPr>
                <a:t>survive</a:t>
              </a:r>
              <a:r>
                <a:rPr lang="de-CH" sz="2000" dirty="0">
                  <a:latin typeface="Calibri" pitchFamily="34" charset="0"/>
                  <a:sym typeface="Symbol" pitchFamily="18" charset="2"/>
                </a:rPr>
                <a:t> </a:t>
              </a:r>
              <a:r>
                <a:rPr lang="de-CH" sz="2000" dirty="0" err="1">
                  <a:latin typeface="Calibri" pitchFamily="34" charset="0"/>
                  <a:sym typeface="Symbol" pitchFamily="18" charset="2"/>
                </a:rPr>
                <a:t>from</a:t>
              </a:r>
              <a:r>
                <a:rPr lang="de-CH" sz="2000" dirty="0">
                  <a:latin typeface="Calibri" pitchFamily="34" charset="0"/>
                  <a:sym typeface="Symbol" pitchFamily="18" charset="2"/>
                </a:rPr>
                <a:t> time </a:t>
              </a:r>
              <a:r>
                <a:rPr lang="de-CH" sz="2000" i="1" dirty="0">
                  <a:latin typeface="Calibri" pitchFamily="34" charset="0"/>
                  <a:sym typeface="Symbol" pitchFamily="18" charset="2"/>
                </a:rPr>
                <a:t>t</a:t>
              </a:r>
              <a:r>
                <a:rPr lang="de-CH" sz="2000" dirty="0">
                  <a:latin typeface="Calibri" pitchFamily="34" charset="0"/>
                  <a:sym typeface="Symbol" pitchFamily="18" charset="2"/>
                </a:rPr>
                <a:t> </a:t>
              </a:r>
              <a:r>
                <a:rPr lang="de-CH" sz="2000" dirty="0" err="1">
                  <a:latin typeface="Calibri" pitchFamily="34" charset="0"/>
                  <a:sym typeface="Symbol" pitchFamily="18" charset="2"/>
                </a:rPr>
                <a:t>to</a:t>
              </a:r>
              <a:r>
                <a:rPr lang="de-CH" sz="2000" dirty="0">
                  <a:latin typeface="Calibri" pitchFamily="34" charset="0"/>
                  <a:sym typeface="Symbol" pitchFamily="18" charset="2"/>
                </a:rPr>
                <a:t> time </a:t>
              </a:r>
              <a:r>
                <a:rPr lang="de-CH" sz="2000" i="1" dirty="0">
                  <a:latin typeface="Calibri" pitchFamily="34" charset="0"/>
                  <a:sym typeface="Symbol" pitchFamily="18" charset="2"/>
                </a:rPr>
                <a:t>t</a:t>
              </a:r>
              <a:r>
                <a:rPr lang="de-CH" sz="2000" dirty="0">
                  <a:latin typeface="Calibri" pitchFamily="34" charset="0"/>
                  <a:sym typeface="Symbol" pitchFamily="18" charset="2"/>
                </a:rPr>
                <a:t>+1, </a:t>
              </a:r>
              <a:r>
                <a:rPr lang="de-CH" sz="2000" dirty="0" err="1">
                  <a:latin typeface="Calibri" pitchFamily="34" charset="0"/>
                  <a:sym typeface="Symbol" pitchFamily="18" charset="2"/>
                </a:rPr>
                <a:t>given</a:t>
              </a:r>
              <a:r>
                <a:rPr lang="de-CH" sz="2000" dirty="0">
                  <a:latin typeface="Calibri" pitchFamily="34" charset="0"/>
                  <a:sym typeface="Symbol" pitchFamily="18" charset="2"/>
                </a:rPr>
                <a:t> </a:t>
              </a:r>
              <a:r>
                <a:rPr lang="de-CH" sz="2000" dirty="0" err="1">
                  <a:latin typeface="Calibri" pitchFamily="34" charset="0"/>
                  <a:sym typeface="Symbol" pitchFamily="18" charset="2"/>
                </a:rPr>
                <a:t>presence</a:t>
              </a:r>
              <a:r>
                <a:rPr lang="de-CH" sz="2000" dirty="0">
                  <a:latin typeface="Calibri" pitchFamily="34" charset="0"/>
                  <a:sym typeface="Symbol" pitchFamily="18" charset="2"/>
                </a:rPr>
                <a:t> in </a:t>
              </a:r>
              <a:r>
                <a:rPr lang="de-CH" sz="2000" dirty="0" err="1">
                  <a:latin typeface="Calibri" pitchFamily="34" charset="0"/>
                  <a:sym typeface="Symbol" pitchFamily="18" charset="2"/>
                </a:rPr>
                <a:t>state</a:t>
              </a:r>
              <a:r>
                <a:rPr lang="de-CH" sz="2000" dirty="0">
                  <a:latin typeface="Calibri" pitchFamily="34" charset="0"/>
                  <a:sym typeface="Symbol" pitchFamily="18" charset="2"/>
                </a:rPr>
                <a:t> </a:t>
              </a:r>
              <a:r>
                <a:rPr lang="de-CH" sz="2000" i="1" dirty="0">
                  <a:latin typeface="Calibri" pitchFamily="34" charset="0"/>
                  <a:sym typeface="Symbol" pitchFamily="18" charset="2"/>
                </a:rPr>
                <a:t>x</a:t>
              </a:r>
              <a:r>
                <a:rPr lang="de-CH" sz="2000" dirty="0">
                  <a:latin typeface="Calibri" pitchFamily="34" charset="0"/>
                  <a:sym typeface="Symbol" pitchFamily="18" charset="2"/>
                </a:rPr>
                <a:t> at time </a:t>
              </a:r>
              <a:r>
                <a:rPr lang="de-CH" sz="2000" i="1" dirty="0">
                  <a:latin typeface="Calibri" pitchFamily="34" charset="0"/>
                  <a:sym typeface="Symbol" pitchFamily="18" charset="2"/>
                </a:rPr>
                <a:t>t</a:t>
              </a:r>
            </a:p>
            <a:p>
              <a:pPr eaLnBrk="1" hangingPunct="1">
                <a:spcBef>
                  <a:spcPts val="1500"/>
                </a:spcBef>
                <a:buFontTx/>
                <a:buChar char="•"/>
              </a:pPr>
              <a:r>
                <a:rPr lang="de-CH" sz="2000" dirty="0">
                  <a:latin typeface="Calibri" pitchFamily="34" charset="0"/>
                  <a:sym typeface="Symbol" pitchFamily="18" charset="2"/>
                </a:rPr>
                <a:t></a:t>
              </a:r>
              <a:r>
                <a:rPr lang="de-CH" sz="2000" baseline="-25000" dirty="0" err="1">
                  <a:latin typeface="Calibri" pitchFamily="34" charset="0"/>
                  <a:sym typeface="Symbol" pitchFamily="18" charset="2"/>
                </a:rPr>
                <a:t>xy,t</a:t>
              </a:r>
              <a:r>
                <a:rPr lang="de-CH" sz="2000" dirty="0">
                  <a:latin typeface="Calibri" pitchFamily="34" charset="0"/>
                  <a:sym typeface="Symbol" pitchFamily="18" charset="2"/>
                </a:rPr>
                <a:t>: </a:t>
              </a:r>
              <a:r>
                <a:rPr lang="de-CH" sz="2000" dirty="0" err="1">
                  <a:latin typeface="Calibri" pitchFamily="34" charset="0"/>
                  <a:sym typeface="Symbol" pitchFamily="18" charset="2"/>
                </a:rPr>
                <a:t>probability</a:t>
              </a:r>
              <a:r>
                <a:rPr lang="de-CH" sz="2000" dirty="0">
                  <a:latin typeface="Calibri" pitchFamily="34" charset="0"/>
                  <a:sym typeface="Symbol" pitchFamily="18" charset="2"/>
                </a:rPr>
                <a:t> </a:t>
              </a:r>
              <a:r>
                <a:rPr lang="de-CH" sz="2000" dirty="0" err="1">
                  <a:latin typeface="Calibri" pitchFamily="34" charset="0"/>
                  <a:sym typeface="Symbol" pitchFamily="18" charset="2"/>
                </a:rPr>
                <a:t>to</a:t>
              </a:r>
              <a:r>
                <a:rPr lang="de-CH" sz="2000" dirty="0">
                  <a:latin typeface="Calibri" pitchFamily="34" charset="0"/>
                  <a:sym typeface="Symbol" pitchFamily="18" charset="2"/>
                </a:rPr>
                <a:t> </a:t>
              </a:r>
              <a:r>
                <a:rPr lang="de-CH" sz="2000" dirty="0" err="1">
                  <a:latin typeface="Calibri" pitchFamily="34" charset="0"/>
                  <a:sym typeface="Symbol" pitchFamily="18" charset="2"/>
                </a:rPr>
                <a:t>move</a:t>
              </a:r>
              <a:r>
                <a:rPr lang="de-CH" sz="2000" dirty="0">
                  <a:latin typeface="Calibri" pitchFamily="34" charset="0"/>
                  <a:sym typeface="Symbol" pitchFamily="18" charset="2"/>
                </a:rPr>
                <a:t> </a:t>
              </a:r>
              <a:r>
                <a:rPr lang="de-CH" sz="2000" dirty="0" err="1">
                  <a:latin typeface="Calibri" pitchFamily="34" charset="0"/>
                  <a:sym typeface="Symbol" pitchFamily="18" charset="2"/>
                </a:rPr>
                <a:t>from</a:t>
              </a:r>
              <a:r>
                <a:rPr lang="de-CH" sz="2000" dirty="0">
                  <a:latin typeface="Calibri" pitchFamily="34" charset="0"/>
                  <a:sym typeface="Symbol" pitchFamily="18" charset="2"/>
                </a:rPr>
                <a:t> </a:t>
              </a:r>
              <a:r>
                <a:rPr lang="de-CH" sz="2000" dirty="0" err="1">
                  <a:latin typeface="Calibri" pitchFamily="34" charset="0"/>
                  <a:sym typeface="Symbol" pitchFamily="18" charset="2"/>
                </a:rPr>
                <a:t>state</a:t>
              </a:r>
              <a:r>
                <a:rPr lang="de-CH" sz="2000" dirty="0">
                  <a:latin typeface="Calibri" pitchFamily="34" charset="0"/>
                  <a:sym typeface="Symbol" pitchFamily="18" charset="2"/>
                </a:rPr>
                <a:t> </a:t>
              </a:r>
              <a:r>
                <a:rPr lang="de-CH" sz="2000" i="1" dirty="0">
                  <a:latin typeface="Calibri" pitchFamily="34" charset="0"/>
                  <a:sym typeface="Symbol" pitchFamily="18" charset="2"/>
                </a:rPr>
                <a:t>x</a:t>
              </a:r>
              <a:r>
                <a:rPr lang="de-CH" sz="2000" dirty="0">
                  <a:latin typeface="Calibri" pitchFamily="34" charset="0"/>
                  <a:sym typeface="Symbol" pitchFamily="18" charset="2"/>
                </a:rPr>
                <a:t> </a:t>
              </a:r>
              <a:r>
                <a:rPr lang="de-CH" sz="2000" dirty="0" err="1">
                  <a:latin typeface="Calibri" pitchFamily="34" charset="0"/>
                  <a:sym typeface="Symbol" pitchFamily="18" charset="2"/>
                </a:rPr>
                <a:t>to</a:t>
              </a:r>
              <a:r>
                <a:rPr lang="de-CH" sz="2000" dirty="0">
                  <a:latin typeface="Calibri" pitchFamily="34" charset="0"/>
                  <a:sym typeface="Symbol" pitchFamily="18" charset="2"/>
                </a:rPr>
                <a:t> </a:t>
              </a:r>
              <a:r>
                <a:rPr lang="de-CH" sz="2000" dirty="0" err="1">
                  <a:latin typeface="Calibri" pitchFamily="34" charset="0"/>
                  <a:sym typeface="Symbol" pitchFamily="18" charset="2"/>
                </a:rPr>
                <a:t>state</a:t>
              </a:r>
              <a:r>
                <a:rPr lang="de-CH" sz="2000" dirty="0">
                  <a:latin typeface="Calibri" pitchFamily="34" charset="0"/>
                  <a:sym typeface="Symbol" pitchFamily="18" charset="2"/>
                </a:rPr>
                <a:t> </a:t>
              </a:r>
              <a:r>
                <a:rPr lang="de-CH" sz="2000" i="1" dirty="0">
                  <a:latin typeface="Calibri" pitchFamily="34" charset="0"/>
                  <a:sym typeface="Symbol" pitchFamily="18" charset="2"/>
                </a:rPr>
                <a:t>y</a:t>
              </a:r>
              <a:r>
                <a:rPr lang="de-CH" sz="2000" dirty="0">
                  <a:latin typeface="Calibri" pitchFamily="34" charset="0"/>
                  <a:sym typeface="Symbol" pitchFamily="18" charset="2"/>
                </a:rPr>
                <a:t> </a:t>
              </a:r>
              <a:r>
                <a:rPr lang="de-CH" sz="2000" dirty="0" err="1">
                  <a:latin typeface="Calibri" pitchFamily="34" charset="0"/>
                  <a:sym typeface="Symbol" pitchFamily="18" charset="2"/>
                </a:rPr>
                <a:t>shortly</a:t>
              </a:r>
              <a:r>
                <a:rPr lang="de-CH" sz="2000" dirty="0">
                  <a:latin typeface="Calibri" pitchFamily="34" charset="0"/>
                  <a:sym typeface="Symbol" pitchFamily="18" charset="2"/>
                </a:rPr>
                <a:t> </a:t>
              </a:r>
              <a:r>
                <a:rPr lang="de-CH" sz="2000" dirty="0" err="1">
                  <a:latin typeface="Calibri" pitchFamily="34" charset="0"/>
                  <a:sym typeface="Symbol" pitchFamily="18" charset="2"/>
                </a:rPr>
                <a:t>before</a:t>
              </a:r>
              <a:r>
                <a:rPr lang="de-CH" sz="2000" dirty="0">
                  <a:latin typeface="Calibri" pitchFamily="34" charset="0"/>
                  <a:sym typeface="Symbol" pitchFamily="18" charset="2"/>
                </a:rPr>
                <a:t> time </a:t>
              </a:r>
              <a:r>
                <a:rPr lang="de-CH" sz="2000" i="1" dirty="0">
                  <a:latin typeface="Calibri" pitchFamily="34" charset="0"/>
                  <a:sym typeface="Symbol" pitchFamily="18" charset="2"/>
                </a:rPr>
                <a:t>t</a:t>
              </a:r>
              <a:r>
                <a:rPr lang="de-CH" sz="2000" dirty="0">
                  <a:latin typeface="Calibri" pitchFamily="34" charset="0"/>
                  <a:sym typeface="Symbol" pitchFamily="18" charset="2"/>
                </a:rPr>
                <a:t>+1, </a:t>
              </a:r>
              <a:r>
                <a:rPr lang="de-CH" sz="2000" b="1" dirty="0" err="1">
                  <a:latin typeface="Calibri" pitchFamily="34" charset="0"/>
                  <a:sym typeface="Symbol" pitchFamily="18" charset="2"/>
                </a:rPr>
                <a:t>given</a:t>
              </a:r>
              <a:r>
                <a:rPr lang="de-CH" sz="2000" b="1" dirty="0">
                  <a:latin typeface="Calibri" pitchFamily="34" charset="0"/>
                  <a:sym typeface="Symbol" pitchFamily="18" charset="2"/>
                </a:rPr>
                <a:t> </a:t>
              </a:r>
              <a:r>
                <a:rPr lang="de-CH" sz="2000" b="1" dirty="0" err="1">
                  <a:latin typeface="Calibri" pitchFamily="34" charset="0"/>
                  <a:sym typeface="Symbol" pitchFamily="18" charset="2"/>
                </a:rPr>
                <a:t>survival</a:t>
              </a:r>
              <a:r>
                <a:rPr lang="de-CH" sz="2000" b="1" dirty="0">
                  <a:latin typeface="Calibri" pitchFamily="34" charset="0"/>
                  <a:sym typeface="Symbol" pitchFamily="18" charset="2"/>
                </a:rPr>
                <a:t> </a:t>
              </a:r>
              <a:r>
                <a:rPr lang="de-CH" sz="2000" dirty="0" err="1">
                  <a:latin typeface="Calibri" pitchFamily="34" charset="0"/>
                  <a:sym typeface="Symbol" pitchFamily="18" charset="2"/>
                </a:rPr>
                <a:t>from</a:t>
              </a:r>
              <a:r>
                <a:rPr lang="de-CH" sz="2000" dirty="0">
                  <a:latin typeface="Calibri" pitchFamily="34" charset="0"/>
                  <a:sym typeface="Symbol" pitchFamily="18" charset="2"/>
                </a:rPr>
                <a:t> time </a:t>
              </a:r>
              <a:r>
                <a:rPr lang="de-CH" sz="2000" i="1" dirty="0">
                  <a:latin typeface="Calibri" pitchFamily="34" charset="0"/>
                  <a:sym typeface="Symbol" pitchFamily="18" charset="2"/>
                </a:rPr>
                <a:t>t</a:t>
              </a:r>
              <a:r>
                <a:rPr lang="de-CH" sz="2000" dirty="0">
                  <a:latin typeface="Calibri" pitchFamily="34" charset="0"/>
                  <a:sym typeface="Symbol" pitchFamily="18" charset="2"/>
                </a:rPr>
                <a:t> </a:t>
              </a:r>
              <a:r>
                <a:rPr lang="de-CH" sz="2000" dirty="0" err="1">
                  <a:latin typeface="Calibri" pitchFamily="34" charset="0"/>
                  <a:sym typeface="Symbol" pitchFamily="18" charset="2"/>
                </a:rPr>
                <a:t>to</a:t>
              </a:r>
              <a:r>
                <a:rPr lang="de-CH" sz="2000" dirty="0">
                  <a:latin typeface="Calibri" pitchFamily="34" charset="0"/>
                  <a:sym typeface="Symbol" pitchFamily="18" charset="2"/>
                </a:rPr>
                <a:t> time </a:t>
              </a:r>
              <a:r>
                <a:rPr lang="de-CH" sz="2000" i="1" dirty="0">
                  <a:latin typeface="Calibri" pitchFamily="34" charset="0"/>
                  <a:sym typeface="Symbol" pitchFamily="18" charset="2"/>
                </a:rPr>
                <a:t>t</a:t>
              </a:r>
              <a:r>
                <a:rPr lang="de-CH" sz="2000" dirty="0">
                  <a:latin typeface="Calibri" pitchFamily="34" charset="0"/>
                  <a:sym typeface="Symbol" pitchFamily="18" charset="2"/>
                </a:rPr>
                <a:t>+1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068092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ext Box 2"/>
          <p:cNvSpPr txBox="1">
            <a:spLocks noChangeArrowheads="1"/>
          </p:cNvSpPr>
          <p:nvPr/>
        </p:nvSpPr>
        <p:spPr bwMode="auto">
          <a:xfrm>
            <a:off x="517525" y="291042"/>
            <a:ext cx="413760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b="1" dirty="0">
                <a:latin typeface="Calibri" pitchFamily="34" charset="0"/>
              </a:rPr>
              <a:t>Model </a:t>
            </a:r>
            <a:r>
              <a:rPr lang="de-CH" b="1" dirty="0" err="1">
                <a:latin typeface="Calibri" pitchFamily="34" charset="0"/>
              </a:rPr>
              <a:t>implementation</a:t>
            </a:r>
            <a:r>
              <a:rPr lang="de-CH" b="1" dirty="0">
                <a:latin typeface="Calibri" pitchFamily="34" charset="0"/>
              </a:rPr>
              <a:t> in JAGS</a:t>
            </a:r>
            <a:endParaRPr lang="en-GB" b="1" dirty="0">
              <a:latin typeface="Calibri" pitchFamily="34" charset="0"/>
            </a:endParaRPr>
          </a:p>
        </p:txBody>
      </p:sp>
      <p:sp>
        <p:nvSpPr>
          <p:cNvPr id="3" name="Textfeld 2"/>
          <p:cNvSpPr txBox="1"/>
          <p:nvPr/>
        </p:nvSpPr>
        <p:spPr>
          <a:xfrm>
            <a:off x="254001" y="791210"/>
            <a:ext cx="3954929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200" b="1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# </a:t>
            </a:r>
            <a:r>
              <a:rPr lang="de-CH" sz="1200" b="1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Likelihood</a:t>
            </a:r>
            <a:r>
              <a:rPr lang="de-CH" sz="12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</a:t>
            </a:r>
          </a:p>
          <a:p>
            <a:r>
              <a:rPr lang="de-CH" sz="1000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for</a:t>
            </a:r>
            <a:r>
              <a:rPr lang="de-CH" sz="10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(i in 1:nind){</a:t>
            </a:r>
          </a:p>
          <a:p>
            <a:r>
              <a:rPr lang="de-CH" sz="10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  # </a:t>
            </a:r>
            <a:r>
              <a:rPr lang="de-CH" sz="1000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Define</a:t>
            </a:r>
            <a:r>
              <a:rPr lang="de-CH" sz="10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latent </a:t>
            </a:r>
            <a:r>
              <a:rPr lang="de-CH" sz="1000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state</a:t>
            </a:r>
            <a:r>
              <a:rPr lang="de-CH" sz="10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CH" sz="1000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at</a:t>
            </a:r>
            <a:r>
              <a:rPr lang="de-CH" sz="10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CH" sz="1000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first</a:t>
            </a:r>
            <a:r>
              <a:rPr lang="de-CH" sz="10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CH" sz="1000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capture</a:t>
            </a:r>
            <a:endParaRPr lang="de-CH" sz="1000" dirty="0">
              <a:solidFill>
                <a:schemeClr val="accent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de-CH" sz="10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  z[</a:t>
            </a:r>
            <a:r>
              <a:rPr lang="de-CH" sz="1000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i,f</a:t>
            </a:r>
            <a:r>
              <a:rPr lang="de-CH" sz="10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[i]] &lt;- y[</a:t>
            </a:r>
            <a:r>
              <a:rPr lang="de-CH" sz="1000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i,f</a:t>
            </a:r>
            <a:r>
              <a:rPr lang="de-CH" sz="10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[i]]</a:t>
            </a:r>
          </a:p>
          <a:p>
            <a:r>
              <a:rPr lang="de-CH" sz="10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de-CH" sz="1000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for</a:t>
            </a:r>
            <a:r>
              <a:rPr lang="de-CH" sz="10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(t in (f[i]+1):</a:t>
            </a:r>
            <a:r>
              <a:rPr lang="de-CH" sz="1000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n.occasions</a:t>
            </a:r>
            <a:r>
              <a:rPr lang="de-CH" sz="10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){</a:t>
            </a:r>
          </a:p>
          <a:p>
            <a:r>
              <a:rPr lang="de-CH" sz="10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     # State </a:t>
            </a:r>
            <a:r>
              <a:rPr lang="de-CH" sz="1000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process</a:t>
            </a:r>
            <a:r>
              <a:rPr lang="de-CH" sz="10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de-CH" sz="1000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draw</a:t>
            </a:r>
            <a:r>
              <a:rPr lang="de-CH" sz="10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S(t) </a:t>
            </a:r>
            <a:r>
              <a:rPr lang="de-CH" sz="1000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given</a:t>
            </a:r>
            <a:r>
              <a:rPr lang="de-CH" sz="10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S(t-1)</a:t>
            </a:r>
          </a:p>
          <a:p>
            <a:r>
              <a:rPr lang="de-CH" sz="10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     z[</a:t>
            </a:r>
            <a:r>
              <a:rPr lang="de-CH" sz="1000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i,t</a:t>
            </a:r>
            <a:r>
              <a:rPr lang="de-CH" sz="10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] ~ </a:t>
            </a:r>
            <a:r>
              <a:rPr lang="de-CH" sz="1000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dcat</a:t>
            </a:r>
            <a:r>
              <a:rPr lang="de-CH" sz="10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de-CH" sz="1000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ps</a:t>
            </a:r>
            <a:r>
              <a:rPr lang="de-CH" sz="10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[z[i,t-1], i, t-1,])</a:t>
            </a:r>
          </a:p>
          <a:p>
            <a:r>
              <a:rPr lang="de-CH" sz="10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     # Observation </a:t>
            </a:r>
            <a:r>
              <a:rPr lang="de-CH" sz="1000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process</a:t>
            </a:r>
            <a:r>
              <a:rPr lang="de-CH" sz="10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de-CH" sz="1000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draw</a:t>
            </a:r>
            <a:r>
              <a:rPr lang="de-CH" sz="10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O(t) </a:t>
            </a:r>
            <a:r>
              <a:rPr lang="de-CH" sz="1000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given</a:t>
            </a:r>
            <a:r>
              <a:rPr lang="de-CH" sz="10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S(t)</a:t>
            </a:r>
          </a:p>
          <a:p>
            <a:r>
              <a:rPr lang="de-CH" sz="10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     y[</a:t>
            </a:r>
            <a:r>
              <a:rPr lang="de-CH" sz="1000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i,t</a:t>
            </a:r>
            <a:r>
              <a:rPr lang="de-CH" sz="10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] ~ </a:t>
            </a:r>
            <a:r>
              <a:rPr lang="de-CH" sz="1000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dcat</a:t>
            </a:r>
            <a:r>
              <a:rPr lang="de-CH" sz="10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de-CH" sz="1000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po</a:t>
            </a:r>
            <a:r>
              <a:rPr lang="de-CH" sz="10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[z[</a:t>
            </a:r>
            <a:r>
              <a:rPr lang="de-CH" sz="1000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i,t</a:t>
            </a:r>
            <a:r>
              <a:rPr lang="de-CH" sz="10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], i, t-1,])</a:t>
            </a:r>
          </a:p>
          <a:p>
            <a:r>
              <a:rPr lang="de-CH" sz="10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     } #t</a:t>
            </a:r>
          </a:p>
          <a:p>
            <a:r>
              <a:rPr lang="de-CH" sz="10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  } #i</a:t>
            </a:r>
          </a:p>
        </p:txBody>
      </p:sp>
      <p:sp>
        <p:nvSpPr>
          <p:cNvPr id="4" name="Textfeld 3"/>
          <p:cNvSpPr txBox="1"/>
          <p:nvPr/>
        </p:nvSpPr>
        <p:spPr>
          <a:xfrm>
            <a:off x="4324351" y="791210"/>
            <a:ext cx="5229224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200" b="1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# </a:t>
            </a:r>
            <a:r>
              <a:rPr lang="de-CH" sz="1200" b="1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Define</a:t>
            </a:r>
            <a:r>
              <a:rPr lang="de-CH" sz="1200" b="1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CH" sz="1200" b="1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state</a:t>
            </a:r>
            <a:r>
              <a:rPr lang="de-CH" sz="1200" b="1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-transition </a:t>
            </a:r>
            <a:r>
              <a:rPr lang="de-CH" sz="1200" b="1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and</a:t>
            </a:r>
            <a:r>
              <a:rPr lang="de-CH" sz="1200" b="1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CH" sz="1200" b="1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observation</a:t>
            </a:r>
            <a:r>
              <a:rPr lang="de-CH" sz="1200" b="1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CH" sz="1200" b="1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matrices</a:t>
            </a:r>
            <a:endParaRPr lang="de-CH" sz="1200" b="1" dirty="0">
              <a:solidFill>
                <a:srgbClr val="0099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de-CH" sz="10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for</a:t>
            </a:r>
            <a:r>
              <a:rPr lang="de-CH" sz="10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(i in 1:nind){  </a:t>
            </a:r>
          </a:p>
          <a:p>
            <a:r>
              <a:rPr lang="de-CH" sz="10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  # </a:t>
            </a:r>
            <a:r>
              <a:rPr lang="de-CH" sz="10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Define</a:t>
            </a:r>
            <a:r>
              <a:rPr lang="de-CH" sz="10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CH" sz="10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probabilities</a:t>
            </a:r>
            <a:r>
              <a:rPr lang="de-CH" sz="10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CH" sz="10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of</a:t>
            </a:r>
            <a:r>
              <a:rPr lang="de-CH" sz="10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CH" sz="10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state</a:t>
            </a:r>
            <a:r>
              <a:rPr lang="de-CH" sz="10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S(t+1) </a:t>
            </a:r>
            <a:r>
              <a:rPr lang="de-CH" sz="10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given</a:t>
            </a:r>
            <a:r>
              <a:rPr lang="de-CH" sz="10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S(t)</a:t>
            </a:r>
          </a:p>
          <a:p>
            <a:r>
              <a:rPr lang="de-CH" sz="10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de-CH" sz="10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for</a:t>
            </a:r>
            <a:r>
              <a:rPr lang="de-CH" sz="10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(t in f[i]:(n.occasions-1)){</a:t>
            </a:r>
          </a:p>
          <a:p>
            <a:r>
              <a:rPr lang="de-CH" sz="10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     </a:t>
            </a:r>
            <a:r>
              <a:rPr lang="de-CH" sz="10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ps</a:t>
            </a:r>
            <a:r>
              <a:rPr lang="de-CH" sz="10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[1,i,t,1] &lt;- </a:t>
            </a:r>
            <a:r>
              <a:rPr lang="de-CH" sz="10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phiA</a:t>
            </a:r>
            <a:r>
              <a:rPr lang="de-CH" sz="10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[t] * (1-psiAB[t])</a:t>
            </a:r>
          </a:p>
          <a:p>
            <a:r>
              <a:rPr lang="de-CH" sz="10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     </a:t>
            </a:r>
            <a:r>
              <a:rPr lang="de-CH" sz="10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ps</a:t>
            </a:r>
            <a:r>
              <a:rPr lang="de-CH" sz="10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[1,i,t,2] &lt;- </a:t>
            </a:r>
            <a:r>
              <a:rPr lang="de-CH" sz="10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phiA</a:t>
            </a:r>
            <a:r>
              <a:rPr lang="de-CH" sz="10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[t] * </a:t>
            </a:r>
            <a:r>
              <a:rPr lang="de-CH" sz="10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psiAB</a:t>
            </a:r>
            <a:r>
              <a:rPr lang="de-CH" sz="10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[t]</a:t>
            </a:r>
          </a:p>
          <a:p>
            <a:r>
              <a:rPr lang="de-CH" sz="10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     </a:t>
            </a:r>
            <a:r>
              <a:rPr lang="de-CH" sz="10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ps</a:t>
            </a:r>
            <a:r>
              <a:rPr lang="de-CH" sz="10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[1,i,t,3] &lt;- 1-phiA[t]</a:t>
            </a:r>
          </a:p>
          <a:p>
            <a:r>
              <a:rPr lang="de-CH" sz="10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     </a:t>
            </a:r>
            <a:r>
              <a:rPr lang="de-CH" sz="10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ps</a:t>
            </a:r>
            <a:r>
              <a:rPr lang="de-CH" sz="10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[2,i,t,1] &lt;- </a:t>
            </a:r>
            <a:r>
              <a:rPr lang="de-CH" sz="10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phiB</a:t>
            </a:r>
            <a:r>
              <a:rPr lang="de-CH" sz="10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[t] * </a:t>
            </a:r>
            <a:r>
              <a:rPr lang="de-CH" sz="10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psiBA</a:t>
            </a:r>
            <a:r>
              <a:rPr lang="de-CH" sz="10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[t]</a:t>
            </a:r>
          </a:p>
          <a:p>
            <a:r>
              <a:rPr lang="de-CH" sz="10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     </a:t>
            </a:r>
            <a:r>
              <a:rPr lang="de-CH" sz="10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ps</a:t>
            </a:r>
            <a:r>
              <a:rPr lang="de-CH" sz="10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[2,i,t,2] &lt;- </a:t>
            </a:r>
            <a:r>
              <a:rPr lang="de-CH" sz="10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phiB</a:t>
            </a:r>
            <a:r>
              <a:rPr lang="de-CH" sz="10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[t] * (1-psiBA[t])</a:t>
            </a:r>
          </a:p>
          <a:p>
            <a:r>
              <a:rPr lang="de-CH" sz="10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     </a:t>
            </a:r>
            <a:r>
              <a:rPr lang="de-CH" sz="10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ps</a:t>
            </a:r>
            <a:r>
              <a:rPr lang="de-CH" sz="10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[2,i,t,3] &lt;- 1-phiB[t]</a:t>
            </a:r>
          </a:p>
          <a:p>
            <a:r>
              <a:rPr lang="de-CH" sz="10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     </a:t>
            </a:r>
            <a:r>
              <a:rPr lang="de-CH" sz="10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ps</a:t>
            </a:r>
            <a:r>
              <a:rPr lang="de-CH" sz="10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[3,i,t,1] &lt;- 0</a:t>
            </a:r>
          </a:p>
          <a:p>
            <a:r>
              <a:rPr lang="de-CH" sz="10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     </a:t>
            </a:r>
            <a:r>
              <a:rPr lang="de-CH" sz="10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ps</a:t>
            </a:r>
            <a:r>
              <a:rPr lang="de-CH" sz="10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[3,i,t,2] &lt;- 0</a:t>
            </a:r>
          </a:p>
          <a:p>
            <a:r>
              <a:rPr lang="de-CH" sz="10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     </a:t>
            </a:r>
            <a:r>
              <a:rPr lang="de-CH" sz="10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ps</a:t>
            </a:r>
            <a:r>
              <a:rPr lang="de-CH" sz="10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[3,i,t,3] &lt;- 1</a:t>
            </a:r>
          </a:p>
          <a:p>
            <a:r>
              <a:rPr lang="de-CH" sz="10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     </a:t>
            </a:r>
          </a:p>
          <a:p>
            <a:r>
              <a:rPr lang="de-CH" sz="10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     # </a:t>
            </a:r>
            <a:r>
              <a:rPr lang="de-CH" sz="10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Define</a:t>
            </a:r>
            <a:r>
              <a:rPr lang="de-CH" sz="10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CH" sz="10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probabilities</a:t>
            </a:r>
            <a:r>
              <a:rPr lang="de-CH" sz="10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CH" sz="10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of</a:t>
            </a:r>
            <a:r>
              <a:rPr lang="de-CH" sz="10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O(t) </a:t>
            </a:r>
            <a:r>
              <a:rPr lang="de-CH" sz="10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given</a:t>
            </a:r>
            <a:r>
              <a:rPr lang="de-CH" sz="10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S(t)</a:t>
            </a:r>
          </a:p>
          <a:p>
            <a:r>
              <a:rPr lang="de-CH" sz="10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     </a:t>
            </a:r>
            <a:r>
              <a:rPr lang="de-CH" sz="10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po</a:t>
            </a:r>
            <a:r>
              <a:rPr lang="de-CH" sz="10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[1,i,t,1] &lt;- </a:t>
            </a:r>
            <a:r>
              <a:rPr lang="de-CH" sz="10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pA</a:t>
            </a:r>
            <a:r>
              <a:rPr lang="de-CH" sz="10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[t]</a:t>
            </a:r>
          </a:p>
          <a:p>
            <a:r>
              <a:rPr lang="de-CH" sz="10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     </a:t>
            </a:r>
            <a:r>
              <a:rPr lang="de-CH" sz="10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po</a:t>
            </a:r>
            <a:r>
              <a:rPr lang="de-CH" sz="10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[1,i,t,2] &lt;- 0</a:t>
            </a:r>
          </a:p>
          <a:p>
            <a:r>
              <a:rPr lang="de-CH" sz="10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     </a:t>
            </a:r>
            <a:r>
              <a:rPr lang="de-CH" sz="10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po</a:t>
            </a:r>
            <a:r>
              <a:rPr lang="de-CH" sz="10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[1,i,t,3] &lt;- 1-pA[t]</a:t>
            </a:r>
          </a:p>
          <a:p>
            <a:r>
              <a:rPr lang="de-CH" sz="10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     </a:t>
            </a:r>
            <a:r>
              <a:rPr lang="de-CH" sz="10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po</a:t>
            </a:r>
            <a:r>
              <a:rPr lang="de-CH" sz="10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[2,i,t,1] &lt;- 0</a:t>
            </a:r>
          </a:p>
          <a:p>
            <a:r>
              <a:rPr lang="de-CH" sz="10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     </a:t>
            </a:r>
            <a:r>
              <a:rPr lang="de-CH" sz="10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po</a:t>
            </a:r>
            <a:r>
              <a:rPr lang="de-CH" sz="10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[2,i,t,2] &lt;- </a:t>
            </a:r>
            <a:r>
              <a:rPr lang="de-CH" sz="10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pB</a:t>
            </a:r>
            <a:r>
              <a:rPr lang="de-CH" sz="10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[t]</a:t>
            </a:r>
          </a:p>
          <a:p>
            <a:r>
              <a:rPr lang="de-CH" sz="10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     </a:t>
            </a:r>
            <a:r>
              <a:rPr lang="de-CH" sz="10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po</a:t>
            </a:r>
            <a:r>
              <a:rPr lang="de-CH" sz="10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[2,i,t,3] &lt;- 1-pB[t]</a:t>
            </a:r>
          </a:p>
          <a:p>
            <a:r>
              <a:rPr lang="de-CH" sz="10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     </a:t>
            </a:r>
            <a:r>
              <a:rPr lang="de-CH" sz="10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po</a:t>
            </a:r>
            <a:r>
              <a:rPr lang="de-CH" sz="10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[3,i,t,1] &lt;- 0</a:t>
            </a:r>
          </a:p>
          <a:p>
            <a:r>
              <a:rPr lang="de-CH" sz="10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     </a:t>
            </a:r>
            <a:r>
              <a:rPr lang="de-CH" sz="10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po</a:t>
            </a:r>
            <a:r>
              <a:rPr lang="de-CH" sz="10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[3,i,t,2] &lt;- 0</a:t>
            </a:r>
          </a:p>
          <a:p>
            <a:r>
              <a:rPr lang="de-CH" sz="10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     </a:t>
            </a:r>
            <a:r>
              <a:rPr lang="de-CH" sz="10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po</a:t>
            </a:r>
            <a:r>
              <a:rPr lang="de-CH" sz="10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[3,i,t,3] &lt;- 1</a:t>
            </a:r>
          </a:p>
          <a:p>
            <a:r>
              <a:rPr lang="de-CH" sz="10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     } #t</a:t>
            </a:r>
          </a:p>
          <a:p>
            <a:r>
              <a:rPr lang="de-CH" sz="10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  } #i</a:t>
            </a:r>
          </a:p>
          <a:p>
            <a:endParaRPr lang="de-CH" dirty="0"/>
          </a:p>
        </p:txBody>
      </p:sp>
      <p:sp>
        <p:nvSpPr>
          <p:cNvPr id="5" name="Textfeld 4"/>
          <p:cNvSpPr txBox="1"/>
          <p:nvPr/>
        </p:nvSpPr>
        <p:spPr>
          <a:xfrm>
            <a:off x="254000" y="3304858"/>
            <a:ext cx="5647700" cy="22775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2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# Priors </a:t>
            </a:r>
            <a:r>
              <a:rPr lang="de-CH" sz="12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and</a:t>
            </a:r>
            <a:r>
              <a:rPr lang="de-CH" sz="12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CH" sz="12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constraints</a:t>
            </a:r>
            <a:endParaRPr lang="de-CH" sz="1200" b="1" dirty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de-CH" sz="1000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for</a:t>
            </a:r>
            <a:r>
              <a:rPr lang="de-CH" sz="10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(t in 1:(n.occasions-1)){</a:t>
            </a:r>
          </a:p>
          <a:p>
            <a:r>
              <a:rPr lang="de-CH" sz="10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de-CH" sz="1000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phiA</a:t>
            </a:r>
            <a:r>
              <a:rPr lang="de-CH" sz="10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[t] &lt;- </a:t>
            </a:r>
            <a:r>
              <a:rPr lang="de-CH" sz="1000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mean.phi</a:t>
            </a:r>
            <a:r>
              <a:rPr lang="de-CH" sz="10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de-CH" sz="10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de-CH" sz="1000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phiB</a:t>
            </a:r>
            <a:r>
              <a:rPr lang="de-CH" sz="10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[t] &lt;- </a:t>
            </a:r>
            <a:r>
              <a:rPr lang="de-CH" sz="1000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mean.phi</a:t>
            </a:r>
            <a:r>
              <a:rPr lang="de-CH" sz="10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[2]</a:t>
            </a:r>
          </a:p>
          <a:p>
            <a:r>
              <a:rPr lang="de-CH" sz="10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de-CH" sz="1000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psiAB</a:t>
            </a:r>
            <a:r>
              <a:rPr lang="de-CH" sz="10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[t] &lt;- </a:t>
            </a:r>
            <a:r>
              <a:rPr lang="de-CH" sz="1000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mean.psi</a:t>
            </a:r>
            <a:r>
              <a:rPr lang="de-CH" sz="10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de-CH" sz="10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de-CH" sz="1000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psiBA</a:t>
            </a:r>
            <a:r>
              <a:rPr lang="de-CH" sz="10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[t] &lt;- </a:t>
            </a:r>
            <a:r>
              <a:rPr lang="de-CH" sz="1000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mean.psi</a:t>
            </a:r>
            <a:r>
              <a:rPr lang="de-CH" sz="10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[2]</a:t>
            </a:r>
          </a:p>
          <a:p>
            <a:r>
              <a:rPr lang="de-CH" sz="10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de-CH" sz="1000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pA</a:t>
            </a:r>
            <a:r>
              <a:rPr lang="de-CH" sz="10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[t] &lt;- </a:t>
            </a:r>
            <a:r>
              <a:rPr lang="de-CH" sz="1000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mean.p</a:t>
            </a:r>
            <a:r>
              <a:rPr lang="de-CH" sz="10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de-CH" sz="10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de-CH" sz="1000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pB</a:t>
            </a:r>
            <a:r>
              <a:rPr lang="de-CH" sz="10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[t] &lt;- </a:t>
            </a:r>
            <a:r>
              <a:rPr lang="de-CH" sz="1000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mean.p</a:t>
            </a:r>
            <a:r>
              <a:rPr lang="de-CH" sz="10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[2]</a:t>
            </a:r>
          </a:p>
          <a:p>
            <a:r>
              <a:rPr lang="de-CH" sz="10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  }</a:t>
            </a:r>
          </a:p>
          <a:p>
            <a:r>
              <a:rPr lang="de-CH" sz="1000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for</a:t>
            </a:r>
            <a:r>
              <a:rPr lang="de-CH" sz="10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(u in 1:2){</a:t>
            </a:r>
          </a:p>
          <a:p>
            <a:r>
              <a:rPr lang="de-CH" sz="10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de-CH" sz="1000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mean.phi</a:t>
            </a:r>
            <a:r>
              <a:rPr lang="de-CH" sz="10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[u] ~ </a:t>
            </a:r>
            <a:r>
              <a:rPr lang="de-CH" sz="1000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dunif</a:t>
            </a:r>
            <a:r>
              <a:rPr lang="de-CH" sz="10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(0, 1)    # Priors </a:t>
            </a:r>
            <a:r>
              <a:rPr lang="de-CH" sz="1000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for</a:t>
            </a:r>
            <a:r>
              <a:rPr lang="de-CH" sz="10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CH" sz="1000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mean</a:t>
            </a:r>
            <a:r>
              <a:rPr lang="de-CH" sz="10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CH" sz="1000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state-spec</a:t>
            </a:r>
            <a:r>
              <a:rPr lang="de-CH" sz="10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 </a:t>
            </a:r>
            <a:r>
              <a:rPr lang="de-CH" sz="1000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survival</a:t>
            </a:r>
            <a:endParaRPr lang="de-CH" sz="1000" dirty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de-CH" sz="10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de-CH" sz="1000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mean.psi</a:t>
            </a:r>
            <a:r>
              <a:rPr lang="de-CH" sz="10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[u] ~ </a:t>
            </a:r>
            <a:r>
              <a:rPr lang="de-CH" sz="1000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dunif</a:t>
            </a:r>
            <a:r>
              <a:rPr lang="de-CH" sz="10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(0, 1)    # Priors </a:t>
            </a:r>
            <a:r>
              <a:rPr lang="de-CH" sz="1000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for</a:t>
            </a:r>
            <a:r>
              <a:rPr lang="de-CH" sz="10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CH" sz="1000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mean</a:t>
            </a:r>
            <a:r>
              <a:rPr lang="de-CH" sz="10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CH" sz="1000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transitions</a:t>
            </a:r>
            <a:endParaRPr lang="de-CH" sz="1000" dirty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de-CH" sz="10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de-CH" sz="1000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mean.p</a:t>
            </a:r>
            <a:r>
              <a:rPr lang="de-CH" sz="10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[u] ~ </a:t>
            </a:r>
            <a:r>
              <a:rPr lang="de-CH" sz="1000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dunif</a:t>
            </a:r>
            <a:r>
              <a:rPr lang="de-CH" sz="10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(0, 1)      # Priors </a:t>
            </a:r>
            <a:r>
              <a:rPr lang="de-CH" sz="1000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for</a:t>
            </a:r>
            <a:r>
              <a:rPr lang="de-CH" sz="10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CH" sz="1000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mean</a:t>
            </a:r>
            <a:r>
              <a:rPr lang="de-CH" sz="10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CH" sz="1000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state-spec</a:t>
            </a:r>
            <a:r>
              <a:rPr lang="de-CH" sz="10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 </a:t>
            </a:r>
            <a:r>
              <a:rPr lang="de-CH" sz="1000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recapture</a:t>
            </a:r>
            <a:endParaRPr lang="de-CH" sz="1000" dirty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de-CH" sz="10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  }</a:t>
            </a:r>
          </a:p>
        </p:txBody>
      </p:sp>
    </p:spTree>
    <p:extLst>
      <p:ext uri="{BB962C8B-B14F-4D97-AF65-F5344CB8AC3E}">
        <p14:creationId xmlns:p14="http://schemas.microsoft.com/office/powerpoint/2010/main" val="7985474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ext Box 2"/>
          <p:cNvSpPr txBox="1">
            <a:spLocks noChangeArrowheads="1"/>
          </p:cNvSpPr>
          <p:nvPr/>
        </p:nvSpPr>
        <p:spPr bwMode="auto">
          <a:xfrm>
            <a:off x="517525" y="291042"/>
            <a:ext cx="413760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b="1" dirty="0">
                <a:latin typeface="Calibri" pitchFamily="34" charset="0"/>
              </a:rPr>
              <a:t>Model </a:t>
            </a:r>
            <a:r>
              <a:rPr lang="de-CH" b="1" dirty="0" err="1">
                <a:latin typeface="Calibri" pitchFamily="34" charset="0"/>
              </a:rPr>
              <a:t>implementation</a:t>
            </a:r>
            <a:r>
              <a:rPr lang="de-CH" b="1" dirty="0">
                <a:latin typeface="Calibri" pitchFamily="34" charset="0"/>
              </a:rPr>
              <a:t> in JAGS</a:t>
            </a:r>
            <a:endParaRPr lang="en-GB" b="1" dirty="0">
              <a:latin typeface="Calibri" pitchFamily="34" charset="0"/>
            </a:endParaRPr>
          </a:p>
        </p:txBody>
      </p:sp>
      <p:sp>
        <p:nvSpPr>
          <p:cNvPr id="3" name="Textfeld 2"/>
          <p:cNvSpPr txBox="1"/>
          <p:nvPr/>
        </p:nvSpPr>
        <p:spPr>
          <a:xfrm>
            <a:off x="482600" y="920750"/>
            <a:ext cx="6939720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800" b="1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# </a:t>
            </a:r>
            <a:r>
              <a:rPr lang="de-CH" sz="1800" b="1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Likelihood</a:t>
            </a:r>
            <a:r>
              <a:rPr lang="de-CH" sz="18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</a:t>
            </a:r>
          </a:p>
          <a:p>
            <a:r>
              <a:rPr lang="de-CH" sz="1800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for</a:t>
            </a:r>
            <a:r>
              <a:rPr lang="de-CH" sz="18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(i in 1:nind){</a:t>
            </a:r>
          </a:p>
          <a:p>
            <a:r>
              <a:rPr lang="de-CH" sz="18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de-CH" sz="18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# </a:t>
            </a:r>
            <a:r>
              <a:rPr lang="de-CH" sz="18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Define</a:t>
            </a:r>
            <a:r>
              <a:rPr lang="de-CH" sz="18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latent </a:t>
            </a:r>
            <a:r>
              <a:rPr lang="de-CH" sz="18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state</a:t>
            </a:r>
            <a:r>
              <a:rPr lang="de-CH" sz="18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CH" sz="18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at</a:t>
            </a:r>
            <a:r>
              <a:rPr lang="de-CH" sz="18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CH" sz="18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first</a:t>
            </a:r>
            <a:r>
              <a:rPr lang="de-CH" sz="18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CH" sz="18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capture</a:t>
            </a:r>
            <a:endParaRPr lang="de-CH" sz="1800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de-CH" sz="18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z[</a:t>
            </a:r>
            <a:r>
              <a:rPr lang="de-CH" sz="18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i,f</a:t>
            </a:r>
            <a:r>
              <a:rPr lang="de-CH" sz="18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[i]] &lt;- y[</a:t>
            </a:r>
            <a:r>
              <a:rPr lang="de-CH" sz="18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i,f</a:t>
            </a:r>
            <a:r>
              <a:rPr lang="de-CH" sz="18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[i]]</a:t>
            </a:r>
          </a:p>
          <a:p>
            <a:r>
              <a:rPr lang="de-CH" sz="18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de-CH" sz="18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for</a:t>
            </a:r>
            <a:r>
              <a:rPr lang="de-CH" sz="18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(t in (f[i]+1):</a:t>
            </a:r>
            <a:r>
              <a:rPr lang="de-CH" sz="18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n.occasions</a:t>
            </a:r>
            <a:r>
              <a:rPr lang="de-CH" sz="18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){</a:t>
            </a:r>
          </a:p>
          <a:p>
            <a:r>
              <a:rPr lang="de-CH" sz="18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# State </a:t>
            </a:r>
            <a:r>
              <a:rPr lang="de-CH" sz="18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process</a:t>
            </a:r>
            <a:r>
              <a:rPr lang="de-CH" sz="18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de-CH" sz="18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draw</a:t>
            </a:r>
            <a:r>
              <a:rPr lang="de-CH" sz="18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S(t) </a:t>
            </a:r>
            <a:r>
              <a:rPr lang="de-CH" sz="18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given</a:t>
            </a:r>
            <a:r>
              <a:rPr lang="de-CH" sz="18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S(t-1)</a:t>
            </a:r>
          </a:p>
          <a:p>
            <a:r>
              <a:rPr lang="de-CH" sz="18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z[</a:t>
            </a:r>
            <a:r>
              <a:rPr lang="de-CH" sz="18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i,t</a:t>
            </a:r>
            <a:r>
              <a:rPr lang="de-CH" sz="18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] ~ </a:t>
            </a:r>
            <a:r>
              <a:rPr lang="de-CH" sz="18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dcat</a:t>
            </a:r>
            <a:r>
              <a:rPr lang="de-CH" sz="18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de-CH" sz="18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ps</a:t>
            </a:r>
            <a:r>
              <a:rPr lang="de-CH" sz="18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[z[i,t-1], i, t-1,])</a:t>
            </a:r>
          </a:p>
          <a:p>
            <a:r>
              <a:rPr lang="de-CH" sz="18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# Observation </a:t>
            </a:r>
            <a:r>
              <a:rPr lang="de-CH" sz="18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process</a:t>
            </a:r>
            <a:r>
              <a:rPr lang="de-CH" sz="18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de-CH" sz="18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draw</a:t>
            </a:r>
            <a:r>
              <a:rPr lang="de-CH" sz="18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O(t) </a:t>
            </a:r>
            <a:r>
              <a:rPr lang="de-CH" sz="18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given</a:t>
            </a:r>
            <a:r>
              <a:rPr lang="de-CH" sz="18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S(t)</a:t>
            </a:r>
          </a:p>
          <a:p>
            <a:r>
              <a:rPr lang="de-CH" sz="18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y[</a:t>
            </a:r>
            <a:r>
              <a:rPr lang="de-CH" sz="18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i,t</a:t>
            </a:r>
            <a:r>
              <a:rPr lang="de-CH" sz="18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] ~ </a:t>
            </a:r>
            <a:r>
              <a:rPr lang="de-CH" sz="18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dcat</a:t>
            </a:r>
            <a:r>
              <a:rPr lang="de-CH" sz="18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de-CH" sz="18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po</a:t>
            </a:r>
            <a:r>
              <a:rPr lang="de-CH" sz="18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[z[</a:t>
            </a:r>
            <a:r>
              <a:rPr lang="de-CH" sz="18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i,t</a:t>
            </a:r>
            <a:r>
              <a:rPr lang="de-CH" sz="18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], i, t-1,])</a:t>
            </a:r>
          </a:p>
          <a:p>
            <a:r>
              <a:rPr lang="de-CH" sz="18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} #t</a:t>
            </a:r>
          </a:p>
          <a:p>
            <a:r>
              <a:rPr lang="de-CH" sz="18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  } #i</a:t>
            </a:r>
          </a:p>
        </p:txBody>
      </p:sp>
    </p:spTree>
    <p:extLst>
      <p:ext uri="{BB962C8B-B14F-4D97-AF65-F5344CB8AC3E}">
        <p14:creationId xmlns:p14="http://schemas.microsoft.com/office/powerpoint/2010/main" val="37873590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ext Box 2"/>
          <p:cNvSpPr txBox="1">
            <a:spLocks noChangeArrowheads="1"/>
          </p:cNvSpPr>
          <p:nvPr/>
        </p:nvSpPr>
        <p:spPr bwMode="auto">
          <a:xfrm>
            <a:off x="517525" y="291042"/>
            <a:ext cx="413760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b="1" dirty="0">
                <a:latin typeface="Calibri" pitchFamily="34" charset="0"/>
              </a:rPr>
              <a:t>Model </a:t>
            </a:r>
            <a:r>
              <a:rPr lang="de-CH" b="1" dirty="0" err="1">
                <a:latin typeface="Calibri" pitchFamily="34" charset="0"/>
              </a:rPr>
              <a:t>implementation</a:t>
            </a:r>
            <a:r>
              <a:rPr lang="de-CH" b="1" dirty="0">
                <a:latin typeface="Calibri" pitchFamily="34" charset="0"/>
              </a:rPr>
              <a:t> in JAGS</a:t>
            </a:r>
            <a:endParaRPr lang="en-GB" b="1" dirty="0">
              <a:latin typeface="Calibri" pitchFamily="34" charset="0"/>
            </a:endParaRPr>
          </a:p>
        </p:txBody>
      </p:sp>
      <p:sp>
        <p:nvSpPr>
          <p:cNvPr id="3" name="Textfeld 2"/>
          <p:cNvSpPr txBox="1"/>
          <p:nvPr/>
        </p:nvSpPr>
        <p:spPr>
          <a:xfrm>
            <a:off x="482600" y="920750"/>
            <a:ext cx="6939720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800" b="1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# </a:t>
            </a:r>
            <a:r>
              <a:rPr lang="de-CH" sz="1800" b="1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Likelihood</a:t>
            </a:r>
            <a:r>
              <a:rPr lang="de-CH" sz="18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</a:t>
            </a:r>
          </a:p>
          <a:p>
            <a:r>
              <a:rPr lang="de-CH" sz="1800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for</a:t>
            </a:r>
            <a:r>
              <a:rPr lang="de-CH" sz="18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(i in 1:nind){</a:t>
            </a:r>
          </a:p>
          <a:p>
            <a:r>
              <a:rPr lang="de-CH" sz="18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  # </a:t>
            </a:r>
            <a:r>
              <a:rPr lang="de-CH" sz="1800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Define</a:t>
            </a:r>
            <a:r>
              <a:rPr lang="de-CH" sz="18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latent </a:t>
            </a:r>
            <a:r>
              <a:rPr lang="de-CH" sz="1800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state</a:t>
            </a:r>
            <a:r>
              <a:rPr lang="de-CH" sz="18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CH" sz="1800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at</a:t>
            </a:r>
            <a:r>
              <a:rPr lang="de-CH" sz="18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CH" sz="1800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first</a:t>
            </a:r>
            <a:r>
              <a:rPr lang="de-CH" sz="18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CH" sz="1800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capture</a:t>
            </a:r>
            <a:endParaRPr lang="de-CH" sz="1800" dirty="0">
              <a:solidFill>
                <a:schemeClr val="accent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de-CH" sz="18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  z[</a:t>
            </a:r>
            <a:r>
              <a:rPr lang="de-CH" sz="1800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i,f</a:t>
            </a:r>
            <a:r>
              <a:rPr lang="de-CH" sz="18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[i]] &lt;- y[</a:t>
            </a:r>
            <a:r>
              <a:rPr lang="de-CH" sz="1800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i,f</a:t>
            </a:r>
            <a:r>
              <a:rPr lang="de-CH" sz="18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[i]]</a:t>
            </a:r>
          </a:p>
          <a:p>
            <a:r>
              <a:rPr lang="de-CH" sz="18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de-CH" sz="18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for</a:t>
            </a:r>
            <a:r>
              <a:rPr lang="de-CH" sz="18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(t in (f[i]+1):</a:t>
            </a:r>
            <a:r>
              <a:rPr lang="de-CH" sz="18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n.occasions</a:t>
            </a:r>
            <a:r>
              <a:rPr lang="de-CH" sz="18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){</a:t>
            </a:r>
          </a:p>
          <a:p>
            <a:r>
              <a:rPr lang="de-CH" sz="18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# State </a:t>
            </a:r>
            <a:r>
              <a:rPr lang="de-CH" sz="18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process</a:t>
            </a:r>
            <a:r>
              <a:rPr lang="de-CH" sz="18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de-CH" sz="18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draw</a:t>
            </a:r>
            <a:r>
              <a:rPr lang="de-CH" sz="18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S(t) </a:t>
            </a:r>
            <a:r>
              <a:rPr lang="de-CH" sz="18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given</a:t>
            </a:r>
            <a:r>
              <a:rPr lang="de-CH" sz="18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S(t-1)</a:t>
            </a:r>
          </a:p>
          <a:p>
            <a:r>
              <a:rPr lang="de-CH" sz="18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z[</a:t>
            </a:r>
            <a:r>
              <a:rPr lang="de-CH" sz="18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i,t</a:t>
            </a:r>
            <a:r>
              <a:rPr lang="de-CH" sz="18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] ~ </a:t>
            </a:r>
            <a:r>
              <a:rPr lang="de-CH" sz="18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dcat</a:t>
            </a:r>
            <a:r>
              <a:rPr lang="de-CH" sz="18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de-CH" sz="18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ps</a:t>
            </a:r>
            <a:r>
              <a:rPr lang="de-CH" sz="18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[z[i,t-1], i, t-1,])</a:t>
            </a:r>
          </a:p>
          <a:p>
            <a:r>
              <a:rPr lang="de-CH" sz="18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# Observation </a:t>
            </a:r>
            <a:r>
              <a:rPr lang="de-CH" sz="18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process</a:t>
            </a:r>
            <a:r>
              <a:rPr lang="de-CH" sz="18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de-CH" sz="18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draw</a:t>
            </a:r>
            <a:r>
              <a:rPr lang="de-CH" sz="18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O(t) </a:t>
            </a:r>
            <a:r>
              <a:rPr lang="de-CH" sz="18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given</a:t>
            </a:r>
            <a:r>
              <a:rPr lang="de-CH" sz="18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S(t)</a:t>
            </a:r>
          </a:p>
          <a:p>
            <a:r>
              <a:rPr lang="de-CH" sz="18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y[</a:t>
            </a:r>
            <a:r>
              <a:rPr lang="de-CH" sz="18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i,t</a:t>
            </a:r>
            <a:r>
              <a:rPr lang="de-CH" sz="18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] ~ </a:t>
            </a:r>
            <a:r>
              <a:rPr lang="de-CH" sz="18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dcat</a:t>
            </a:r>
            <a:r>
              <a:rPr lang="de-CH" sz="18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de-CH" sz="18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po</a:t>
            </a:r>
            <a:r>
              <a:rPr lang="de-CH" sz="18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[z[</a:t>
            </a:r>
            <a:r>
              <a:rPr lang="de-CH" sz="18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i,t</a:t>
            </a:r>
            <a:r>
              <a:rPr lang="de-CH" sz="18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], i, t-1,])</a:t>
            </a:r>
          </a:p>
          <a:p>
            <a:r>
              <a:rPr lang="de-CH" sz="18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} #t</a:t>
            </a:r>
          </a:p>
          <a:p>
            <a:r>
              <a:rPr lang="de-CH" sz="18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  } #i</a:t>
            </a:r>
          </a:p>
        </p:txBody>
      </p:sp>
    </p:spTree>
    <p:extLst>
      <p:ext uri="{BB962C8B-B14F-4D97-AF65-F5344CB8AC3E}">
        <p14:creationId xmlns:p14="http://schemas.microsoft.com/office/powerpoint/2010/main" val="8570639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ext Box 2"/>
          <p:cNvSpPr txBox="1">
            <a:spLocks noChangeArrowheads="1"/>
          </p:cNvSpPr>
          <p:nvPr/>
        </p:nvSpPr>
        <p:spPr bwMode="auto">
          <a:xfrm>
            <a:off x="517525" y="291042"/>
            <a:ext cx="413760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b="1" dirty="0">
                <a:latin typeface="Calibri" pitchFamily="34" charset="0"/>
              </a:rPr>
              <a:t>Model </a:t>
            </a:r>
            <a:r>
              <a:rPr lang="de-CH" b="1" dirty="0" err="1">
                <a:latin typeface="Calibri" pitchFamily="34" charset="0"/>
              </a:rPr>
              <a:t>implementation</a:t>
            </a:r>
            <a:r>
              <a:rPr lang="de-CH" b="1" dirty="0">
                <a:latin typeface="Calibri" pitchFamily="34" charset="0"/>
              </a:rPr>
              <a:t> in JAGS</a:t>
            </a:r>
            <a:endParaRPr lang="en-GB" b="1" dirty="0">
              <a:latin typeface="Calibri" pitchFamily="34" charset="0"/>
            </a:endParaRPr>
          </a:p>
        </p:txBody>
      </p:sp>
      <p:sp>
        <p:nvSpPr>
          <p:cNvPr id="3" name="Textfeld 2"/>
          <p:cNvSpPr txBox="1"/>
          <p:nvPr/>
        </p:nvSpPr>
        <p:spPr>
          <a:xfrm>
            <a:off x="482600" y="920750"/>
            <a:ext cx="6939720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800" b="1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# </a:t>
            </a:r>
            <a:r>
              <a:rPr lang="de-CH" sz="1800" b="1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Likelihood</a:t>
            </a:r>
            <a:r>
              <a:rPr lang="de-CH" sz="18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</a:t>
            </a:r>
          </a:p>
          <a:p>
            <a:r>
              <a:rPr lang="de-CH" sz="1800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for</a:t>
            </a:r>
            <a:r>
              <a:rPr lang="de-CH" sz="18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(i in 1:nind){</a:t>
            </a:r>
          </a:p>
          <a:p>
            <a:r>
              <a:rPr lang="de-CH" sz="18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  # </a:t>
            </a:r>
            <a:r>
              <a:rPr lang="de-CH" sz="1800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Define</a:t>
            </a:r>
            <a:r>
              <a:rPr lang="de-CH" sz="18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latent </a:t>
            </a:r>
            <a:r>
              <a:rPr lang="de-CH" sz="1800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state</a:t>
            </a:r>
            <a:r>
              <a:rPr lang="de-CH" sz="18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CH" sz="1800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at</a:t>
            </a:r>
            <a:r>
              <a:rPr lang="de-CH" sz="18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CH" sz="1800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first</a:t>
            </a:r>
            <a:r>
              <a:rPr lang="de-CH" sz="18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CH" sz="1800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capture</a:t>
            </a:r>
            <a:endParaRPr lang="de-CH" sz="1800" dirty="0">
              <a:solidFill>
                <a:schemeClr val="accent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de-CH" sz="18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  z[</a:t>
            </a:r>
            <a:r>
              <a:rPr lang="de-CH" sz="1800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i,f</a:t>
            </a:r>
            <a:r>
              <a:rPr lang="de-CH" sz="18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[i]] &lt;- y[</a:t>
            </a:r>
            <a:r>
              <a:rPr lang="de-CH" sz="1800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i,f</a:t>
            </a:r>
            <a:r>
              <a:rPr lang="de-CH" sz="18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[i]]</a:t>
            </a:r>
          </a:p>
          <a:p>
            <a:r>
              <a:rPr lang="de-CH" sz="18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de-CH" sz="1800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for</a:t>
            </a:r>
            <a:r>
              <a:rPr lang="de-CH" sz="18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(t in (f[i]+1):</a:t>
            </a:r>
            <a:r>
              <a:rPr lang="de-CH" sz="1800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n.occasions</a:t>
            </a:r>
            <a:r>
              <a:rPr lang="de-CH" sz="18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){</a:t>
            </a:r>
          </a:p>
          <a:p>
            <a:r>
              <a:rPr lang="de-CH" sz="18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# State </a:t>
            </a:r>
            <a:r>
              <a:rPr lang="de-CH" sz="18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process</a:t>
            </a:r>
            <a:r>
              <a:rPr lang="de-CH" sz="18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de-CH" sz="18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draw</a:t>
            </a:r>
            <a:r>
              <a:rPr lang="de-CH" sz="18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S(t) </a:t>
            </a:r>
            <a:r>
              <a:rPr lang="de-CH" sz="18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given</a:t>
            </a:r>
            <a:r>
              <a:rPr lang="de-CH" sz="18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S(t-1)</a:t>
            </a:r>
          </a:p>
          <a:p>
            <a:r>
              <a:rPr lang="de-CH" sz="18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z[</a:t>
            </a:r>
            <a:r>
              <a:rPr lang="de-CH" sz="18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i,t</a:t>
            </a:r>
            <a:r>
              <a:rPr lang="de-CH" sz="18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] ~ </a:t>
            </a:r>
            <a:r>
              <a:rPr lang="de-CH" sz="18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dcat</a:t>
            </a:r>
            <a:r>
              <a:rPr lang="de-CH" sz="18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de-CH" sz="18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ps</a:t>
            </a:r>
            <a:r>
              <a:rPr lang="de-CH" sz="18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[z[i,t-1], i, t-1,])</a:t>
            </a:r>
          </a:p>
          <a:p>
            <a:r>
              <a:rPr lang="de-CH" sz="18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# Observation </a:t>
            </a:r>
            <a:r>
              <a:rPr lang="de-CH" sz="18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process</a:t>
            </a:r>
            <a:r>
              <a:rPr lang="de-CH" sz="18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de-CH" sz="18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draw</a:t>
            </a:r>
            <a:r>
              <a:rPr lang="de-CH" sz="18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O(t) </a:t>
            </a:r>
            <a:r>
              <a:rPr lang="de-CH" sz="18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given</a:t>
            </a:r>
            <a:r>
              <a:rPr lang="de-CH" sz="18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S(t)</a:t>
            </a:r>
          </a:p>
          <a:p>
            <a:r>
              <a:rPr lang="de-CH" sz="18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y[</a:t>
            </a:r>
            <a:r>
              <a:rPr lang="de-CH" sz="18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i,t</a:t>
            </a:r>
            <a:r>
              <a:rPr lang="de-CH" sz="18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] ~ </a:t>
            </a:r>
            <a:r>
              <a:rPr lang="de-CH" sz="18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dcat</a:t>
            </a:r>
            <a:r>
              <a:rPr lang="de-CH" sz="18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de-CH" sz="18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po</a:t>
            </a:r>
            <a:r>
              <a:rPr lang="de-CH" sz="18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[z[</a:t>
            </a:r>
            <a:r>
              <a:rPr lang="de-CH" sz="18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i,t</a:t>
            </a:r>
            <a:r>
              <a:rPr lang="de-CH" sz="18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], i, t-1,])</a:t>
            </a:r>
          </a:p>
          <a:p>
            <a:r>
              <a:rPr lang="de-CH" sz="18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     } #t</a:t>
            </a:r>
          </a:p>
          <a:p>
            <a:r>
              <a:rPr lang="de-CH" sz="18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  } #i</a:t>
            </a:r>
          </a:p>
        </p:txBody>
      </p:sp>
    </p:spTree>
    <p:extLst>
      <p:ext uri="{BB962C8B-B14F-4D97-AF65-F5344CB8AC3E}">
        <p14:creationId xmlns:p14="http://schemas.microsoft.com/office/powerpoint/2010/main" val="39927872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ext Box 2"/>
          <p:cNvSpPr txBox="1">
            <a:spLocks noChangeArrowheads="1"/>
          </p:cNvSpPr>
          <p:nvPr/>
        </p:nvSpPr>
        <p:spPr bwMode="auto">
          <a:xfrm>
            <a:off x="517525" y="291042"/>
            <a:ext cx="413760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b="1" dirty="0">
                <a:latin typeface="Calibri" pitchFamily="34" charset="0"/>
              </a:rPr>
              <a:t>Model </a:t>
            </a:r>
            <a:r>
              <a:rPr lang="de-CH" b="1" dirty="0" err="1">
                <a:latin typeface="Calibri" pitchFamily="34" charset="0"/>
              </a:rPr>
              <a:t>implementation</a:t>
            </a:r>
            <a:r>
              <a:rPr lang="de-CH" b="1" dirty="0">
                <a:latin typeface="Calibri" pitchFamily="34" charset="0"/>
              </a:rPr>
              <a:t> in JAGS</a:t>
            </a:r>
            <a:endParaRPr lang="en-GB" b="1" dirty="0">
              <a:latin typeface="Calibri" pitchFamily="34" charset="0"/>
            </a:endParaRPr>
          </a:p>
        </p:txBody>
      </p:sp>
      <p:sp>
        <p:nvSpPr>
          <p:cNvPr id="3" name="Textfeld 2"/>
          <p:cNvSpPr txBox="1"/>
          <p:nvPr/>
        </p:nvSpPr>
        <p:spPr>
          <a:xfrm>
            <a:off x="482600" y="920750"/>
            <a:ext cx="6939720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800" b="1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# </a:t>
            </a:r>
            <a:r>
              <a:rPr lang="de-CH" sz="1800" b="1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Likelihood</a:t>
            </a:r>
            <a:r>
              <a:rPr lang="de-CH" sz="18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</a:t>
            </a:r>
          </a:p>
          <a:p>
            <a:r>
              <a:rPr lang="de-CH" sz="1800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for</a:t>
            </a:r>
            <a:r>
              <a:rPr lang="de-CH" sz="18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(i in 1:nind){</a:t>
            </a:r>
          </a:p>
          <a:p>
            <a:r>
              <a:rPr lang="de-CH" sz="18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  # </a:t>
            </a:r>
            <a:r>
              <a:rPr lang="de-CH" sz="1800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Define</a:t>
            </a:r>
            <a:r>
              <a:rPr lang="de-CH" sz="18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latent </a:t>
            </a:r>
            <a:r>
              <a:rPr lang="de-CH" sz="1800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state</a:t>
            </a:r>
            <a:r>
              <a:rPr lang="de-CH" sz="18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CH" sz="1800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at</a:t>
            </a:r>
            <a:r>
              <a:rPr lang="de-CH" sz="18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CH" sz="1800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first</a:t>
            </a:r>
            <a:r>
              <a:rPr lang="de-CH" sz="18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CH" sz="1800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capture</a:t>
            </a:r>
            <a:endParaRPr lang="de-CH" sz="1800" dirty="0">
              <a:solidFill>
                <a:schemeClr val="accent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de-CH" sz="18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  z[</a:t>
            </a:r>
            <a:r>
              <a:rPr lang="de-CH" sz="1800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i,f</a:t>
            </a:r>
            <a:r>
              <a:rPr lang="de-CH" sz="18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[i]] &lt;- y[</a:t>
            </a:r>
            <a:r>
              <a:rPr lang="de-CH" sz="1800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i,f</a:t>
            </a:r>
            <a:r>
              <a:rPr lang="de-CH" sz="18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[i]]</a:t>
            </a:r>
          </a:p>
          <a:p>
            <a:r>
              <a:rPr lang="de-CH" sz="18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de-CH" sz="1800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for</a:t>
            </a:r>
            <a:r>
              <a:rPr lang="de-CH" sz="18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(t in (f[i]+1):</a:t>
            </a:r>
            <a:r>
              <a:rPr lang="de-CH" sz="1800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n.occasions</a:t>
            </a:r>
            <a:r>
              <a:rPr lang="de-CH" sz="18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){</a:t>
            </a:r>
          </a:p>
          <a:p>
            <a:r>
              <a:rPr lang="de-CH" sz="18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     # State </a:t>
            </a:r>
            <a:r>
              <a:rPr lang="de-CH" sz="1800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process</a:t>
            </a:r>
            <a:r>
              <a:rPr lang="de-CH" sz="18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de-CH" sz="1800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draw</a:t>
            </a:r>
            <a:r>
              <a:rPr lang="de-CH" sz="18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S(t) </a:t>
            </a:r>
            <a:r>
              <a:rPr lang="de-CH" sz="1800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given</a:t>
            </a:r>
            <a:r>
              <a:rPr lang="de-CH" sz="18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S(t-1)</a:t>
            </a:r>
          </a:p>
          <a:p>
            <a:r>
              <a:rPr lang="de-CH" sz="18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     z[</a:t>
            </a:r>
            <a:r>
              <a:rPr lang="de-CH" sz="1800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i,t</a:t>
            </a:r>
            <a:r>
              <a:rPr lang="de-CH" sz="18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] ~ </a:t>
            </a:r>
            <a:r>
              <a:rPr lang="de-CH" sz="1800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dcat</a:t>
            </a:r>
            <a:r>
              <a:rPr lang="de-CH" sz="18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de-CH" sz="1800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ps</a:t>
            </a:r>
            <a:r>
              <a:rPr lang="de-CH" sz="18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[z[i,t-1], i, t-1,])</a:t>
            </a:r>
          </a:p>
          <a:p>
            <a:r>
              <a:rPr lang="de-CH" sz="18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# Observation </a:t>
            </a:r>
            <a:r>
              <a:rPr lang="de-CH" sz="18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process</a:t>
            </a:r>
            <a:r>
              <a:rPr lang="de-CH" sz="18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de-CH" sz="18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draw</a:t>
            </a:r>
            <a:r>
              <a:rPr lang="de-CH" sz="18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O(t) </a:t>
            </a:r>
            <a:r>
              <a:rPr lang="de-CH" sz="18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given</a:t>
            </a:r>
            <a:r>
              <a:rPr lang="de-CH" sz="18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S(t)</a:t>
            </a:r>
          </a:p>
          <a:p>
            <a:r>
              <a:rPr lang="de-CH" sz="18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y[</a:t>
            </a:r>
            <a:r>
              <a:rPr lang="de-CH" sz="18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i,t</a:t>
            </a:r>
            <a:r>
              <a:rPr lang="de-CH" sz="18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] ~ </a:t>
            </a:r>
            <a:r>
              <a:rPr lang="de-CH" sz="18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dcat</a:t>
            </a:r>
            <a:r>
              <a:rPr lang="de-CH" sz="18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de-CH" sz="18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po</a:t>
            </a:r>
            <a:r>
              <a:rPr lang="de-CH" sz="18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[z[</a:t>
            </a:r>
            <a:r>
              <a:rPr lang="de-CH" sz="18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i,t</a:t>
            </a:r>
            <a:r>
              <a:rPr lang="de-CH" sz="18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], i, t-1,])</a:t>
            </a:r>
          </a:p>
          <a:p>
            <a:r>
              <a:rPr lang="de-CH" sz="18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     } #t</a:t>
            </a:r>
          </a:p>
          <a:p>
            <a:r>
              <a:rPr lang="de-CH" sz="18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  } #i</a:t>
            </a:r>
          </a:p>
        </p:txBody>
      </p:sp>
    </p:spTree>
    <p:extLst>
      <p:ext uri="{BB962C8B-B14F-4D97-AF65-F5344CB8AC3E}">
        <p14:creationId xmlns:p14="http://schemas.microsoft.com/office/powerpoint/2010/main" val="3452269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ext Box 2"/>
          <p:cNvSpPr txBox="1">
            <a:spLocks noChangeArrowheads="1"/>
          </p:cNvSpPr>
          <p:nvPr/>
        </p:nvSpPr>
        <p:spPr bwMode="auto">
          <a:xfrm>
            <a:off x="517525" y="291042"/>
            <a:ext cx="413760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b="1" dirty="0">
                <a:latin typeface="Calibri" pitchFamily="34" charset="0"/>
              </a:rPr>
              <a:t>Model </a:t>
            </a:r>
            <a:r>
              <a:rPr lang="de-CH" b="1" dirty="0" err="1">
                <a:latin typeface="Calibri" pitchFamily="34" charset="0"/>
              </a:rPr>
              <a:t>implementation</a:t>
            </a:r>
            <a:r>
              <a:rPr lang="de-CH" b="1" dirty="0">
                <a:latin typeface="Calibri" pitchFamily="34" charset="0"/>
              </a:rPr>
              <a:t> in JAGS</a:t>
            </a:r>
            <a:endParaRPr lang="en-GB" b="1" dirty="0">
              <a:latin typeface="Calibri" pitchFamily="34" charset="0"/>
            </a:endParaRPr>
          </a:p>
        </p:txBody>
      </p:sp>
      <p:sp>
        <p:nvSpPr>
          <p:cNvPr id="3" name="Textfeld 2"/>
          <p:cNvSpPr txBox="1"/>
          <p:nvPr/>
        </p:nvSpPr>
        <p:spPr>
          <a:xfrm>
            <a:off x="482600" y="920750"/>
            <a:ext cx="6939720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800" b="1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# </a:t>
            </a:r>
            <a:r>
              <a:rPr lang="de-CH" sz="1800" b="1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Likelihood</a:t>
            </a:r>
            <a:r>
              <a:rPr lang="de-CH" sz="18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</a:t>
            </a:r>
          </a:p>
          <a:p>
            <a:r>
              <a:rPr lang="de-CH" sz="1800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for</a:t>
            </a:r>
            <a:r>
              <a:rPr lang="de-CH" sz="18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(i in 1:nind){</a:t>
            </a:r>
          </a:p>
          <a:p>
            <a:r>
              <a:rPr lang="de-CH" sz="18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  # </a:t>
            </a:r>
            <a:r>
              <a:rPr lang="de-CH" sz="1800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Define</a:t>
            </a:r>
            <a:r>
              <a:rPr lang="de-CH" sz="18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latent </a:t>
            </a:r>
            <a:r>
              <a:rPr lang="de-CH" sz="1800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state</a:t>
            </a:r>
            <a:r>
              <a:rPr lang="de-CH" sz="18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CH" sz="1800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at</a:t>
            </a:r>
            <a:r>
              <a:rPr lang="de-CH" sz="18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CH" sz="1800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first</a:t>
            </a:r>
            <a:r>
              <a:rPr lang="de-CH" sz="18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CH" sz="1800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capture</a:t>
            </a:r>
            <a:endParaRPr lang="de-CH" sz="1800" dirty="0">
              <a:solidFill>
                <a:schemeClr val="accent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de-CH" sz="18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  z[</a:t>
            </a:r>
            <a:r>
              <a:rPr lang="de-CH" sz="1800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i,f</a:t>
            </a:r>
            <a:r>
              <a:rPr lang="de-CH" sz="18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[i]] &lt;- y[</a:t>
            </a:r>
            <a:r>
              <a:rPr lang="de-CH" sz="1800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i,f</a:t>
            </a:r>
            <a:r>
              <a:rPr lang="de-CH" sz="18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[i]]</a:t>
            </a:r>
          </a:p>
          <a:p>
            <a:r>
              <a:rPr lang="de-CH" sz="18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de-CH" sz="1800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for</a:t>
            </a:r>
            <a:r>
              <a:rPr lang="de-CH" sz="18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(t in (f[i]+1):</a:t>
            </a:r>
            <a:r>
              <a:rPr lang="de-CH" sz="1800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n.occasions</a:t>
            </a:r>
            <a:r>
              <a:rPr lang="de-CH" sz="18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){</a:t>
            </a:r>
          </a:p>
          <a:p>
            <a:r>
              <a:rPr lang="de-CH" sz="18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     # State </a:t>
            </a:r>
            <a:r>
              <a:rPr lang="de-CH" sz="1800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process</a:t>
            </a:r>
            <a:r>
              <a:rPr lang="de-CH" sz="18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de-CH" sz="1800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draw</a:t>
            </a:r>
            <a:r>
              <a:rPr lang="de-CH" sz="18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S(t) </a:t>
            </a:r>
            <a:r>
              <a:rPr lang="de-CH" sz="1800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given</a:t>
            </a:r>
            <a:r>
              <a:rPr lang="de-CH" sz="18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S(t-1)</a:t>
            </a:r>
          </a:p>
          <a:p>
            <a:r>
              <a:rPr lang="de-CH" sz="18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     z[</a:t>
            </a:r>
            <a:r>
              <a:rPr lang="de-CH" sz="1800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i,t</a:t>
            </a:r>
            <a:r>
              <a:rPr lang="de-CH" sz="18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] ~ </a:t>
            </a:r>
            <a:r>
              <a:rPr lang="de-CH" sz="1800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dcat</a:t>
            </a:r>
            <a:r>
              <a:rPr lang="de-CH" sz="18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de-CH" sz="1800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ps</a:t>
            </a:r>
            <a:r>
              <a:rPr lang="de-CH" sz="18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[z[i,t-1], i, t-1,])</a:t>
            </a:r>
          </a:p>
          <a:p>
            <a:r>
              <a:rPr lang="de-CH" sz="18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     # Observation </a:t>
            </a:r>
            <a:r>
              <a:rPr lang="de-CH" sz="1800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process</a:t>
            </a:r>
            <a:r>
              <a:rPr lang="de-CH" sz="18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de-CH" sz="1800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draw</a:t>
            </a:r>
            <a:r>
              <a:rPr lang="de-CH" sz="18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O(t) </a:t>
            </a:r>
            <a:r>
              <a:rPr lang="de-CH" sz="1800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given</a:t>
            </a:r>
            <a:r>
              <a:rPr lang="de-CH" sz="18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S(t)</a:t>
            </a:r>
          </a:p>
          <a:p>
            <a:r>
              <a:rPr lang="de-CH" sz="18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     y[</a:t>
            </a:r>
            <a:r>
              <a:rPr lang="de-CH" sz="1800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i,t</a:t>
            </a:r>
            <a:r>
              <a:rPr lang="de-CH" sz="18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] ~ </a:t>
            </a:r>
            <a:r>
              <a:rPr lang="de-CH" sz="1800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dcat</a:t>
            </a:r>
            <a:r>
              <a:rPr lang="de-CH" sz="18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de-CH" sz="1800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po</a:t>
            </a:r>
            <a:r>
              <a:rPr lang="de-CH" sz="18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[z[</a:t>
            </a:r>
            <a:r>
              <a:rPr lang="de-CH" sz="1800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i,t</a:t>
            </a:r>
            <a:r>
              <a:rPr lang="de-CH" sz="18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], i, t-1,])</a:t>
            </a:r>
          </a:p>
          <a:p>
            <a:r>
              <a:rPr lang="de-CH" sz="18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     } #t</a:t>
            </a:r>
          </a:p>
          <a:p>
            <a:r>
              <a:rPr lang="de-CH" sz="18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  } #i</a:t>
            </a:r>
          </a:p>
        </p:txBody>
      </p:sp>
    </p:spTree>
    <p:extLst>
      <p:ext uri="{BB962C8B-B14F-4D97-AF65-F5344CB8AC3E}">
        <p14:creationId xmlns:p14="http://schemas.microsoft.com/office/powerpoint/2010/main" val="198926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2">
            <a:extLst>
              <a:ext uri="{FF2B5EF4-FFF2-40B4-BE49-F238E27FC236}">
                <a16:creationId xmlns:a16="http://schemas.microsoft.com/office/drawing/2014/main" id="{6EAA6B5D-7CE0-5E4F-A299-A1A905881B58}"/>
              </a:ext>
            </a:extLst>
          </p:cNvPr>
          <p:cNvSpPr txBox="1"/>
          <p:nvPr/>
        </p:nvSpPr>
        <p:spPr>
          <a:xfrm>
            <a:off x="638177" y="317182"/>
            <a:ext cx="23924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2800" b="1" dirty="0">
                <a:latin typeface="Calibri" panose="020F0502020204030204" pitchFamily="34" charset="0"/>
              </a:rPr>
              <a:t>A </a:t>
            </a:r>
            <a:r>
              <a:rPr lang="de-CH" sz="2800" b="1" dirty="0" err="1">
                <a:latin typeface="Calibri" panose="020F0502020204030204" pitchFamily="34" charset="0"/>
              </a:rPr>
              <a:t>bit</a:t>
            </a:r>
            <a:r>
              <a:rPr lang="de-CH" sz="2800" b="1" dirty="0">
                <a:latin typeface="Calibri" panose="020F0502020204030204" pitchFamily="34" charset="0"/>
              </a:rPr>
              <a:t> </a:t>
            </a:r>
            <a:r>
              <a:rPr lang="de-CH" sz="2800" b="1" dirty="0" err="1">
                <a:latin typeface="Calibri" panose="020F0502020204030204" pitchFamily="34" charset="0"/>
              </a:rPr>
              <a:t>of</a:t>
            </a:r>
            <a:r>
              <a:rPr lang="de-CH" sz="2800" b="1" dirty="0">
                <a:latin typeface="Calibri" panose="020F0502020204030204" pitchFamily="34" charset="0"/>
              </a:rPr>
              <a:t> </a:t>
            </a:r>
            <a:r>
              <a:rPr lang="de-CH" sz="2800" b="1" dirty="0" err="1">
                <a:latin typeface="Calibri" panose="020F0502020204030204" pitchFamily="34" charset="0"/>
              </a:rPr>
              <a:t>history</a:t>
            </a:r>
            <a:endParaRPr lang="de-CH" sz="2800" b="1" dirty="0">
              <a:latin typeface="Calibri" panose="020F0502020204030204" pitchFamily="34" charset="0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318E7311-4870-F445-A5C1-6468FEDFF7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6944" y="158591"/>
            <a:ext cx="5125373" cy="539781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014772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ext Box 2"/>
          <p:cNvSpPr txBox="1">
            <a:spLocks noChangeArrowheads="1"/>
          </p:cNvSpPr>
          <p:nvPr/>
        </p:nvSpPr>
        <p:spPr bwMode="auto">
          <a:xfrm>
            <a:off x="517525" y="291042"/>
            <a:ext cx="413760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b="1" dirty="0">
                <a:latin typeface="Calibri" pitchFamily="34" charset="0"/>
              </a:rPr>
              <a:t>Model </a:t>
            </a:r>
            <a:r>
              <a:rPr lang="de-CH" b="1" dirty="0" err="1">
                <a:latin typeface="Calibri" pitchFamily="34" charset="0"/>
              </a:rPr>
              <a:t>implementation</a:t>
            </a:r>
            <a:r>
              <a:rPr lang="de-CH" b="1" dirty="0">
                <a:latin typeface="Calibri" pitchFamily="34" charset="0"/>
              </a:rPr>
              <a:t> in JAGS</a:t>
            </a:r>
            <a:endParaRPr lang="en-GB" b="1" dirty="0">
              <a:latin typeface="Calibri" pitchFamily="34" charset="0"/>
            </a:endParaRPr>
          </a:p>
        </p:txBody>
      </p:sp>
      <p:sp>
        <p:nvSpPr>
          <p:cNvPr id="3" name="Textfeld 2"/>
          <p:cNvSpPr txBox="1"/>
          <p:nvPr/>
        </p:nvSpPr>
        <p:spPr>
          <a:xfrm>
            <a:off x="482600" y="920750"/>
            <a:ext cx="6939720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800" b="1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# </a:t>
            </a:r>
            <a:r>
              <a:rPr lang="de-CH" sz="1800" b="1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Likelihood</a:t>
            </a:r>
            <a:r>
              <a:rPr lang="de-CH" sz="18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</a:t>
            </a:r>
          </a:p>
          <a:p>
            <a:r>
              <a:rPr lang="de-CH" sz="1800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for</a:t>
            </a:r>
            <a:r>
              <a:rPr lang="de-CH" sz="18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(i in 1:nind){</a:t>
            </a:r>
          </a:p>
          <a:p>
            <a:r>
              <a:rPr lang="de-CH" sz="18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  # </a:t>
            </a:r>
            <a:r>
              <a:rPr lang="de-CH" sz="1800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Define</a:t>
            </a:r>
            <a:r>
              <a:rPr lang="de-CH" sz="18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latent </a:t>
            </a:r>
            <a:r>
              <a:rPr lang="de-CH" sz="1800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state</a:t>
            </a:r>
            <a:r>
              <a:rPr lang="de-CH" sz="18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CH" sz="1800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at</a:t>
            </a:r>
            <a:r>
              <a:rPr lang="de-CH" sz="18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CH" sz="1800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first</a:t>
            </a:r>
            <a:r>
              <a:rPr lang="de-CH" sz="18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CH" sz="1800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capture</a:t>
            </a:r>
            <a:endParaRPr lang="de-CH" sz="1800" dirty="0">
              <a:solidFill>
                <a:schemeClr val="accent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de-CH" sz="18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  z[</a:t>
            </a:r>
            <a:r>
              <a:rPr lang="de-CH" sz="1800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i,f</a:t>
            </a:r>
            <a:r>
              <a:rPr lang="de-CH" sz="18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[i]] &lt;- y[</a:t>
            </a:r>
            <a:r>
              <a:rPr lang="de-CH" sz="1800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i,f</a:t>
            </a:r>
            <a:r>
              <a:rPr lang="de-CH" sz="18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[i]]</a:t>
            </a:r>
          </a:p>
          <a:p>
            <a:r>
              <a:rPr lang="de-CH" sz="18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de-CH" sz="1800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for</a:t>
            </a:r>
            <a:r>
              <a:rPr lang="de-CH" sz="18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(t in (f[i]+1):</a:t>
            </a:r>
            <a:r>
              <a:rPr lang="de-CH" sz="1800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n.occasions</a:t>
            </a:r>
            <a:r>
              <a:rPr lang="de-CH" sz="18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){</a:t>
            </a:r>
          </a:p>
          <a:p>
            <a:r>
              <a:rPr lang="de-CH" sz="18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     # State </a:t>
            </a:r>
            <a:r>
              <a:rPr lang="de-CH" sz="1800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process</a:t>
            </a:r>
            <a:r>
              <a:rPr lang="de-CH" sz="18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de-CH" sz="1800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draw</a:t>
            </a:r>
            <a:r>
              <a:rPr lang="de-CH" sz="18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S(t) </a:t>
            </a:r>
            <a:r>
              <a:rPr lang="de-CH" sz="1800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given</a:t>
            </a:r>
            <a:r>
              <a:rPr lang="de-CH" sz="18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S(t-1)</a:t>
            </a:r>
          </a:p>
          <a:p>
            <a:r>
              <a:rPr lang="de-CH" sz="18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     z[</a:t>
            </a:r>
            <a:r>
              <a:rPr lang="de-CH" sz="1800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i,t</a:t>
            </a:r>
            <a:r>
              <a:rPr lang="de-CH" sz="18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] ~ </a:t>
            </a:r>
            <a:r>
              <a:rPr lang="de-CH" sz="1800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dcat</a:t>
            </a:r>
            <a:r>
              <a:rPr lang="de-CH" sz="18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de-CH" sz="1800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ps</a:t>
            </a:r>
            <a:r>
              <a:rPr lang="de-CH" sz="18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[z[i,t-1], i, t-1,])</a:t>
            </a:r>
          </a:p>
          <a:p>
            <a:r>
              <a:rPr lang="de-CH" sz="18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     # Observation </a:t>
            </a:r>
            <a:r>
              <a:rPr lang="de-CH" sz="1800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process</a:t>
            </a:r>
            <a:r>
              <a:rPr lang="de-CH" sz="18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de-CH" sz="1800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draw</a:t>
            </a:r>
            <a:r>
              <a:rPr lang="de-CH" sz="18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O(t) </a:t>
            </a:r>
            <a:r>
              <a:rPr lang="de-CH" sz="1800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given</a:t>
            </a:r>
            <a:r>
              <a:rPr lang="de-CH" sz="18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S(t)</a:t>
            </a:r>
          </a:p>
          <a:p>
            <a:r>
              <a:rPr lang="de-CH" sz="18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     y[</a:t>
            </a:r>
            <a:r>
              <a:rPr lang="de-CH" sz="1800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i,t</a:t>
            </a:r>
            <a:r>
              <a:rPr lang="de-CH" sz="18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] ~ </a:t>
            </a:r>
            <a:r>
              <a:rPr lang="de-CH" sz="1800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dcat</a:t>
            </a:r>
            <a:r>
              <a:rPr lang="de-CH" sz="18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de-CH" sz="1800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po</a:t>
            </a:r>
            <a:r>
              <a:rPr lang="de-CH" sz="18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[z[</a:t>
            </a:r>
            <a:r>
              <a:rPr lang="de-CH" sz="1800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i,t</a:t>
            </a:r>
            <a:r>
              <a:rPr lang="de-CH" sz="18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], i, t-1,])</a:t>
            </a:r>
          </a:p>
          <a:p>
            <a:r>
              <a:rPr lang="de-CH" sz="18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     } #t</a:t>
            </a:r>
          </a:p>
          <a:p>
            <a:r>
              <a:rPr lang="de-CH" sz="18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  } #i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603071" y="4556258"/>
            <a:ext cx="8020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 err="1">
                <a:latin typeface="Calibri" pitchFamily="34" charset="0"/>
              </a:rPr>
              <a:t>Written</a:t>
            </a:r>
            <a:r>
              <a:rPr lang="de-CH" dirty="0">
                <a:latin typeface="Calibri" pitchFamily="34" charset="0"/>
              </a:rPr>
              <a:t> </a:t>
            </a:r>
            <a:r>
              <a:rPr lang="de-CH" dirty="0" err="1">
                <a:latin typeface="Calibri" pitchFamily="34" charset="0"/>
              </a:rPr>
              <a:t>generally</a:t>
            </a:r>
            <a:r>
              <a:rPr lang="de-CH" dirty="0">
                <a:latin typeface="Calibri" pitchFamily="34" charset="0"/>
              </a:rPr>
              <a:t>, </a:t>
            </a:r>
            <a:r>
              <a:rPr lang="de-CH" dirty="0" err="1">
                <a:latin typeface="Calibri" pitchFamily="34" charset="0"/>
              </a:rPr>
              <a:t>no</a:t>
            </a:r>
            <a:r>
              <a:rPr lang="de-CH" dirty="0">
                <a:latin typeface="Calibri" pitchFamily="34" charset="0"/>
              </a:rPr>
              <a:t> </a:t>
            </a:r>
            <a:r>
              <a:rPr lang="de-CH" dirty="0" err="1">
                <a:latin typeface="Calibri" pitchFamily="34" charset="0"/>
              </a:rPr>
              <a:t>changes</a:t>
            </a:r>
            <a:r>
              <a:rPr lang="de-CH" dirty="0">
                <a:latin typeface="Calibri" pitchFamily="34" charset="0"/>
              </a:rPr>
              <a:t> </a:t>
            </a:r>
            <a:r>
              <a:rPr lang="de-CH" dirty="0" err="1">
                <a:latin typeface="Calibri" pitchFamily="34" charset="0"/>
              </a:rPr>
              <a:t>needed</a:t>
            </a:r>
            <a:r>
              <a:rPr lang="de-CH" dirty="0">
                <a:latin typeface="Calibri" pitchFamily="34" charset="0"/>
              </a:rPr>
              <a:t>, </a:t>
            </a:r>
            <a:r>
              <a:rPr lang="de-CH" dirty="0" err="1">
                <a:latin typeface="Calibri" pitchFamily="34" charset="0"/>
              </a:rPr>
              <a:t>regardless</a:t>
            </a:r>
            <a:r>
              <a:rPr lang="de-CH" dirty="0">
                <a:latin typeface="Calibri" pitchFamily="34" charset="0"/>
              </a:rPr>
              <a:t> </a:t>
            </a:r>
            <a:r>
              <a:rPr lang="de-CH" dirty="0" err="1">
                <a:latin typeface="Calibri" pitchFamily="34" charset="0"/>
              </a:rPr>
              <a:t>model</a:t>
            </a:r>
            <a:r>
              <a:rPr lang="de-CH" dirty="0">
                <a:latin typeface="Calibri" pitchFamily="34" charset="0"/>
              </a:rPr>
              <a:t> </a:t>
            </a:r>
            <a:r>
              <a:rPr lang="de-CH" dirty="0" err="1">
                <a:latin typeface="Calibri" pitchFamily="34" charset="0"/>
              </a:rPr>
              <a:t>fitted</a:t>
            </a:r>
            <a:endParaRPr lang="de-CH" dirty="0">
              <a:latin typeface="Calibri" pitchFamily="34" charset="0"/>
            </a:endParaRPr>
          </a:p>
        </p:txBody>
      </p:sp>
      <p:sp>
        <p:nvSpPr>
          <p:cNvPr id="6" name="Abgerundetes Rechteck 5"/>
          <p:cNvSpPr/>
          <p:nvPr/>
        </p:nvSpPr>
        <p:spPr>
          <a:xfrm>
            <a:off x="561974" y="4535708"/>
            <a:ext cx="8020049" cy="535941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689664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ext Box 2"/>
          <p:cNvSpPr txBox="1">
            <a:spLocks noChangeArrowheads="1"/>
          </p:cNvSpPr>
          <p:nvPr/>
        </p:nvSpPr>
        <p:spPr bwMode="auto">
          <a:xfrm>
            <a:off x="517525" y="62442"/>
            <a:ext cx="413760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b="1" dirty="0">
                <a:latin typeface="Calibri" pitchFamily="34" charset="0"/>
              </a:rPr>
              <a:t>Model </a:t>
            </a:r>
            <a:r>
              <a:rPr lang="de-CH" b="1" dirty="0" err="1">
                <a:latin typeface="Calibri" pitchFamily="34" charset="0"/>
              </a:rPr>
              <a:t>implementation</a:t>
            </a:r>
            <a:r>
              <a:rPr lang="de-CH" b="1" dirty="0">
                <a:latin typeface="Calibri" pitchFamily="34" charset="0"/>
              </a:rPr>
              <a:t> in JAGS</a:t>
            </a:r>
            <a:endParaRPr lang="en-GB" b="1" dirty="0">
              <a:latin typeface="Calibri" pitchFamily="34" charset="0"/>
            </a:endParaRPr>
          </a:p>
        </p:txBody>
      </p:sp>
      <p:sp>
        <p:nvSpPr>
          <p:cNvPr id="4" name="Textfeld 3"/>
          <p:cNvSpPr txBox="1"/>
          <p:nvPr/>
        </p:nvSpPr>
        <p:spPr>
          <a:xfrm>
            <a:off x="262255" y="483235"/>
            <a:ext cx="5597525" cy="5663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300" b="1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# </a:t>
            </a:r>
            <a:r>
              <a:rPr lang="de-CH" sz="1300" b="1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Define</a:t>
            </a:r>
            <a:r>
              <a:rPr lang="de-CH" sz="1300" b="1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CH" sz="1300" b="1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state</a:t>
            </a:r>
            <a:r>
              <a:rPr lang="de-CH" sz="1300" b="1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-transition </a:t>
            </a:r>
            <a:r>
              <a:rPr lang="de-CH" sz="1300" b="1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and</a:t>
            </a:r>
            <a:r>
              <a:rPr lang="de-CH" sz="1300" b="1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CH" sz="1300" b="1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observation</a:t>
            </a:r>
            <a:r>
              <a:rPr lang="de-CH" sz="1300" b="1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CH" sz="1300" b="1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matrices</a:t>
            </a:r>
            <a:endParaRPr lang="de-CH" sz="1300" b="1" dirty="0">
              <a:solidFill>
                <a:srgbClr val="0099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de-CH" sz="13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for</a:t>
            </a:r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(i in 1:nind){  </a:t>
            </a:r>
          </a:p>
          <a:p>
            <a:r>
              <a:rPr lang="de-CH" sz="13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# </a:t>
            </a:r>
            <a:r>
              <a:rPr lang="de-CH" sz="13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Define</a:t>
            </a:r>
            <a:r>
              <a:rPr lang="de-CH" sz="13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CH" sz="13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probabilities</a:t>
            </a:r>
            <a:r>
              <a:rPr lang="de-CH" sz="13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CH" sz="13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of</a:t>
            </a:r>
            <a:r>
              <a:rPr lang="de-CH" sz="13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CH" sz="13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state</a:t>
            </a:r>
            <a:r>
              <a:rPr lang="de-CH" sz="13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S(t+1) </a:t>
            </a:r>
            <a:r>
              <a:rPr lang="de-CH" sz="13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given</a:t>
            </a:r>
            <a:r>
              <a:rPr lang="de-CH" sz="13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S(t)</a:t>
            </a:r>
          </a:p>
          <a:p>
            <a:r>
              <a:rPr lang="de-CH" sz="13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de-CH" sz="13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for</a:t>
            </a:r>
            <a:r>
              <a:rPr lang="de-CH" sz="13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(t in f[i]:(n.occasions-1)){</a:t>
            </a:r>
          </a:p>
          <a:p>
            <a:r>
              <a:rPr lang="de-CH" sz="13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</a:t>
            </a:r>
            <a:r>
              <a:rPr lang="de-CH" sz="13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ps</a:t>
            </a:r>
            <a:r>
              <a:rPr lang="de-CH" sz="13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[1,i,t,1] &lt;- </a:t>
            </a:r>
            <a:r>
              <a:rPr lang="de-CH" sz="13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phiA</a:t>
            </a:r>
            <a:r>
              <a:rPr lang="de-CH" sz="13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[t] * (1-psiAB[t])</a:t>
            </a:r>
          </a:p>
          <a:p>
            <a:r>
              <a:rPr lang="de-CH" sz="13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</a:t>
            </a:r>
            <a:r>
              <a:rPr lang="de-CH" sz="13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ps</a:t>
            </a:r>
            <a:r>
              <a:rPr lang="de-CH" sz="13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[1,i,t,2] &lt;- </a:t>
            </a:r>
            <a:r>
              <a:rPr lang="de-CH" sz="13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phiA</a:t>
            </a:r>
            <a:r>
              <a:rPr lang="de-CH" sz="13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[t] * </a:t>
            </a:r>
            <a:r>
              <a:rPr lang="de-CH" sz="13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psiAB</a:t>
            </a:r>
            <a:r>
              <a:rPr lang="de-CH" sz="13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[t]</a:t>
            </a:r>
          </a:p>
          <a:p>
            <a:r>
              <a:rPr lang="de-CH" sz="13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</a:t>
            </a:r>
            <a:r>
              <a:rPr lang="de-CH" sz="13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ps</a:t>
            </a:r>
            <a:r>
              <a:rPr lang="de-CH" sz="13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[1,i,t,3] &lt;- 1-phiA[t]</a:t>
            </a:r>
          </a:p>
          <a:p>
            <a:r>
              <a:rPr lang="de-CH" sz="13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</a:t>
            </a:r>
            <a:r>
              <a:rPr lang="de-CH" sz="13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ps</a:t>
            </a:r>
            <a:r>
              <a:rPr lang="de-CH" sz="13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[2,i,t,1] &lt;- </a:t>
            </a:r>
            <a:r>
              <a:rPr lang="de-CH" sz="13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phiB</a:t>
            </a:r>
            <a:r>
              <a:rPr lang="de-CH" sz="13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[t] * </a:t>
            </a:r>
            <a:r>
              <a:rPr lang="de-CH" sz="13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psiBA</a:t>
            </a:r>
            <a:r>
              <a:rPr lang="de-CH" sz="13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[t]</a:t>
            </a:r>
          </a:p>
          <a:p>
            <a:r>
              <a:rPr lang="de-CH" sz="13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</a:t>
            </a:r>
            <a:r>
              <a:rPr lang="de-CH" sz="13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ps</a:t>
            </a:r>
            <a:r>
              <a:rPr lang="de-CH" sz="13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[2,i,t,2] &lt;- </a:t>
            </a:r>
            <a:r>
              <a:rPr lang="de-CH" sz="13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phiB</a:t>
            </a:r>
            <a:r>
              <a:rPr lang="de-CH" sz="13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[t] * (1-psiBA[t])</a:t>
            </a:r>
          </a:p>
          <a:p>
            <a:r>
              <a:rPr lang="de-CH" sz="13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</a:t>
            </a:r>
            <a:r>
              <a:rPr lang="de-CH" sz="13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ps</a:t>
            </a:r>
            <a:r>
              <a:rPr lang="de-CH" sz="13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[2,i,t,3] &lt;- 1-phiB[t]</a:t>
            </a:r>
          </a:p>
          <a:p>
            <a:r>
              <a:rPr lang="de-CH" sz="13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</a:t>
            </a:r>
            <a:r>
              <a:rPr lang="de-CH" sz="13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ps</a:t>
            </a:r>
            <a:r>
              <a:rPr lang="de-CH" sz="13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[3,i,t,1] &lt;- 0</a:t>
            </a:r>
          </a:p>
          <a:p>
            <a:r>
              <a:rPr lang="de-CH" sz="13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</a:t>
            </a:r>
            <a:r>
              <a:rPr lang="de-CH" sz="13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ps</a:t>
            </a:r>
            <a:r>
              <a:rPr lang="de-CH" sz="13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[3,i,t,2] &lt;- 0</a:t>
            </a:r>
          </a:p>
          <a:p>
            <a:r>
              <a:rPr lang="de-CH" sz="13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</a:t>
            </a:r>
            <a:r>
              <a:rPr lang="de-CH" sz="13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ps</a:t>
            </a:r>
            <a:r>
              <a:rPr lang="de-CH" sz="13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[3,i,t,3] &lt;- 1</a:t>
            </a:r>
          </a:p>
          <a:p>
            <a:r>
              <a:rPr lang="de-CH" sz="13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</a:t>
            </a:r>
          </a:p>
          <a:p>
            <a:r>
              <a:rPr lang="de-CH" sz="13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# </a:t>
            </a:r>
            <a:r>
              <a:rPr lang="de-CH" sz="13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Define</a:t>
            </a:r>
            <a:r>
              <a:rPr lang="de-CH" sz="13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CH" sz="13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probabilities</a:t>
            </a:r>
            <a:r>
              <a:rPr lang="de-CH" sz="13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CH" sz="13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of</a:t>
            </a:r>
            <a:r>
              <a:rPr lang="de-CH" sz="13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O(t) </a:t>
            </a:r>
            <a:r>
              <a:rPr lang="de-CH" sz="13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given</a:t>
            </a:r>
            <a:r>
              <a:rPr lang="de-CH" sz="13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S(t)</a:t>
            </a:r>
          </a:p>
          <a:p>
            <a:r>
              <a:rPr lang="de-CH" sz="13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</a:t>
            </a:r>
            <a:r>
              <a:rPr lang="de-CH" sz="13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po</a:t>
            </a:r>
            <a:r>
              <a:rPr lang="de-CH" sz="13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[1,i,t,1] &lt;- </a:t>
            </a:r>
            <a:r>
              <a:rPr lang="de-CH" sz="13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pA</a:t>
            </a:r>
            <a:r>
              <a:rPr lang="de-CH" sz="13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[t]</a:t>
            </a:r>
          </a:p>
          <a:p>
            <a:r>
              <a:rPr lang="de-CH" sz="13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</a:t>
            </a:r>
            <a:r>
              <a:rPr lang="de-CH" sz="13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po</a:t>
            </a:r>
            <a:r>
              <a:rPr lang="de-CH" sz="13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[1,i,t,2] &lt;- 0</a:t>
            </a:r>
          </a:p>
          <a:p>
            <a:r>
              <a:rPr lang="de-CH" sz="13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</a:t>
            </a:r>
            <a:r>
              <a:rPr lang="de-CH" sz="13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po</a:t>
            </a:r>
            <a:r>
              <a:rPr lang="de-CH" sz="13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[1,i,t,3] &lt;- 1-pA[t]</a:t>
            </a:r>
          </a:p>
          <a:p>
            <a:r>
              <a:rPr lang="de-CH" sz="13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</a:t>
            </a:r>
            <a:r>
              <a:rPr lang="de-CH" sz="13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po</a:t>
            </a:r>
            <a:r>
              <a:rPr lang="de-CH" sz="13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[2,i,t,1] &lt;- 0</a:t>
            </a:r>
          </a:p>
          <a:p>
            <a:r>
              <a:rPr lang="de-CH" sz="13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</a:t>
            </a:r>
            <a:r>
              <a:rPr lang="de-CH" sz="13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po</a:t>
            </a:r>
            <a:r>
              <a:rPr lang="de-CH" sz="13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[2,i,t,2] &lt;- </a:t>
            </a:r>
            <a:r>
              <a:rPr lang="de-CH" sz="13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pB</a:t>
            </a:r>
            <a:r>
              <a:rPr lang="de-CH" sz="13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[t]</a:t>
            </a:r>
          </a:p>
          <a:p>
            <a:r>
              <a:rPr lang="de-CH" sz="13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</a:t>
            </a:r>
            <a:r>
              <a:rPr lang="de-CH" sz="13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po</a:t>
            </a:r>
            <a:r>
              <a:rPr lang="de-CH" sz="13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[2,i,t,3] &lt;- 1-pB[t]</a:t>
            </a:r>
          </a:p>
          <a:p>
            <a:r>
              <a:rPr lang="de-CH" sz="13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</a:t>
            </a:r>
            <a:r>
              <a:rPr lang="de-CH" sz="13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po</a:t>
            </a:r>
            <a:r>
              <a:rPr lang="de-CH" sz="13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[3,i,t,1] &lt;- 0</a:t>
            </a:r>
          </a:p>
          <a:p>
            <a:r>
              <a:rPr lang="de-CH" sz="13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</a:t>
            </a:r>
            <a:r>
              <a:rPr lang="de-CH" sz="13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po</a:t>
            </a:r>
            <a:r>
              <a:rPr lang="de-CH" sz="13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[3,i,t,2] &lt;- 0</a:t>
            </a:r>
          </a:p>
          <a:p>
            <a:r>
              <a:rPr lang="de-CH" sz="13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</a:t>
            </a:r>
            <a:r>
              <a:rPr lang="de-CH" sz="13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po</a:t>
            </a:r>
            <a:r>
              <a:rPr lang="de-CH" sz="13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[3,i,t,3] &lt;- 1</a:t>
            </a:r>
          </a:p>
          <a:p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     } #t</a:t>
            </a:r>
          </a:p>
          <a:p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  } #i</a:t>
            </a:r>
          </a:p>
          <a:p>
            <a:endParaRPr lang="de-CH" dirty="0"/>
          </a:p>
        </p:txBody>
      </p:sp>
      <p:sp>
        <p:nvSpPr>
          <p:cNvPr id="10" name="Textfeld 7">
            <a:extLst>
              <a:ext uri="{FF2B5EF4-FFF2-40B4-BE49-F238E27FC236}">
                <a16:creationId xmlns:a16="http://schemas.microsoft.com/office/drawing/2014/main" id="{869A0F7E-24AD-4E47-92EE-D801E37BFED6}"/>
              </a:ext>
            </a:extLst>
          </p:cNvPr>
          <p:cNvSpPr txBox="1"/>
          <p:nvPr/>
        </p:nvSpPr>
        <p:spPr>
          <a:xfrm>
            <a:off x="2998470" y="5111750"/>
            <a:ext cx="8020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 err="1">
                <a:latin typeface="Calibri" pitchFamily="34" charset="0"/>
              </a:rPr>
              <a:t>Define</a:t>
            </a:r>
            <a:r>
              <a:rPr lang="de-CH" dirty="0">
                <a:latin typeface="Calibri" pitchFamily="34" charset="0"/>
              </a:rPr>
              <a:t> </a:t>
            </a:r>
            <a:r>
              <a:rPr lang="de-CH" dirty="0" err="1">
                <a:latin typeface="Calibri" pitchFamily="34" charset="0"/>
              </a:rPr>
              <a:t>the</a:t>
            </a:r>
            <a:r>
              <a:rPr lang="de-CH" dirty="0">
                <a:latin typeface="Calibri" pitchFamily="34" charset="0"/>
              </a:rPr>
              <a:t> </a:t>
            </a:r>
            <a:r>
              <a:rPr lang="de-CH" dirty="0" err="1">
                <a:latin typeface="Calibri" pitchFamily="34" charset="0"/>
              </a:rPr>
              <a:t>structure</a:t>
            </a:r>
            <a:r>
              <a:rPr lang="de-CH" dirty="0">
                <a:latin typeface="Calibri" pitchFamily="34" charset="0"/>
              </a:rPr>
              <a:t> </a:t>
            </a:r>
            <a:r>
              <a:rPr lang="de-CH" dirty="0" err="1">
                <a:latin typeface="Calibri" pitchFamily="34" charset="0"/>
              </a:rPr>
              <a:t>of</a:t>
            </a:r>
            <a:r>
              <a:rPr lang="de-CH" dirty="0">
                <a:latin typeface="Calibri" pitchFamily="34" charset="0"/>
              </a:rPr>
              <a:t> </a:t>
            </a:r>
            <a:r>
              <a:rPr lang="de-CH" dirty="0" err="1">
                <a:latin typeface="Calibri" pitchFamily="34" charset="0"/>
              </a:rPr>
              <a:t>the</a:t>
            </a:r>
            <a:r>
              <a:rPr lang="de-CH" dirty="0">
                <a:latin typeface="Calibri" pitchFamily="34" charset="0"/>
              </a:rPr>
              <a:t> </a:t>
            </a:r>
            <a:r>
              <a:rPr lang="de-CH" dirty="0" err="1">
                <a:latin typeface="Calibri" pitchFamily="34" charset="0"/>
              </a:rPr>
              <a:t>multistate</a:t>
            </a:r>
            <a:r>
              <a:rPr lang="de-CH" dirty="0">
                <a:latin typeface="Calibri" pitchFamily="34" charset="0"/>
              </a:rPr>
              <a:t> </a:t>
            </a:r>
            <a:r>
              <a:rPr lang="de-CH" dirty="0" err="1">
                <a:latin typeface="Calibri" pitchFamily="34" charset="0"/>
              </a:rPr>
              <a:t>model</a:t>
            </a:r>
            <a:endParaRPr lang="de-CH" dirty="0">
              <a:latin typeface="Calibri" pitchFamily="34" charset="0"/>
            </a:endParaRPr>
          </a:p>
        </p:txBody>
      </p:sp>
      <p:sp>
        <p:nvSpPr>
          <p:cNvPr id="11" name="Abgerundetes Rechteck 8">
            <a:extLst>
              <a:ext uri="{FF2B5EF4-FFF2-40B4-BE49-F238E27FC236}">
                <a16:creationId xmlns:a16="http://schemas.microsoft.com/office/drawing/2014/main" id="{3DB72AF2-95D5-F840-B122-6B5F4A41032A}"/>
              </a:ext>
            </a:extLst>
          </p:cNvPr>
          <p:cNvSpPr/>
          <p:nvPr/>
        </p:nvSpPr>
        <p:spPr>
          <a:xfrm>
            <a:off x="2998470" y="5040313"/>
            <a:ext cx="5718810" cy="555625"/>
          </a:xfrm>
          <a:prstGeom prst="roundRect">
            <a:avLst/>
          </a:prstGeom>
          <a:noFill/>
          <a:ln>
            <a:solidFill>
              <a:srgbClr val="00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343202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ext Box 2"/>
          <p:cNvSpPr txBox="1">
            <a:spLocks noChangeArrowheads="1"/>
          </p:cNvSpPr>
          <p:nvPr/>
        </p:nvSpPr>
        <p:spPr bwMode="auto">
          <a:xfrm>
            <a:off x="517525" y="62442"/>
            <a:ext cx="413760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b="1" dirty="0">
                <a:latin typeface="Calibri" pitchFamily="34" charset="0"/>
              </a:rPr>
              <a:t>Model </a:t>
            </a:r>
            <a:r>
              <a:rPr lang="de-CH" b="1" dirty="0" err="1">
                <a:latin typeface="Calibri" pitchFamily="34" charset="0"/>
              </a:rPr>
              <a:t>implementation</a:t>
            </a:r>
            <a:r>
              <a:rPr lang="de-CH" b="1" dirty="0">
                <a:latin typeface="Calibri" pitchFamily="34" charset="0"/>
              </a:rPr>
              <a:t> in JAGS</a:t>
            </a:r>
            <a:endParaRPr lang="en-GB" b="1" dirty="0">
              <a:latin typeface="Calibri" pitchFamily="34" charset="0"/>
            </a:endParaRPr>
          </a:p>
        </p:txBody>
      </p:sp>
      <p:sp>
        <p:nvSpPr>
          <p:cNvPr id="4" name="Textfeld 3"/>
          <p:cNvSpPr txBox="1"/>
          <p:nvPr/>
        </p:nvSpPr>
        <p:spPr>
          <a:xfrm>
            <a:off x="262255" y="483235"/>
            <a:ext cx="5597525" cy="5663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300" b="1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# </a:t>
            </a:r>
            <a:r>
              <a:rPr lang="de-CH" sz="1300" b="1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Define</a:t>
            </a:r>
            <a:r>
              <a:rPr lang="de-CH" sz="1300" b="1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CH" sz="1300" b="1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state</a:t>
            </a:r>
            <a:r>
              <a:rPr lang="de-CH" sz="1300" b="1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-transition </a:t>
            </a:r>
            <a:r>
              <a:rPr lang="de-CH" sz="1300" b="1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and</a:t>
            </a:r>
            <a:r>
              <a:rPr lang="de-CH" sz="1300" b="1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CH" sz="1300" b="1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observation</a:t>
            </a:r>
            <a:r>
              <a:rPr lang="de-CH" sz="1300" b="1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CH" sz="1300" b="1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matrices</a:t>
            </a:r>
            <a:endParaRPr lang="de-CH" sz="1300" b="1" dirty="0">
              <a:solidFill>
                <a:srgbClr val="0099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de-CH" sz="13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for</a:t>
            </a:r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(i in 1:nind){  </a:t>
            </a:r>
          </a:p>
          <a:p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  # </a:t>
            </a:r>
            <a:r>
              <a:rPr lang="de-CH" sz="13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Define</a:t>
            </a:r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CH" sz="13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probabilities</a:t>
            </a:r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CH" sz="13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of</a:t>
            </a:r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CH" sz="13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state</a:t>
            </a:r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S(t+1) </a:t>
            </a:r>
            <a:r>
              <a:rPr lang="de-CH" sz="13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given</a:t>
            </a:r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S(t)</a:t>
            </a:r>
          </a:p>
          <a:p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de-CH" sz="13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for</a:t>
            </a:r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(t in f[i]:(n.occasions-1)){</a:t>
            </a:r>
          </a:p>
          <a:p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     </a:t>
            </a:r>
            <a:r>
              <a:rPr lang="de-CH" sz="13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ps</a:t>
            </a:r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[1,i,t,1] &lt;- </a:t>
            </a:r>
            <a:r>
              <a:rPr lang="de-CH" sz="13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phiA</a:t>
            </a:r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[t] * (1-psiAB[t])</a:t>
            </a:r>
          </a:p>
          <a:p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     </a:t>
            </a:r>
            <a:r>
              <a:rPr lang="de-CH" sz="13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ps</a:t>
            </a:r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[1,i,t,2] &lt;- </a:t>
            </a:r>
            <a:r>
              <a:rPr lang="de-CH" sz="13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phiA</a:t>
            </a:r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[t] * </a:t>
            </a:r>
            <a:r>
              <a:rPr lang="de-CH" sz="13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psiAB</a:t>
            </a:r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[t]</a:t>
            </a:r>
          </a:p>
          <a:p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     </a:t>
            </a:r>
            <a:r>
              <a:rPr lang="de-CH" sz="13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ps</a:t>
            </a:r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[1,i,t,3] &lt;- 1-phiA[t]</a:t>
            </a:r>
          </a:p>
          <a:p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     </a:t>
            </a:r>
            <a:r>
              <a:rPr lang="de-CH" sz="13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ps</a:t>
            </a:r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[2,i,t,1] &lt;- </a:t>
            </a:r>
            <a:r>
              <a:rPr lang="de-CH" sz="13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phiB</a:t>
            </a:r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[t] * </a:t>
            </a:r>
            <a:r>
              <a:rPr lang="de-CH" sz="13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psiBA</a:t>
            </a:r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[t]</a:t>
            </a:r>
          </a:p>
          <a:p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     </a:t>
            </a:r>
            <a:r>
              <a:rPr lang="de-CH" sz="13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ps</a:t>
            </a:r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[2,i,t,2] &lt;- </a:t>
            </a:r>
            <a:r>
              <a:rPr lang="de-CH" sz="13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phiB</a:t>
            </a:r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[t] * (1-psiBA[t])</a:t>
            </a:r>
          </a:p>
          <a:p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     </a:t>
            </a:r>
            <a:r>
              <a:rPr lang="de-CH" sz="13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ps</a:t>
            </a:r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[2,i,t,3] &lt;- 1-phiB[t]</a:t>
            </a:r>
          </a:p>
          <a:p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     </a:t>
            </a:r>
            <a:r>
              <a:rPr lang="de-CH" sz="13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ps</a:t>
            </a:r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[3,i,t,1] &lt;- 0</a:t>
            </a:r>
          </a:p>
          <a:p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     </a:t>
            </a:r>
            <a:r>
              <a:rPr lang="de-CH" sz="13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ps</a:t>
            </a:r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[3,i,t,2] &lt;- 0</a:t>
            </a:r>
          </a:p>
          <a:p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     </a:t>
            </a:r>
            <a:r>
              <a:rPr lang="de-CH" sz="13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ps</a:t>
            </a:r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[3,i,t,3] &lt;- 1</a:t>
            </a:r>
          </a:p>
          <a:p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     </a:t>
            </a:r>
          </a:p>
          <a:p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     </a:t>
            </a:r>
            <a:r>
              <a:rPr lang="de-CH" sz="13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# </a:t>
            </a:r>
            <a:r>
              <a:rPr lang="de-CH" sz="13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Define</a:t>
            </a:r>
            <a:r>
              <a:rPr lang="de-CH" sz="13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CH" sz="13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probabilities</a:t>
            </a:r>
            <a:r>
              <a:rPr lang="de-CH" sz="13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CH" sz="13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of</a:t>
            </a:r>
            <a:r>
              <a:rPr lang="de-CH" sz="13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O(t) </a:t>
            </a:r>
            <a:r>
              <a:rPr lang="de-CH" sz="13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given</a:t>
            </a:r>
            <a:r>
              <a:rPr lang="de-CH" sz="13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S(t)</a:t>
            </a:r>
          </a:p>
          <a:p>
            <a:r>
              <a:rPr lang="de-CH" sz="13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</a:t>
            </a:r>
            <a:r>
              <a:rPr lang="de-CH" sz="13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po</a:t>
            </a:r>
            <a:r>
              <a:rPr lang="de-CH" sz="13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[1,i,t,1] &lt;- </a:t>
            </a:r>
            <a:r>
              <a:rPr lang="de-CH" sz="13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pA</a:t>
            </a:r>
            <a:r>
              <a:rPr lang="de-CH" sz="13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[t]</a:t>
            </a:r>
          </a:p>
          <a:p>
            <a:r>
              <a:rPr lang="de-CH" sz="13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</a:t>
            </a:r>
            <a:r>
              <a:rPr lang="de-CH" sz="13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po</a:t>
            </a:r>
            <a:r>
              <a:rPr lang="de-CH" sz="13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[1,i,t,2] &lt;- 0</a:t>
            </a:r>
          </a:p>
          <a:p>
            <a:r>
              <a:rPr lang="de-CH" sz="13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</a:t>
            </a:r>
            <a:r>
              <a:rPr lang="de-CH" sz="13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po</a:t>
            </a:r>
            <a:r>
              <a:rPr lang="de-CH" sz="13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[1,i,t,3] &lt;- 1-pA[t]</a:t>
            </a:r>
          </a:p>
          <a:p>
            <a:r>
              <a:rPr lang="de-CH" sz="13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</a:t>
            </a:r>
            <a:r>
              <a:rPr lang="de-CH" sz="13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po</a:t>
            </a:r>
            <a:r>
              <a:rPr lang="de-CH" sz="13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[2,i,t,1] &lt;- 0</a:t>
            </a:r>
          </a:p>
          <a:p>
            <a:r>
              <a:rPr lang="de-CH" sz="13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</a:t>
            </a:r>
            <a:r>
              <a:rPr lang="de-CH" sz="13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po</a:t>
            </a:r>
            <a:r>
              <a:rPr lang="de-CH" sz="13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[2,i,t,2] &lt;- </a:t>
            </a:r>
            <a:r>
              <a:rPr lang="de-CH" sz="13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pB</a:t>
            </a:r>
            <a:r>
              <a:rPr lang="de-CH" sz="13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[t]</a:t>
            </a:r>
          </a:p>
          <a:p>
            <a:r>
              <a:rPr lang="de-CH" sz="13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</a:t>
            </a:r>
            <a:r>
              <a:rPr lang="de-CH" sz="13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po</a:t>
            </a:r>
            <a:r>
              <a:rPr lang="de-CH" sz="13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[2,i,t,3] &lt;- 1-pB[t]</a:t>
            </a:r>
          </a:p>
          <a:p>
            <a:r>
              <a:rPr lang="de-CH" sz="13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</a:t>
            </a:r>
            <a:r>
              <a:rPr lang="de-CH" sz="13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po</a:t>
            </a:r>
            <a:r>
              <a:rPr lang="de-CH" sz="13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[3,i,t,1] &lt;- 0</a:t>
            </a:r>
          </a:p>
          <a:p>
            <a:r>
              <a:rPr lang="de-CH" sz="13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</a:t>
            </a:r>
            <a:r>
              <a:rPr lang="de-CH" sz="13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po</a:t>
            </a:r>
            <a:r>
              <a:rPr lang="de-CH" sz="13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[3,i,t,2] &lt;- 0</a:t>
            </a:r>
          </a:p>
          <a:p>
            <a:r>
              <a:rPr lang="de-CH" sz="13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</a:t>
            </a:r>
            <a:r>
              <a:rPr lang="de-CH" sz="13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po</a:t>
            </a:r>
            <a:r>
              <a:rPr lang="de-CH" sz="13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[3,i,t,3] &lt;- 1</a:t>
            </a:r>
          </a:p>
          <a:p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     } #t</a:t>
            </a:r>
          </a:p>
          <a:p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  } #i</a:t>
            </a:r>
          </a:p>
          <a:p>
            <a:endParaRPr lang="de-CH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/>
        </p:nvGraphicFramePr>
        <p:xfrm>
          <a:off x="5618164" y="1526646"/>
          <a:ext cx="2711182" cy="8986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5325" name="Equation" r:id="rId4" imgW="2222280" imgH="736560" progId="Equation.DSMT4">
                  <p:embed/>
                </p:oleObj>
              </mc:Choice>
              <mc:Fallback>
                <p:oleObj name="Equation" r:id="rId4" imgW="2222280" imgH="736560" progId="Equation.DSMT4">
                  <p:embed/>
                  <p:pic>
                    <p:nvPicPr>
                      <p:cNvPr id="6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18164" y="1526646"/>
                        <a:ext cx="2711182" cy="89860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feld 7">
            <a:extLst>
              <a:ext uri="{FF2B5EF4-FFF2-40B4-BE49-F238E27FC236}">
                <a16:creationId xmlns:a16="http://schemas.microsoft.com/office/drawing/2014/main" id="{3482E9D6-BFE0-F844-BE01-815EF28B53E7}"/>
              </a:ext>
            </a:extLst>
          </p:cNvPr>
          <p:cNvSpPr txBox="1"/>
          <p:nvPr/>
        </p:nvSpPr>
        <p:spPr>
          <a:xfrm>
            <a:off x="2998470" y="5111750"/>
            <a:ext cx="8020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 err="1">
                <a:latin typeface="Calibri" pitchFamily="34" charset="0"/>
              </a:rPr>
              <a:t>Define</a:t>
            </a:r>
            <a:r>
              <a:rPr lang="de-CH" dirty="0">
                <a:latin typeface="Calibri" pitchFamily="34" charset="0"/>
              </a:rPr>
              <a:t> </a:t>
            </a:r>
            <a:r>
              <a:rPr lang="de-CH" dirty="0" err="1">
                <a:latin typeface="Calibri" pitchFamily="34" charset="0"/>
              </a:rPr>
              <a:t>the</a:t>
            </a:r>
            <a:r>
              <a:rPr lang="de-CH" dirty="0">
                <a:latin typeface="Calibri" pitchFamily="34" charset="0"/>
              </a:rPr>
              <a:t> </a:t>
            </a:r>
            <a:r>
              <a:rPr lang="de-CH" dirty="0" err="1">
                <a:latin typeface="Calibri" pitchFamily="34" charset="0"/>
              </a:rPr>
              <a:t>structure</a:t>
            </a:r>
            <a:r>
              <a:rPr lang="de-CH" dirty="0">
                <a:latin typeface="Calibri" pitchFamily="34" charset="0"/>
              </a:rPr>
              <a:t> </a:t>
            </a:r>
            <a:r>
              <a:rPr lang="de-CH" dirty="0" err="1">
                <a:latin typeface="Calibri" pitchFamily="34" charset="0"/>
              </a:rPr>
              <a:t>of</a:t>
            </a:r>
            <a:r>
              <a:rPr lang="de-CH" dirty="0">
                <a:latin typeface="Calibri" pitchFamily="34" charset="0"/>
              </a:rPr>
              <a:t> </a:t>
            </a:r>
            <a:r>
              <a:rPr lang="de-CH" dirty="0" err="1">
                <a:latin typeface="Calibri" pitchFamily="34" charset="0"/>
              </a:rPr>
              <a:t>the</a:t>
            </a:r>
            <a:r>
              <a:rPr lang="de-CH" dirty="0">
                <a:latin typeface="Calibri" pitchFamily="34" charset="0"/>
              </a:rPr>
              <a:t> </a:t>
            </a:r>
            <a:r>
              <a:rPr lang="de-CH" dirty="0" err="1">
                <a:latin typeface="Calibri" pitchFamily="34" charset="0"/>
              </a:rPr>
              <a:t>multistate</a:t>
            </a:r>
            <a:r>
              <a:rPr lang="de-CH" dirty="0">
                <a:latin typeface="Calibri" pitchFamily="34" charset="0"/>
              </a:rPr>
              <a:t> </a:t>
            </a:r>
            <a:r>
              <a:rPr lang="de-CH" dirty="0" err="1">
                <a:latin typeface="Calibri" pitchFamily="34" charset="0"/>
              </a:rPr>
              <a:t>model</a:t>
            </a:r>
            <a:endParaRPr lang="de-CH" dirty="0">
              <a:latin typeface="Calibri" pitchFamily="34" charset="0"/>
            </a:endParaRPr>
          </a:p>
        </p:txBody>
      </p:sp>
      <p:sp>
        <p:nvSpPr>
          <p:cNvPr id="11" name="Abgerundetes Rechteck 8">
            <a:extLst>
              <a:ext uri="{FF2B5EF4-FFF2-40B4-BE49-F238E27FC236}">
                <a16:creationId xmlns:a16="http://schemas.microsoft.com/office/drawing/2014/main" id="{9190395F-433A-9145-9D3E-4E909C0D54AF}"/>
              </a:ext>
            </a:extLst>
          </p:cNvPr>
          <p:cNvSpPr/>
          <p:nvPr/>
        </p:nvSpPr>
        <p:spPr>
          <a:xfrm>
            <a:off x="2998470" y="5040313"/>
            <a:ext cx="5718810" cy="555625"/>
          </a:xfrm>
          <a:prstGeom prst="roundRect">
            <a:avLst/>
          </a:prstGeom>
          <a:noFill/>
          <a:ln>
            <a:solidFill>
              <a:srgbClr val="00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2532160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ext Box 2"/>
          <p:cNvSpPr txBox="1">
            <a:spLocks noChangeArrowheads="1"/>
          </p:cNvSpPr>
          <p:nvPr/>
        </p:nvSpPr>
        <p:spPr bwMode="auto">
          <a:xfrm>
            <a:off x="517525" y="62442"/>
            <a:ext cx="413760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b="1" dirty="0">
                <a:latin typeface="Calibri" pitchFamily="34" charset="0"/>
              </a:rPr>
              <a:t>Model </a:t>
            </a:r>
            <a:r>
              <a:rPr lang="de-CH" b="1" dirty="0" err="1">
                <a:latin typeface="Calibri" pitchFamily="34" charset="0"/>
              </a:rPr>
              <a:t>implementation</a:t>
            </a:r>
            <a:r>
              <a:rPr lang="de-CH" b="1" dirty="0">
                <a:latin typeface="Calibri" pitchFamily="34" charset="0"/>
              </a:rPr>
              <a:t> in JAGS</a:t>
            </a:r>
            <a:endParaRPr lang="en-GB" b="1" dirty="0">
              <a:latin typeface="Calibri" pitchFamily="34" charset="0"/>
            </a:endParaRPr>
          </a:p>
        </p:txBody>
      </p:sp>
      <p:sp>
        <p:nvSpPr>
          <p:cNvPr id="4" name="Textfeld 3"/>
          <p:cNvSpPr txBox="1"/>
          <p:nvPr/>
        </p:nvSpPr>
        <p:spPr>
          <a:xfrm>
            <a:off x="262255" y="483235"/>
            <a:ext cx="5597525" cy="5663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300" b="1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# </a:t>
            </a:r>
            <a:r>
              <a:rPr lang="de-CH" sz="1300" b="1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Define</a:t>
            </a:r>
            <a:r>
              <a:rPr lang="de-CH" sz="1300" b="1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CH" sz="1300" b="1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state</a:t>
            </a:r>
            <a:r>
              <a:rPr lang="de-CH" sz="1300" b="1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-transition </a:t>
            </a:r>
            <a:r>
              <a:rPr lang="de-CH" sz="1300" b="1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and</a:t>
            </a:r>
            <a:r>
              <a:rPr lang="de-CH" sz="1300" b="1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CH" sz="1300" b="1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observation</a:t>
            </a:r>
            <a:r>
              <a:rPr lang="de-CH" sz="1300" b="1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CH" sz="1300" b="1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matrices</a:t>
            </a:r>
            <a:endParaRPr lang="de-CH" sz="1300" b="1" dirty="0">
              <a:solidFill>
                <a:srgbClr val="0099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de-CH" sz="13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for</a:t>
            </a:r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(i in 1:nind){  </a:t>
            </a:r>
          </a:p>
          <a:p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  # </a:t>
            </a:r>
            <a:r>
              <a:rPr lang="de-CH" sz="13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Define</a:t>
            </a:r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CH" sz="13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probabilities</a:t>
            </a:r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CH" sz="13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of</a:t>
            </a:r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CH" sz="13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state</a:t>
            </a:r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S(t+1) </a:t>
            </a:r>
            <a:r>
              <a:rPr lang="de-CH" sz="13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given</a:t>
            </a:r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S(t)</a:t>
            </a:r>
          </a:p>
          <a:p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de-CH" sz="13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for</a:t>
            </a:r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(t in f[i]:(n.occasions-1)){</a:t>
            </a:r>
          </a:p>
          <a:p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     </a:t>
            </a:r>
            <a:r>
              <a:rPr lang="de-CH" sz="13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ps</a:t>
            </a:r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[1,i,t,1] &lt;- </a:t>
            </a:r>
            <a:r>
              <a:rPr lang="de-CH" sz="13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phiA</a:t>
            </a:r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[t] * (1-psiAB[t])</a:t>
            </a:r>
          </a:p>
          <a:p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     </a:t>
            </a:r>
            <a:r>
              <a:rPr lang="de-CH" sz="13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ps</a:t>
            </a:r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[1,i,t,2] &lt;- </a:t>
            </a:r>
            <a:r>
              <a:rPr lang="de-CH" sz="13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phiA</a:t>
            </a:r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[t] * </a:t>
            </a:r>
            <a:r>
              <a:rPr lang="de-CH" sz="13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psiAB</a:t>
            </a:r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[t]</a:t>
            </a:r>
          </a:p>
          <a:p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     </a:t>
            </a:r>
            <a:r>
              <a:rPr lang="de-CH" sz="13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ps</a:t>
            </a:r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[1,i,t,3] &lt;- 1-phiA[t]</a:t>
            </a:r>
          </a:p>
          <a:p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     </a:t>
            </a:r>
            <a:r>
              <a:rPr lang="de-CH" sz="13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ps</a:t>
            </a:r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[2,i,t,1] &lt;- </a:t>
            </a:r>
            <a:r>
              <a:rPr lang="de-CH" sz="13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phiB</a:t>
            </a:r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[t] * </a:t>
            </a:r>
            <a:r>
              <a:rPr lang="de-CH" sz="13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psiBA</a:t>
            </a:r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[t]</a:t>
            </a:r>
          </a:p>
          <a:p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     </a:t>
            </a:r>
            <a:r>
              <a:rPr lang="de-CH" sz="13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ps</a:t>
            </a:r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[2,i,t,2] &lt;- </a:t>
            </a:r>
            <a:r>
              <a:rPr lang="de-CH" sz="13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phiB</a:t>
            </a:r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[t] * (1-psiBA[t])</a:t>
            </a:r>
          </a:p>
          <a:p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     </a:t>
            </a:r>
            <a:r>
              <a:rPr lang="de-CH" sz="13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ps</a:t>
            </a:r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[2,i,t,3] &lt;- 1-phiB[t]</a:t>
            </a:r>
          </a:p>
          <a:p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     </a:t>
            </a:r>
            <a:r>
              <a:rPr lang="de-CH" sz="13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ps</a:t>
            </a:r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[3,i,t,1] &lt;- 0</a:t>
            </a:r>
          </a:p>
          <a:p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     </a:t>
            </a:r>
            <a:r>
              <a:rPr lang="de-CH" sz="13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ps</a:t>
            </a:r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[3,i,t,2] &lt;- 0</a:t>
            </a:r>
          </a:p>
          <a:p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     </a:t>
            </a:r>
            <a:r>
              <a:rPr lang="de-CH" sz="13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ps</a:t>
            </a:r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[3,i,t,3] &lt;- 1</a:t>
            </a:r>
          </a:p>
          <a:p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     </a:t>
            </a:r>
          </a:p>
          <a:p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     # </a:t>
            </a:r>
            <a:r>
              <a:rPr lang="de-CH" sz="13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Define</a:t>
            </a:r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CH" sz="13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probabilities</a:t>
            </a:r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CH" sz="13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of</a:t>
            </a:r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O(t) </a:t>
            </a:r>
            <a:r>
              <a:rPr lang="de-CH" sz="13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given</a:t>
            </a:r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S(t)</a:t>
            </a:r>
          </a:p>
          <a:p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     </a:t>
            </a:r>
            <a:r>
              <a:rPr lang="de-CH" sz="13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po</a:t>
            </a:r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[1,i,t,1] &lt;- </a:t>
            </a:r>
            <a:r>
              <a:rPr lang="de-CH" sz="13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pA</a:t>
            </a:r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[t]</a:t>
            </a:r>
          </a:p>
          <a:p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     </a:t>
            </a:r>
            <a:r>
              <a:rPr lang="de-CH" sz="13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po</a:t>
            </a:r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[1,i,t,2] &lt;- 0</a:t>
            </a:r>
          </a:p>
          <a:p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     </a:t>
            </a:r>
            <a:r>
              <a:rPr lang="de-CH" sz="13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po</a:t>
            </a:r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[1,i,t,3] &lt;- 1-pA[t]</a:t>
            </a:r>
          </a:p>
          <a:p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     </a:t>
            </a:r>
            <a:r>
              <a:rPr lang="de-CH" sz="13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po</a:t>
            </a:r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[2,i,t,1] &lt;- 0</a:t>
            </a:r>
          </a:p>
          <a:p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     </a:t>
            </a:r>
            <a:r>
              <a:rPr lang="de-CH" sz="13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po</a:t>
            </a:r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[2,i,t,2] &lt;- </a:t>
            </a:r>
            <a:r>
              <a:rPr lang="de-CH" sz="13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pB</a:t>
            </a:r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[t]</a:t>
            </a:r>
          </a:p>
          <a:p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     </a:t>
            </a:r>
            <a:r>
              <a:rPr lang="de-CH" sz="13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po</a:t>
            </a:r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[2,i,t,3] &lt;- 1-pB[t]</a:t>
            </a:r>
          </a:p>
          <a:p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     </a:t>
            </a:r>
            <a:r>
              <a:rPr lang="de-CH" sz="13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po</a:t>
            </a:r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[3,i,t,1] &lt;- 0</a:t>
            </a:r>
          </a:p>
          <a:p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     </a:t>
            </a:r>
            <a:r>
              <a:rPr lang="de-CH" sz="13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po</a:t>
            </a:r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[3,i,t,2] &lt;- 0</a:t>
            </a:r>
          </a:p>
          <a:p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     </a:t>
            </a:r>
            <a:r>
              <a:rPr lang="de-CH" sz="13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po</a:t>
            </a:r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[3,i,t,3] &lt;- 1</a:t>
            </a:r>
          </a:p>
          <a:p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     } #t</a:t>
            </a:r>
          </a:p>
          <a:p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  } #i</a:t>
            </a:r>
          </a:p>
          <a:p>
            <a:endParaRPr lang="de-CH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/>
        </p:nvGraphicFramePr>
        <p:xfrm>
          <a:off x="5618164" y="1526646"/>
          <a:ext cx="2711182" cy="8986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457" name="Equation" r:id="rId4" imgW="2222280" imgH="736560" progId="Equation.DSMT4">
                  <p:embed/>
                </p:oleObj>
              </mc:Choice>
              <mc:Fallback>
                <p:oleObj name="Equation" r:id="rId4" imgW="2222280" imgH="736560" progId="Equation.DSMT4">
                  <p:embed/>
                  <p:pic>
                    <p:nvPicPr>
                      <p:cNvPr id="6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18164" y="1526646"/>
                        <a:ext cx="2711182" cy="89860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22"/>
          <p:cNvGraphicFramePr>
            <a:graphicFrameLocks noChangeAspect="1"/>
          </p:cNvGraphicFramePr>
          <p:nvPr/>
        </p:nvGraphicFramePr>
        <p:xfrm>
          <a:off x="6278564" y="3418416"/>
          <a:ext cx="1502582" cy="9669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458" name="Equation" r:id="rId6" imgW="1104840" imgH="711000" progId="Equation.DSMT4">
                  <p:embed/>
                </p:oleObj>
              </mc:Choice>
              <mc:Fallback>
                <p:oleObj name="Equation" r:id="rId6" imgW="1104840" imgH="711000" progId="Equation.DSMT4">
                  <p:embed/>
                  <p:pic>
                    <p:nvPicPr>
                      <p:cNvPr id="7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78564" y="3418416"/>
                        <a:ext cx="1502582" cy="96696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feld 7"/>
          <p:cNvSpPr txBox="1"/>
          <p:nvPr/>
        </p:nvSpPr>
        <p:spPr>
          <a:xfrm>
            <a:off x="2998470" y="5111750"/>
            <a:ext cx="8020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 err="1">
                <a:latin typeface="Calibri" pitchFamily="34" charset="0"/>
              </a:rPr>
              <a:t>Define</a:t>
            </a:r>
            <a:r>
              <a:rPr lang="de-CH" dirty="0">
                <a:latin typeface="Calibri" pitchFamily="34" charset="0"/>
              </a:rPr>
              <a:t> </a:t>
            </a:r>
            <a:r>
              <a:rPr lang="de-CH" dirty="0" err="1">
                <a:latin typeface="Calibri" pitchFamily="34" charset="0"/>
              </a:rPr>
              <a:t>the</a:t>
            </a:r>
            <a:r>
              <a:rPr lang="de-CH" dirty="0">
                <a:latin typeface="Calibri" pitchFamily="34" charset="0"/>
              </a:rPr>
              <a:t> </a:t>
            </a:r>
            <a:r>
              <a:rPr lang="de-CH" dirty="0" err="1">
                <a:latin typeface="Calibri" pitchFamily="34" charset="0"/>
              </a:rPr>
              <a:t>structure</a:t>
            </a:r>
            <a:r>
              <a:rPr lang="de-CH" dirty="0">
                <a:latin typeface="Calibri" pitchFamily="34" charset="0"/>
              </a:rPr>
              <a:t> </a:t>
            </a:r>
            <a:r>
              <a:rPr lang="de-CH" dirty="0" err="1">
                <a:latin typeface="Calibri" pitchFamily="34" charset="0"/>
              </a:rPr>
              <a:t>of</a:t>
            </a:r>
            <a:r>
              <a:rPr lang="de-CH" dirty="0">
                <a:latin typeface="Calibri" pitchFamily="34" charset="0"/>
              </a:rPr>
              <a:t> </a:t>
            </a:r>
            <a:r>
              <a:rPr lang="de-CH" dirty="0" err="1">
                <a:latin typeface="Calibri" pitchFamily="34" charset="0"/>
              </a:rPr>
              <a:t>the</a:t>
            </a:r>
            <a:r>
              <a:rPr lang="de-CH" dirty="0">
                <a:latin typeface="Calibri" pitchFamily="34" charset="0"/>
              </a:rPr>
              <a:t> </a:t>
            </a:r>
            <a:r>
              <a:rPr lang="de-CH" dirty="0" err="1">
                <a:latin typeface="Calibri" pitchFamily="34" charset="0"/>
              </a:rPr>
              <a:t>multistate</a:t>
            </a:r>
            <a:r>
              <a:rPr lang="de-CH" dirty="0">
                <a:latin typeface="Calibri" pitchFamily="34" charset="0"/>
              </a:rPr>
              <a:t> </a:t>
            </a:r>
            <a:r>
              <a:rPr lang="de-CH" dirty="0" err="1">
                <a:latin typeface="Calibri" pitchFamily="34" charset="0"/>
              </a:rPr>
              <a:t>model</a:t>
            </a:r>
            <a:endParaRPr lang="de-CH" dirty="0">
              <a:latin typeface="Calibri" pitchFamily="34" charset="0"/>
            </a:endParaRPr>
          </a:p>
        </p:txBody>
      </p:sp>
      <p:sp>
        <p:nvSpPr>
          <p:cNvPr id="9" name="Abgerundetes Rechteck 8"/>
          <p:cNvSpPr/>
          <p:nvPr/>
        </p:nvSpPr>
        <p:spPr>
          <a:xfrm>
            <a:off x="2998470" y="5040313"/>
            <a:ext cx="5718810" cy="555625"/>
          </a:xfrm>
          <a:prstGeom prst="roundRect">
            <a:avLst/>
          </a:prstGeom>
          <a:noFill/>
          <a:ln>
            <a:solidFill>
              <a:srgbClr val="00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005469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ext Box 2"/>
          <p:cNvSpPr txBox="1">
            <a:spLocks noChangeArrowheads="1"/>
          </p:cNvSpPr>
          <p:nvPr/>
        </p:nvSpPr>
        <p:spPr bwMode="auto">
          <a:xfrm>
            <a:off x="517525" y="291042"/>
            <a:ext cx="413760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b="1" dirty="0">
                <a:latin typeface="Calibri" pitchFamily="34" charset="0"/>
              </a:rPr>
              <a:t>Model </a:t>
            </a:r>
            <a:r>
              <a:rPr lang="de-CH" b="1" dirty="0" err="1">
                <a:latin typeface="Calibri" pitchFamily="34" charset="0"/>
              </a:rPr>
              <a:t>implementation</a:t>
            </a:r>
            <a:r>
              <a:rPr lang="de-CH" b="1" dirty="0">
                <a:latin typeface="Calibri" pitchFamily="34" charset="0"/>
              </a:rPr>
              <a:t> in JAGS</a:t>
            </a:r>
            <a:endParaRPr lang="en-GB" b="1" dirty="0">
              <a:latin typeface="Calibri" pitchFamily="34" charset="0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520700" y="889000"/>
            <a:ext cx="3764172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6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# Priors </a:t>
            </a:r>
            <a:r>
              <a:rPr lang="de-CH" sz="1600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and</a:t>
            </a:r>
            <a:r>
              <a:rPr lang="de-CH" sz="16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CH" sz="1600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constraints</a:t>
            </a:r>
            <a:endParaRPr lang="de-CH" sz="1600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de-CH" sz="16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for</a:t>
            </a:r>
            <a:r>
              <a:rPr lang="de-CH" sz="16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(t in 1:(n.occasions-1)){</a:t>
            </a:r>
          </a:p>
          <a:p>
            <a:r>
              <a:rPr lang="de-CH" sz="16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de-CH" sz="16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phiA</a:t>
            </a:r>
            <a:r>
              <a:rPr lang="de-CH" sz="16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[t] &lt;- </a:t>
            </a:r>
            <a:r>
              <a:rPr lang="de-CH" sz="16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mean.phi</a:t>
            </a:r>
            <a:r>
              <a:rPr lang="de-CH" sz="16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de-CH" sz="16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de-CH" sz="16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phiB</a:t>
            </a:r>
            <a:r>
              <a:rPr lang="de-CH" sz="16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[t] &lt;- </a:t>
            </a:r>
            <a:r>
              <a:rPr lang="de-CH" sz="16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mean.phi</a:t>
            </a:r>
            <a:r>
              <a:rPr lang="de-CH" sz="16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[2]</a:t>
            </a:r>
          </a:p>
          <a:p>
            <a:r>
              <a:rPr lang="de-CH" sz="16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de-CH" sz="16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psiAB</a:t>
            </a:r>
            <a:r>
              <a:rPr lang="de-CH" sz="16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[t] &lt;- </a:t>
            </a:r>
            <a:r>
              <a:rPr lang="de-CH" sz="16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mean.psi</a:t>
            </a:r>
            <a:r>
              <a:rPr lang="de-CH" sz="16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de-CH" sz="16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de-CH" sz="16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psiBA</a:t>
            </a:r>
            <a:r>
              <a:rPr lang="de-CH" sz="16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[t] &lt;- </a:t>
            </a:r>
            <a:r>
              <a:rPr lang="de-CH" sz="16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mean.psi</a:t>
            </a:r>
            <a:r>
              <a:rPr lang="de-CH" sz="16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[2]</a:t>
            </a:r>
          </a:p>
          <a:p>
            <a:r>
              <a:rPr lang="de-CH" sz="16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de-CH" sz="16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pA</a:t>
            </a:r>
            <a:r>
              <a:rPr lang="de-CH" sz="16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[t] &lt;- </a:t>
            </a:r>
            <a:r>
              <a:rPr lang="de-CH" sz="16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mean.p</a:t>
            </a:r>
            <a:r>
              <a:rPr lang="de-CH" sz="16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de-CH" sz="16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de-CH" sz="16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pB</a:t>
            </a:r>
            <a:r>
              <a:rPr lang="de-CH" sz="16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[t] &lt;- </a:t>
            </a:r>
            <a:r>
              <a:rPr lang="de-CH" sz="16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mean.p</a:t>
            </a:r>
            <a:r>
              <a:rPr lang="de-CH" sz="16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[2]</a:t>
            </a:r>
          </a:p>
          <a:p>
            <a:r>
              <a:rPr lang="de-CH" sz="16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}</a:t>
            </a:r>
          </a:p>
          <a:p>
            <a:r>
              <a:rPr lang="de-CH" sz="16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for</a:t>
            </a:r>
            <a:r>
              <a:rPr lang="de-CH" sz="16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(u in 1:2){</a:t>
            </a:r>
          </a:p>
          <a:p>
            <a:r>
              <a:rPr lang="de-CH" sz="16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de-CH" sz="16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mean.phi</a:t>
            </a:r>
            <a:r>
              <a:rPr lang="de-CH" sz="16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[u] ~ </a:t>
            </a:r>
            <a:r>
              <a:rPr lang="de-CH" sz="16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dunif</a:t>
            </a:r>
            <a:r>
              <a:rPr lang="de-CH" sz="16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(0, 1)</a:t>
            </a:r>
          </a:p>
          <a:p>
            <a:r>
              <a:rPr lang="de-CH" sz="16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de-CH" sz="16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mean.psi</a:t>
            </a:r>
            <a:r>
              <a:rPr lang="de-CH" sz="16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[u] ~ </a:t>
            </a:r>
            <a:r>
              <a:rPr lang="de-CH" sz="16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dunif</a:t>
            </a:r>
            <a:r>
              <a:rPr lang="de-CH" sz="16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(0, 1)</a:t>
            </a:r>
          </a:p>
          <a:p>
            <a:r>
              <a:rPr lang="de-CH" sz="16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de-CH" sz="16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mean.p</a:t>
            </a:r>
            <a:r>
              <a:rPr lang="de-CH" sz="16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[u] ~ </a:t>
            </a:r>
            <a:r>
              <a:rPr lang="de-CH" sz="16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dunif</a:t>
            </a:r>
            <a:r>
              <a:rPr lang="de-CH" sz="16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(0, 1)</a:t>
            </a:r>
          </a:p>
          <a:p>
            <a:r>
              <a:rPr lang="de-CH" sz="16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}</a:t>
            </a:r>
          </a:p>
        </p:txBody>
      </p:sp>
      <p:sp>
        <p:nvSpPr>
          <p:cNvPr id="6" name="Textfeld 5"/>
          <p:cNvSpPr txBox="1"/>
          <p:nvPr/>
        </p:nvSpPr>
        <p:spPr>
          <a:xfrm>
            <a:off x="431515" y="4914760"/>
            <a:ext cx="85143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 err="1">
                <a:latin typeface="Calibri" pitchFamily="34" charset="0"/>
              </a:rPr>
              <a:t>Define</a:t>
            </a:r>
            <a:r>
              <a:rPr lang="de-CH" dirty="0">
                <a:latin typeface="Calibri" pitchFamily="34" charset="0"/>
              </a:rPr>
              <a:t> linear </a:t>
            </a:r>
            <a:r>
              <a:rPr lang="de-CH" dirty="0" err="1">
                <a:latin typeface="Calibri" pitchFamily="34" charset="0"/>
              </a:rPr>
              <a:t>contraints</a:t>
            </a:r>
            <a:r>
              <a:rPr lang="de-CH" dirty="0">
                <a:latin typeface="Calibri" pitchFamily="34" charset="0"/>
              </a:rPr>
              <a:t> on </a:t>
            </a:r>
            <a:r>
              <a:rPr lang="de-CH" dirty="0" err="1">
                <a:latin typeface="Calibri" pitchFamily="34" charset="0"/>
              </a:rPr>
              <a:t>parameters</a:t>
            </a:r>
            <a:r>
              <a:rPr lang="de-CH" dirty="0">
                <a:latin typeface="Calibri" pitchFamily="34" charset="0"/>
              </a:rPr>
              <a:t> &amp; </a:t>
            </a:r>
            <a:r>
              <a:rPr lang="de-CH" dirty="0" err="1">
                <a:latin typeface="Calibri" pitchFamily="34" charset="0"/>
              </a:rPr>
              <a:t>specify</a:t>
            </a:r>
            <a:r>
              <a:rPr lang="de-CH" dirty="0">
                <a:latin typeface="Calibri" pitchFamily="34" charset="0"/>
              </a:rPr>
              <a:t> </a:t>
            </a:r>
            <a:r>
              <a:rPr lang="de-CH" dirty="0" err="1">
                <a:latin typeface="Calibri" pitchFamily="34" charset="0"/>
              </a:rPr>
              <a:t>the</a:t>
            </a:r>
            <a:r>
              <a:rPr lang="de-CH" dirty="0">
                <a:latin typeface="Calibri" pitchFamily="34" charset="0"/>
              </a:rPr>
              <a:t> </a:t>
            </a:r>
            <a:r>
              <a:rPr lang="de-CH" dirty="0" err="1">
                <a:latin typeface="Calibri" pitchFamily="34" charset="0"/>
              </a:rPr>
              <a:t>needed</a:t>
            </a:r>
            <a:r>
              <a:rPr lang="de-CH" dirty="0">
                <a:latin typeface="Calibri" pitchFamily="34" charset="0"/>
              </a:rPr>
              <a:t> </a:t>
            </a:r>
            <a:r>
              <a:rPr lang="de-CH" dirty="0" err="1">
                <a:latin typeface="Calibri" pitchFamily="34" charset="0"/>
              </a:rPr>
              <a:t>priors</a:t>
            </a:r>
            <a:endParaRPr lang="de-CH" dirty="0">
              <a:latin typeface="Calibri" pitchFamily="34" charset="0"/>
            </a:endParaRPr>
          </a:p>
        </p:txBody>
      </p:sp>
      <p:sp>
        <p:nvSpPr>
          <p:cNvPr id="7" name="Abgerundetes Rechteck 6"/>
          <p:cNvSpPr/>
          <p:nvPr/>
        </p:nvSpPr>
        <p:spPr>
          <a:xfrm>
            <a:off x="308225" y="4826000"/>
            <a:ext cx="8637655" cy="69267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graphicFrame>
        <p:nvGraphicFramePr>
          <p:cNvPr id="2" name="Objek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72308676"/>
              </p:ext>
            </p:extLst>
          </p:nvPr>
        </p:nvGraphicFramePr>
        <p:xfrm>
          <a:off x="5899150" y="1676136"/>
          <a:ext cx="1891588" cy="4847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9602" name="Equation" r:id="rId4" imgW="990360" imgH="253800" progId="Equation.DSMT4">
                  <p:embed/>
                </p:oleObj>
              </mc:Choice>
              <mc:Fallback>
                <p:oleObj name="Equation" r:id="rId4" imgW="99036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899150" y="1676136"/>
                        <a:ext cx="1891588" cy="48475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858985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ext Box 2"/>
          <p:cNvSpPr txBox="1">
            <a:spLocks noChangeArrowheads="1"/>
          </p:cNvSpPr>
          <p:nvPr/>
        </p:nvSpPr>
        <p:spPr bwMode="auto">
          <a:xfrm>
            <a:off x="517525" y="291042"/>
            <a:ext cx="413760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b="1" dirty="0">
                <a:latin typeface="Calibri" pitchFamily="34" charset="0"/>
              </a:rPr>
              <a:t>Model </a:t>
            </a:r>
            <a:r>
              <a:rPr lang="de-CH" b="1" dirty="0" err="1">
                <a:latin typeface="Calibri" pitchFamily="34" charset="0"/>
              </a:rPr>
              <a:t>implementation</a:t>
            </a:r>
            <a:r>
              <a:rPr lang="de-CH" b="1" dirty="0">
                <a:latin typeface="Calibri" pitchFamily="34" charset="0"/>
              </a:rPr>
              <a:t> in JAGS</a:t>
            </a:r>
            <a:endParaRPr lang="en-GB" b="1" dirty="0">
              <a:latin typeface="Calibri" pitchFamily="34" charset="0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520700" y="889000"/>
            <a:ext cx="3764172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# </a:t>
            </a:r>
            <a:r>
              <a:rPr lang="de-CH" sz="16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Priors </a:t>
            </a:r>
            <a:r>
              <a:rPr lang="de-CH" sz="1600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and</a:t>
            </a:r>
            <a:r>
              <a:rPr lang="de-CH" sz="16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CH" sz="16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constraints</a:t>
            </a:r>
            <a:endParaRPr lang="de-CH" sz="1600" b="1" dirty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de-CH" sz="1600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for</a:t>
            </a:r>
            <a:r>
              <a:rPr lang="de-CH" sz="16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(t in 1:(n.occasions-1)){</a:t>
            </a:r>
          </a:p>
          <a:p>
            <a:r>
              <a:rPr lang="de-CH" sz="16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de-CH" sz="1600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phiA</a:t>
            </a:r>
            <a:r>
              <a:rPr lang="de-CH" sz="16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[t] &lt;- </a:t>
            </a:r>
            <a:r>
              <a:rPr lang="de-CH" sz="1600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mean.phi</a:t>
            </a:r>
            <a:r>
              <a:rPr lang="de-CH" sz="16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de-CH" sz="16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de-CH" sz="1600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phiB</a:t>
            </a:r>
            <a:r>
              <a:rPr lang="de-CH" sz="16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[t] &lt;- </a:t>
            </a:r>
            <a:r>
              <a:rPr lang="de-CH" sz="1600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mean.phi</a:t>
            </a:r>
            <a:r>
              <a:rPr lang="de-CH" sz="16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[2]</a:t>
            </a:r>
          </a:p>
          <a:p>
            <a:r>
              <a:rPr lang="de-CH" sz="16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de-CH" sz="1600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psiAB</a:t>
            </a:r>
            <a:r>
              <a:rPr lang="de-CH" sz="16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[t] &lt;- </a:t>
            </a:r>
            <a:r>
              <a:rPr lang="de-CH" sz="1600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mean.psi</a:t>
            </a:r>
            <a:r>
              <a:rPr lang="de-CH" sz="16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de-CH" sz="16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de-CH" sz="1600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psiBA</a:t>
            </a:r>
            <a:r>
              <a:rPr lang="de-CH" sz="16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[t] &lt;- </a:t>
            </a:r>
            <a:r>
              <a:rPr lang="de-CH" sz="1600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mean.psi</a:t>
            </a:r>
            <a:r>
              <a:rPr lang="de-CH" sz="16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[2]</a:t>
            </a:r>
          </a:p>
          <a:p>
            <a:r>
              <a:rPr lang="de-CH" sz="16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de-CH" sz="1600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pA</a:t>
            </a:r>
            <a:r>
              <a:rPr lang="de-CH" sz="16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[t] &lt;- </a:t>
            </a:r>
            <a:r>
              <a:rPr lang="de-CH" sz="1600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mean.p</a:t>
            </a:r>
            <a:r>
              <a:rPr lang="de-CH" sz="16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de-CH" sz="16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de-CH" sz="1600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pB</a:t>
            </a:r>
            <a:r>
              <a:rPr lang="de-CH" sz="16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[t] &lt;- </a:t>
            </a:r>
            <a:r>
              <a:rPr lang="de-CH" sz="1600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mean.p</a:t>
            </a:r>
            <a:r>
              <a:rPr lang="de-CH" sz="16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[2]</a:t>
            </a:r>
          </a:p>
          <a:p>
            <a:r>
              <a:rPr lang="de-CH" sz="16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  }</a:t>
            </a:r>
          </a:p>
          <a:p>
            <a:r>
              <a:rPr lang="de-CH" sz="16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for</a:t>
            </a:r>
            <a:r>
              <a:rPr lang="de-CH" sz="16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(u in 1:2){</a:t>
            </a:r>
          </a:p>
          <a:p>
            <a:r>
              <a:rPr lang="de-CH" sz="16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de-CH" sz="16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mean.phi</a:t>
            </a:r>
            <a:r>
              <a:rPr lang="de-CH" sz="16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[u] ~ </a:t>
            </a:r>
            <a:r>
              <a:rPr lang="de-CH" sz="16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dunif</a:t>
            </a:r>
            <a:r>
              <a:rPr lang="de-CH" sz="16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(0, 1)</a:t>
            </a:r>
          </a:p>
          <a:p>
            <a:r>
              <a:rPr lang="de-CH" sz="16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de-CH" sz="16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mean.psi</a:t>
            </a:r>
            <a:r>
              <a:rPr lang="de-CH" sz="16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[u] ~ </a:t>
            </a:r>
            <a:r>
              <a:rPr lang="de-CH" sz="16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dunif</a:t>
            </a:r>
            <a:r>
              <a:rPr lang="de-CH" sz="16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(0, 1)</a:t>
            </a:r>
          </a:p>
          <a:p>
            <a:r>
              <a:rPr lang="de-CH" sz="16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de-CH" sz="16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mean.p</a:t>
            </a:r>
            <a:r>
              <a:rPr lang="de-CH" sz="16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[u] ~ </a:t>
            </a:r>
            <a:r>
              <a:rPr lang="de-CH" sz="16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dunif</a:t>
            </a:r>
            <a:r>
              <a:rPr lang="de-CH" sz="16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(0, 1)</a:t>
            </a:r>
          </a:p>
          <a:p>
            <a:r>
              <a:rPr lang="de-CH" sz="16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}</a:t>
            </a:r>
          </a:p>
        </p:txBody>
      </p:sp>
      <p:sp>
        <p:nvSpPr>
          <p:cNvPr id="6" name="Textfeld 5"/>
          <p:cNvSpPr txBox="1"/>
          <p:nvPr/>
        </p:nvSpPr>
        <p:spPr>
          <a:xfrm>
            <a:off x="431515" y="4914760"/>
            <a:ext cx="85143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 err="1">
                <a:latin typeface="Calibri" pitchFamily="34" charset="0"/>
              </a:rPr>
              <a:t>Define</a:t>
            </a:r>
            <a:r>
              <a:rPr lang="de-CH" dirty="0">
                <a:latin typeface="Calibri" pitchFamily="34" charset="0"/>
              </a:rPr>
              <a:t> linear </a:t>
            </a:r>
            <a:r>
              <a:rPr lang="de-CH" dirty="0" err="1">
                <a:latin typeface="Calibri" pitchFamily="34" charset="0"/>
              </a:rPr>
              <a:t>contraints</a:t>
            </a:r>
            <a:r>
              <a:rPr lang="de-CH" dirty="0">
                <a:latin typeface="Calibri" pitchFamily="34" charset="0"/>
              </a:rPr>
              <a:t> on </a:t>
            </a:r>
            <a:r>
              <a:rPr lang="de-CH" dirty="0" err="1">
                <a:latin typeface="Calibri" pitchFamily="34" charset="0"/>
              </a:rPr>
              <a:t>parameters</a:t>
            </a:r>
            <a:r>
              <a:rPr lang="de-CH" dirty="0">
                <a:latin typeface="Calibri" pitchFamily="34" charset="0"/>
              </a:rPr>
              <a:t> &amp; </a:t>
            </a:r>
            <a:r>
              <a:rPr lang="de-CH" dirty="0" err="1">
                <a:latin typeface="Calibri" pitchFamily="34" charset="0"/>
              </a:rPr>
              <a:t>specify</a:t>
            </a:r>
            <a:r>
              <a:rPr lang="de-CH" dirty="0">
                <a:latin typeface="Calibri" pitchFamily="34" charset="0"/>
              </a:rPr>
              <a:t> </a:t>
            </a:r>
            <a:r>
              <a:rPr lang="de-CH" dirty="0" err="1">
                <a:latin typeface="Calibri" pitchFamily="34" charset="0"/>
              </a:rPr>
              <a:t>the</a:t>
            </a:r>
            <a:r>
              <a:rPr lang="de-CH" dirty="0">
                <a:latin typeface="Calibri" pitchFamily="34" charset="0"/>
              </a:rPr>
              <a:t> </a:t>
            </a:r>
            <a:r>
              <a:rPr lang="de-CH" dirty="0" err="1">
                <a:latin typeface="Calibri" pitchFamily="34" charset="0"/>
              </a:rPr>
              <a:t>needed</a:t>
            </a:r>
            <a:r>
              <a:rPr lang="de-CH" dirty="0">
                <a:latin typeface="Calibri" pitchFamily="34" charset="0"/>
              </a:rPr>
              <a:t> </a:t>
            </a:r>
            <a:r>
              <a:rPr lang="de-CH" dirty="0" err="1">
                <a:latin typeface="Calibri" pitchFamily="34" charset="0"/>
              </a:rPr>
              <a:t>priors</a:t>
            </a:r>
            <a:endParaRPr lang="de-CH" dirty="0">
              <a:latin typeface="Calibri" pitchFamily="34" charset="0"/>
            </a:endParaRPr>
          </a:p>
        </p:txBody>
      </p:sp>
      <p:sp>
        <p:nvSpPr>
          <p:cNvPr id="7" name="Abgerundetes Rechteck 6"/>
          <p:cNvSpPr/>
          <p:nvPr/>
        </p:nvSpPr>
        <p:spPr>
          <a:xfrm>
            <a:off x="308225" y="4826000"/>
            <a:ext cx="8637655" cy="69267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graphicFrame>
        <p:nvGraphicFramePr>
          <p:cNvPr id="2" name="Objekt 1"/>
          <p:cNvGraphicFramePr>
            <a:graphicFrameLocks noChangeAspect="1"/>
          </p:cNvGraphicFramePr>
          <p:nvPr/>
        </p:nvGraphicFramePr>
        <p:xfrm>
          <a:off x="5899150" y="1676136"/>
          <a:ext cx="1891588" cy="4847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8396" name="Equation" r:id="rId4" imgW="990360" imgH="253800" progId="Equation.DSMT4">
                  <p:embed/>
                </p:oleObj>
              </mc:Choice>
              <mc:Fallback>
                <p:oleObj name="Equation" r:id="rId4" imgW="990360" imgH="253800" progId="Equation.DSMT4">
                  <p:embed/>
                  <p:pic>
                    <p:nvPicPr>
                      <p:cNvPr id="2" name="Objekt 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899150" y="1676136"/>
                        <a:ext cx="1891588" cy="48475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4562067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ext Box 2"/>
          <p:cNvSpPr txBox="1">
            <a:spLocks noChangeArrowheads="1"/>
          </p:cNvSpPr>
          <p:nvPr/>
        </p:nvSpPr>
        <p:spPr bwMode="auto">
          <a:xfrm>
            <a:off x="517525" y="291042"/>
            <a:ext cx="413760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b="1" dirty="0">
                <a:latin typeface="Calibri" pitchFamily="34" charset="0"/>
              </a:rPr>
              <a:t>Model </a:t>
            </a:r>
            <a:r>
              <a:rPr lang="de-CH" b="1" dirty="0" err="1">
                <a:latin typeface="Calibri" pitchFamily="34" charset="0"/>
              </a:rPr>
              <a:t>implementation</a:t>
            </a:r>
            <a:r>
              <a:rPr lang="de-CH" b="1" dirty="0">
                <a:latin typeface="Calibri" pitchFamily="34" charset="0"/>
              </a:rPr>
              <a:t> in JAGS</a:t>
            </a:r>
            <a:endParaRPr lang="en-GB" b="1" dirty="0">
              <a:latin typeface="Calibri" pitchFamily="34" charset="0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520700" y="889000"/>
            <a:ext cx="3764172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# Priors </a:t>
            </a:r>
            <a:r>
              <a:rPr lang="de-CH" sz="16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and</a:t>
            </a:r>
            <a:r>
              <a:rPr lang="de-CH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CH" sz="16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constraints</a:t>
            </a:r>
            <a:endParaRPr lang="de-CH" sz="1600" b="1" dirty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de-CH" sz="1600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for</a:t>
            </a:r>
            <a:r>
              <a:rPr lang="de-CH" sz="16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(t in 1:(n.occasions-1)){</a:t>
            </a:r>
          </a:p>
          <a:p>
            <a:r>
              <a:rPr lang="de-CH" sz="16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de-CH" sz="1600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phiA</a:t>
            </a:r>
            <a:r>
              <a:rPr lang="de-CH" sz="16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[t] &lt;- </a:t>
            </a:r>
            <a:r>
              <a:rPr lang="de-CH" sz="1600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mean.phi</a:t>
            </a:r>
            <a:r>
              <a:rPr lang="de-CH" sz="16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de-CH" sz="16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de-CH" sz="1600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phiB</a:t>
            </a:r>
            <a:r>
              <a:rPr lang="de-CH" sz="16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[t] &lt;- </a:t>
            </a:r>
            <a:r>
              <a:rPr lang="de-CH" sz="1600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mean.phi</a:t>
            </a:r>
            <a:r>
              <a:rPr lang="de-CH" sz="16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[2]</a:t>
            </a:r>
          </a:p>
          <a:p>
            <a:r>
              <a:rPr lang="de-CH" sz="16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de-CH" sz="1600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psiAB</a:t>
            </a:r>
            <a:r>
              <a:rPr lang="de-CH" sz="16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[t] &lt;- </a:t>
            </a:r>
            <a:r>
              <a:rPr lang="de-CH" sz="1600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mean.psi</a:t>
            </a:r>
            <a:r>
              <a:rPr lang="de-CH" sz="16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de-CH" sz="16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de-CH" sz="1600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psiBA</a:t>
            </a:r>
            <a:r>
              <a:rPr lang="de-CH" sz="16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[t] &lt;- </a:t>
            </a:r>
            <a:r>
              <a:rPr lang="de-CH" sz="1600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mean.psi</a:t>
            </a:r>
            <a:r>
              <a:rPr lang="de-CH" sz="16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[2]</a:t>
            </a:r>
          </a:p>
          <a:p>
            <a:r>
              <a:rPr lang="de-CH" sz="16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de-CH" sz="1600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pA</a:t>
            </a:r>
            <a:r>
              <a:rPr lang="de-CH" sz="16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[t] &lt;- </a:t>
            </a:r>
            <a:r>
              <a:rPr lang="de-CH" sz="1600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mean.p</a:t>
            </a:r>
            <a:r>
              <a:rPr lang="de-CH" sz="16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de-CH" sz="16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de-CH" sz="1600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pB</a:t>
            </a:r>
            <a:r>
              <a:rPr lang="de-CH" sz="16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[t] &lt;- </a:t>
            </a:r>
            <a:r>
              <a:rPr lang="de-CH" sz="1600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mean.p</a:t>
            </a:r>
            <a:r>
              <a:rPr lang="de-CH" sz="16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[2]</a:t>
            </a:r>
          </a:p>
          <a:p>
            <a:r>
              <a:rPr lang="de-CH" sz="16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  }</a:t>
            </a:r>
          </a:p>
          <a:p>
            <a:r>
              <a:rPr lang="de-CH" sz="1600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for</a:t>
            </a:r>
            <a:r>
              <a:rPr lang="de-CH" sz="16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(u in 1:2){</a:t>
            </a:r>
          </a:p>
          <a:p>
            <a:r>
              <a:rPr lang="de-CH" sz="16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de-CH" sz="1600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mean.phi</a:t>
            </a:r>
            <a:r>
              <a:rPr lang="de-CH" sz="16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[u] ~ </a:t>
            </a:r>
            <a:r>
              <a:rPr lang="de-CH" sz="1600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dunif</a:t>
            </a:r>
            <a:r>
              <a:rPr lang="de-CH" sz="16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(0, 1)</a:t>
            </a:r>
          </a:p>
          <a:p>
            <a:r>
              <a:rPr lang="de-CH" sz="16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de-CH" sz="1600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mean.psi</a:t>
            </a:r>
            <a:r>
              <a:rPr lang="de-CH" sz="16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[u] ~ </a:t>
            </a:r>
            <a:r>
              <a:rPr lang="de-CH" sz="1600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dunif</a:t>
            </a:r>
            <a:r>
              <a:rPr lang="de-CH" sz="16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(0, 1)</a:t>
            </a:r>
          </a:p>
          <a:p>
            <a:r>
              <a:rPr lang="de-CH" sz="16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de-CH" sz="1600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mean.p</a:t>
            </a:r>
            <a:r>
              <a:rPr lang="de-CH" sz="16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[u] ~ </a:t>
            </a:r>
            <a:r>
              <a:rPr lang="de-CH" sz="1600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dunif</a:t>
            </a:r>
            <a:r>
              <a:rPr lang="de-CH" sz="16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(0, 1)</a:t>
            </a:r>
          </a:p>
          <a:p>
            <a:r>
              <a:rPr lang="de-CH" sz="16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  }</a:t>
            </a:r>
          </a:p>
        </p:txBody>
      </p:sp>
      <p:sp>
        <p:nvSpPr>
          <p:cNvPr id="6" name="Textfeld 5"/>
          <p:cNvSpPr txBox="1"/>
          <p:nvPr/>
        </p:nvSpPr>
        <p:spPr>
          <a:xfrm>
            <a:off x="431515" y="4914760"/>
            <a:ext cx="85143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 err="1">
                <a:latin typeface="Calibri" pitchFamily="34" charset="0"/>
              </a:rPr>
              <a:t>Define</a:t>
            </a:r>
            <a:r>
              <a:rPr lang="de-CH" dirty="0">
                <a:latin typeface="Calibri" pitchFamily="34" charset="0"/>
              </a:rPr>
              <a:t> linear </a:t>
            </a:r>
            <a:r>
              <a:rPr lang="de-CH" dirty="0" err="1">
                <a:latin typeface="Calibri" pitchFamily="34" charset="0"/>
              </a:rPr>
              <a:t>contraints</a:t>
            </a:r>
            <a:r>
              <a:rPr lang="de-CH" dirty="0">
                <a:latin typeface="Calibri" pitchFamily="34" charset="0"/>
              </a:rPr>
              <a:t> on </a:t>
            </a:r>
            <a:r>
              <a:rPr lang="de-CH" dirty="0" err="1">
                <a:latin typeface="Calibri" pitchFamily="34" charset="0"/>
              </a:rPr>
              <a:t>parameters</a:t>
            </a:r>
            <a:r>
              <a:rPr lang="de-CH" dirty="0">
                <a:latin typeface="Calibri" pitchFamily="34" charset="0"/>
              </a:rPr>
              <a:t> &amp; </a:t>
            </a:r>
            <a:r>
              <a:rPr lang="de-CH" dirty="0" err="1">
                <a:latin typeface="Calibri" pitchFamily="34" charset="0"/>
              </a:rPr>
              <a:t>specify</a:t>
            </a:r>
            <a:r>
              <a:rPr lang="de-CH" dirty="0">
                <a:latin typeface="Calibri" pitchFamily="34" charset="0"/>
              </a:rPr>
              <a:t> </a:t>
            </a:r>
            <a:r>
              <a:rPr lang="de-CH" dirty="0" err="1">
                <a:latin typeface="Calibri" pitchFamily="34" charset="0"/>
              </a:rPr>
              <a:t>the</a:t>
            </a:r>
            <a:r>
              <a:rPr lang="de-CH" dirty="0">
                <a:latin typeface="Calibri" pitchFamily="34" charset="0"/>
              </a:rPr>
              <a:t> </a:t>
            </a:r>
            <a:r>
              <a:rPr lang="de-CH" dirty="0" err="1">
                <a:latin typeface="Calibri" pitchFamily="34" charset="0"/>
              </a:rPr>
              <a:t>needed</a:t>
            </a:r>
            <a:r>
              <a:rPr lang="de-CH" dirty="0">
                <a:latin typeface="Calibri" pitchFamily="34" charset="0"/>
              </a:rPr>
              <a:t> </a:t>
            </a:r>
            <a:r>
              <a:rPr lang="de-CH" dirty="0" err="1">
                <a:latin typeface="Calibri" pitchFamily="34" charset="0"/>
              </a:rPr>
              <a:t>priors</a:t>
            </a:r>
            <a:endParaRPr lang="de-CH" dirty="0">
              <a:latin typeface="Calibri" pitchFamily="34" charset="0"/>
            </a:endParaRPr>
          </a:p>
        </p:txBody>
      </p:sp>
      <p:sp>
        <p:nvSpPr>
          <p:cNvPr id="7" name="Abgerundetes Rechteck 6"/>
          <p:cNvSpPr/>
          <p:nvPr/>
        </p:nvSpPr>
        <p:spPr>
          <a:xfrm>
            <a:off x="308225" y="4826000"/>
            <a:ext cx="8637655" cy="69267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graphicFrame>
        <p:nvGraphicFramePr>
          <p:cNvPr id="2" name="Objekt 1"/>
          <p:cNvGraphicFramePr>
            <a:graphicFrameLocks noChangeAspect="1"/>
          </p:cNvGraphicFramePr>
          <p:nvPr/>
        </p:nvGraphicFramePr>
        <p:xfrm>
          <a:off x="5899150" y="1676136"/>
          <a:ext cx="1891588" cy="4847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9420" name="Equation" r:id="rId4" imgW="990360" imgH="253800" progId="Equation.DSMT4">
                  <p:embed/>
                </p:oleObj>
              </mc:Choice>
              <mc:Fallback>
                <p:oleObj name="Equation" r:id="rId4" imgW="990360" imgH="253800" progId="Equation.DSMT4">
                  <p:embed/>
                  <p:pic>
                    <p:nvPicPr>
                      <p:cNvPr id="2" name="Objekt 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899150" y="1676136"/>
                        <a:ext cx="1891588" cy="48475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537142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ext Box 2"/>
          <p:cNvSpPr txBox="1">
            <a:spLocks noChangeArrowheads="1"/>
          </p:cNvSpPr>
          <p:nvPr/>
        </p:nvSpPr>
        <p:spPr bwMode="auto">
          <a:xfrm>
            <a:off x="517525" y="62442"/>
            <a:ext cx="795288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b="1" dirty="0">
                <a:latin typeface="Calibri" pitchFamily="34" charset="0"/>
              </a:rPr>
              <a:t>CJS </a:t>
            </a:r>
            <a:r>
              <a:rPr lang="de-CH" b="1" dirty="0" err="1">
                <a:latin typeface="Calibri" pitchFamily="34" charset="0"/>
              </a:rPr>
              <a:t>models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are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multistate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models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w</a:t>
            </a:r>
            <a:r>
              <a:rPr lang="de-CH" b="1" dirty="0">
                <a:latin typeface="Calibri" pitchFamily="34" charset="0"/>
              </a:rPr>
              <a:t>/ 2 </a:t>
            </a:r>
            <a:r>
              <a:rPr lang="de-CH" b="1" dirty="0" err="1">
                <a:latin typeface="Calibri" pitchFamily="34" charset="0"/>
              </a:rPr>
              <a:t>states</a:t>
            </a:r>
            <a:r>
              <a:rPr lang="de-CH" b="1" dirty="0">
                <a:latin typeface="Calibri" pitchFamily="34" charset="0"/>
              </a:rPr>
              <a:t>: </a:t>
            </a:r>
            <a:r>
              <a:rPr lang="de-CH" b="1" dirty="0" err="1">
                <a:latin typeface="Calibri" pitchFamily="34" charset="0"/>
              </a:rPr>
              <a:t>alive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and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dead</a:t>
            </a:r>
            <a:endParaRPr lang="en-GB" b="1" dirty="0">
              <a:latin typeface="Calibri" pitchFamily="34" charset="0"/>
            </a:endParaRPr>
          </a:p>
        </p:txBody>
      </p:sp>
      <p:sp>
        <p:nvSpPr>
          <p:cNvPr id="4" name="Textfeld 3"/>
          <p:cNvSpPr txBox="1"/>
          <p:nvPr/>
        </p:nvSpPr>
        <p:spPr>
          <a:xfrm>
            <a:off x="704043" y="1181877"/>
            <a:ext cx="5597525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300" b="1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# </a:t>
            </a:r>
            <a:r>
              <a:rPr lang="de-CH" sz="1300" b="1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Define</a:t>
            </a:r>
            <a:r>
              <a:rPr lang="de-CH" sz="1300" b="1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CH" sz="1300" b="1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state</a:t>
            </a:r>
            <a:r>
              <a:rPr lang="de-CH" sz="1300" b="1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-transition </a:t>
            </a:r>
            <a:r>
              <a:rPr lang="de-CH" sz="1300" b="1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and</a:t>
            </a:r>
            <a:r>
              <a:rPr lang="de-CH" sz="1300" b="1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CH" sz="1300" b="1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observation</a:t>
            </a:r>
            <a:r>
              <a:rPr lang="de-CH" sz="1300" b="1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CH" sz="1300" b="1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matrices</a:t>
            </a:r>
            <a:endParaRPr lang="de-CH" sz="1300" b="1" dirty="0">
              <a:solidFill>
                <a:srgbClr val="0099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de-CH" sz="13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for</a:t>
            </a:r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(i in 1:nind){  </a:t>
            </a:r>
          </a:p>
          <a:p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  # </a:t>
            </a:r>
            <a:r>
              <a:rPr lang="de-CH" sz="13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Define</a:t>
            </a:r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CH" sz="13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probabilities</a:t>
            </a:r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CH" sz="13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of</a:t>
            </a:r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CH" sz="13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state</a:t>
            </a:r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S(t+1) </a:t>
            </a:r>
            <a:r>
              <a:rPr lang="de-CH" sz="13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given</a:t>
            </a:r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S(t)</a:t>
            </a:r>
          </a:p>
          <a:p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de-CH" sz="13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for</a:t>
            </a:r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(t in f[i]:(n.occasions-1)){</a:t>
            </a:r>
          </a:p>
          <a:p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     </a:t>
            </a:r>
            <a:r>
              <a:rPr lang="de-CH" sz="13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ps</a:t>
            </a:r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[1,i,t,1] &lt;- </a:t>
            </a:r>
            <a:r>
              <a:rPr lang="de-CH" sz="13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phi</a:t>
            </a:r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[t]</a:t>
            </a:r>
          </a:p>
          <a:p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     </a:t>
            </a:r>
            <a:r>
              <a:rPr lang="de-CH" sz="13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ps</a:t>
            </a:r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[1,i,t,2] &lt;- 1 - </a:t>
            </a:r>
            <a:r>
              <a:rPr lang="de-CH" sz="13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phi</a:t>
            </a:r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[t]</a:t>
            </a:r>
          </a:p>
          <a:p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     </a:t>
            </a:r>
            <a:r>
              <a:rPr lang="de-CH" sz="13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ps</a:t>
            </a:r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[2,i,t,1] &lt;- 0</a:t>
            </a:r>
          </a:p>
          <a:p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     </a:t>
            </a:r>
            <a:r>
              <a:rPr lang="de-CH" sz="13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ps</a:t>
            </a:r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[2,i,t,2] &lt;- 1</a:t>
            </a:r>
          </a:p>
          <a:p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     </a:t>
            </a:r>
          </a:p>
          <a:p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     # </a:t>
            </a:r>
            <a:r>
              <a:rPr lang="de-CH" sz="13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Define</a:t>
            </a:r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CH" sz="13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probabilities</a:t>
            </a:r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CH" sz="13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of</a:t>
            </a:r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O(t) </a:t>
            </a:r>
            <a:r>
              <a:rPr lang="de-CH" sz="13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given</a:t>
            </a:r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S(t)</a:t>
            </a:r>
          </a:p>
          <a:p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     </a:t>
            </a:r>
            <a:r>
              <a:rPr lang="de-CH" sz="13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po</a:t>
            </a:r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[1,i,t,1] &lt;- p[t]</a:t>
            </a:r>
          </a:p>
          <a:p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     </a:t>
            </a:r>
            <a:r>
              <a:rPr lang="de-CH" sz="13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po</a:t>
            </a:r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[1,i,t,2] &lt;- 1 - p[t]</a:t>
            </a:r>
          </a:p>
          <a:p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     </a:t>
            </a:r>
            <a:r>
              <a:rPr lang="de-CH" sz="13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po</a:t>
            </a:r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[2,i,t,1] &lt;- 0</a:t>
            </a:r>
          </a:p>
          <a:p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     </a:t>
            </a:r>
            <a:r>
              <a:rPr lang="de-CH" sz="13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po</a:t>
            </a:r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[2,i,t,2] &lt;- 1</a:t>
            </a:r>
          </a:p>
          <a:p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     } #t</a:t>
            </a:r>
          </a:p>
          <a:p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  } #i</a:t>
            </a:r>
          </a:p>
          <a:p>
            <a:endParaRPr lang="de-CH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ZoneTexte 1">
                <a:extLst>
                  <a:ext uri="{FF2B5EF4-FFF2-40B4-BE49-F238E27FC236}">
                    <a16:creationId xmlns:a16="http://schemas.microsoft.com/office/drawing/2014/main" id="{51841FB8-D4D2-0F45-B172-CE93113EB96E}"/>
                  </a:ext>
                </a:extLst>
              </p:cNvPr>
              <p:cNvSpPr txBox="1"/>
              <p:nvPr/>
            </p:nvSpPr>
            <p:spPr>
              <a:xfrm>
                <a:off x="6857685" y="2074636"/>
                <a:ext cx="1185196" cy="4713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fr-FR" sz="1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sz="18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fr-FR" sz="18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  <m:e>
                                <m:r>
                                  <a:rPr lang="fr-FR" sz="1800" b="0" i="1" smtClean="0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r>
                                  <a:rPr lang="fr-FR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</m:mr>
                            <m:mr>
                              <m:e>
                                <m:r>
                                  <a:rPr lang="fr-FR" sz="1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fr-FR" sz="1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2" name="ZoneTexte 1">
                <a:extLst>
                  <a:ext uri="{FF2B5EF4-FFF2-40B4-BE49-F238E27FC236}">
                    <a16:creationId xmlns:a16="http://schemas.microsoft.com/office/drawing/2014/main" id="{51841FB8-D4D2-0F45-B172-CE93113EB9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7685" y="2074636"/>
                <a:ext cx="1185196" cy="471347"/>
              </a:xfrm>
              <a:prstGeom prst="rect">
                <a:avLst/>
              </a:prstGeom>
              <a:blipFill>
                <a:blip r:embed="rId3"/>
                <a:stretch>
                  <a:fillRect t="-2632" b="-1578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8B04B3CA-318F-DD41-8741-17F0121E3837}"/>
                  </a:ext>
                </a:extLst>
              </p:cNvPr>
              <p:cNvSpPr txBox="1"/>
              <p:nvPr/>
            </p:nvSpPr>
            <p:spPr>
              <a:xfrm>
                <a:off x="6857685" y="3321622"/>
                <a:ext cx="1123256" cy="4690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fr-FR" sz="1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sz="18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fr-FR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e>
                                <m:r>
                                  <a:rPr lang="fr-FR" sz="1800" b="0" i="1" smtClean="0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r>
                                  <a:rPr lang="fr-FR" sz="18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mr>
                            <m:mr>
                              <m:e>
                                <m:r>
                                  <a:rPr lang="fr-FR" sz="1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fr-FR" sz="1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8B04B3CA-318F-DD41-8741-17F0121E38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7685" y="3321622"/>
                <a:ext cx="1123256" cy="469039"/>
              </a:xfrm>
              <a:prstGeom prst="rect">
                <a:avLst/>
              </a:prstGeom>
              <a:blipFill>
                <a:blip r:embed="rId4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559287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ext Box 2"/>
          <p:cNvSpPr txBox="1">
            <a:spLocks noChangeArrowheads="1"/>
          </p:cNvSpPr>
          <p:nvPr/>
        </p:nvSpPr>
        <p:spPr bwMode="auto">
          <a:xfrm>
            <a:off x="517525" y="62442"/>
            <a:ext cx="795288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b="1" dirty="0">
                <a:latin typeface="Calibri" pitchFamily="34" charset="0"/>
              </a:rPr>
              <a:t>CJS </a:t>
            </a:r>
            <a:r>
              <a:rPr lang="de-CH" b="1" dirty="0" err="1">
                <a:latin typeface="Calibri" pitchFamily="34" charset="0"/>
              </a:rPr>
              <a:t>models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are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multistate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models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w</a:t>
            </a:r>
            <a:r>
              <a:rPr lang="de-CH" b="1" dirty="0">
                <a:latin typeface="Calibri" pitchFamily="34" charset="0"/>
              </a:rPr>
              <a:t>/ 2 </a:t>
            </a:r>
            <a:r>
              <a:rPr lang="de-CH" b="1" dirty="0" err="1">
                <a:latin typeface="Calibri" pitchFamily="34" charset="0"/>
              </a:rPr>
              <a:t>states</a:t>
            </a:r>
            <a:r>
              <a:rPr lang="de-CH" b="1" dirty="0">
                <a:latin typeface="Calibri" pitchFamily="34" charset="0"/>
              </a:rPr>
              <a:t>: </a:t>
            </a:r>
            <a:r>
              <a:rPr lang="de-CH" b="1" dirty="0" err="1">
                <a:latin typeface="Calibri" pitchFamily="34" charset="0"/>
              </a:rPr>
              <a:t>alive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and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dead</a:t>
            </a:r>
            <a:endParaRPr lang="en-GB" b="1" dirty="0">
              <a:latin typeface="Calibri" pitchFamily="34" charset="0"/>
            </a:endParaRPr>
          </a:p>
        </p:txBody>
      </p:sp>
      <p:sp>
        <p:nvSpPr>
          <p:cNvPr id="4" name="Textfeld 3"/>
          <p:cNvSpPr txBox="1"/>
          <p:nvPr/>
        </p:nvSpPr>
        <p:spPr>
          <a:xfrm>
            <a:off x="704043" y="1181877"/>
            <a:ext cx="5597525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300" b="1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# </a:t>
            </a:r>
            <a:r>
              <a:rPr lang="de-CH" sz="1300" b="1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Define</a:t>
            </a:r>
            <a:r>
              <a:rPr lang="de-CH" sz="1300" b="1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CH" sz="1300" b="1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state</a:t>
            </a:r>
            <a:r>
              <a:rPr lang="de-CH" sz="1300" b="1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-transition </a:t>
            </a:r>
            <a:r>
              <a:rPr lang="de-CH" sz="1300" b="1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and</a:t>
            </a:r>
            <a:r>
              <a:rPr lang="de-CH" sz="1300" b="1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CH" sz="1300" b="1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observation</a:t>
            </a:r>
            <a:r>
              <a:rPr lang="de-CH" sz="1300" b="1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CH" sz="1300" b="1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matrices</a:t>
            </a:r>
            <a:endParaRPr lang="de-CH" sz="1300" b="1" dirty="0">
              <a:solidFill>
                <a:srgbClr val="0099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de-CH" sz="13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for</a:t>
            </a:r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(i in 1:nind){  </a:t>
            </a:r>
          </a:p>
          <a:p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  # </a:t>
            </a:r>
            <a:r>
              <a:rPr lang="de-CH" sz="13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Define</a:t>
            </a:r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CH" sz="13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probabilities</a:t>
            </a:r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CH" sz="13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of</a:t>
            </a:r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CH" sz="13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state</a:t>
            </a:r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S(t+1) </a:t>
            </a:r>
            <a:r>
              <a:rPr lang="de-CH" sz="13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given</a:t>
            </a:r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S(t)</a:t>
            </a:r>
          </a:p>
          <a:p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de-CH" sz="13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for</a:t>
            </a:r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(t in f[i]:(n.occasions-1)){</a:t>
            </a:r>
          </a:p>
          <a:p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     </a:t>
            </a:r>
            <a:r>
              <a:rPr lang="de-CH" sz="13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ps</a:t>
            </a:r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[1,i,t,1] &lt;- </a:t>
            </a:r>
            <a:r>
              <a:rPr lang="de-CH" sz="13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phi</a:t>
            </a:r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[t]</a:t>
            </a:r>
          </a:p>
          <a:p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     </a:t>
            </a:r>
            <a:r>
              <a:rPr lang="de-CH" sz="13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ps</a:t>
            </a:r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[1,i,t,2] &lt;- 1 - </a:t>
            </a:r>
            <a:r>
              <a:rPr lang="de-CH" sz="13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phi</a:t>
            </a:r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[t]</a:t>
            </a:r>
          </a:p>
          <a:p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     </a:t>
            </a:r>
            <a:r>
              <a:rPr lang="de-CH" sz="13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ps</a:t>
            </a:r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[2,i,t,1] &lt;- 0</a:t>
            </a:r>
          </a:p>
          <a:p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     </a:t>
            </a:r>
            <a:r>
              <a:rPr lang="de-CH" sz="13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ps</a:t>
            </a:r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[2,i,t,2] &lt;- 1</a:t>
            </a:r>
          </a:p>
          <a:p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     </a:t>
            </a:r>
          </a:p>
          <a:p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     # </a:t>
            </a:r>
            <a:r>
              <a:rPr lang="de-CH" sz="13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Define</a:t>
            </a:r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CH" sz="13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probabilities</a:t>
            </a:r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CH" sz="13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of</a:t>
            </a:r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O(t) </a:t>
            </a:r>
            <a:r>
              <a:rPr lang="de-CH" sz="13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given</a:t>
            </a:r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S(t)</a:t>
            </a:r>
          </a:p>
          <a:p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     </a:t>
            </a:r>
            <a:r>
              <a:rPr lang="de-CH" sz="13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po</a:t>
            </a:r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[1,i,t,1] &lt;- p[t]</a:t>
            </a:r>
          </a:p>
          <a:p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     </a:t>
            </a:r>
            <a:r>
              <a:rPr lang="de-CH" sz="13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po</a:t>
            </a:r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[1,i,t,2] &lt;- 1 - p[t]</a:t>
            </a:r>
          </a:p>
          <a:p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     </a:t>
            </a:r>
            <a:r>
              <a:rPr lang="de-CH" sz="13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po</a:t>
            </a:r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[2,i,t,1] &lt;- 0</a:t>
            </a:r>
          </a:p>
          <a:p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     </a:t>
            </a:r>
            <a:r>
              <a:rPr lang="de-CH" sz="13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po</a:t>
            </a:r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[2,i,t,2] &lt;- 1</a:t>
            </a:r>
          </a:p>
          <a:p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     } #t</a:t>
            </a:r>
          </a:p>
          <a:p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  } #i</a:t>
            </a:r>
          </a:p>
          <a:p>
            <a:endParaRPr lang="de-CH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ZoneTexte 1">
                <a:extLst>
                  <a:ext uri="{FF2B5EF4-FFF2-40B4-BE49-F238E27FC236}">
                    <a16:creationId xmlns:a16="http://schemas.microsoft.com/office/drawing/2014/main" id="{51841FB8-D4D2-0F45-B172-CE93113EB96E}"/>
                  </a:ext>
                </a:extLst>
              </p:cNvPr>
              <p:cNvSpPr txBox="1"/>
              <p:nvPr/>
            </p:nvSpPr>
            <p:spPr>
              <a:xfrm>
                <a:off x="6857685" y="2074636"/>
                <a:ext cx="1185196" cy="4713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fr-FR" sz="1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sz="18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fr-FR" sz="18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  <m:e>
                                <m:r>
                                  <a:rPr lang="fr-FR" sz="1800" b="0" i="1" smtClean="0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r>
                                  <a:rPr lang="fr-FR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</m:mr>
                            <m:mr>
                              <m:e>
                                <m:r>
                                  <a:rPr lang="fr-FR" sz="1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fr-FR" sz="1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2" name="ZoneTexte 1">
                <a:extLst>
                  <a:ext uri="{FF2B5EF4-FFF2-40B4-BE49-F238E27FC236}">
                    <a16:creationId xmlns:a16="http://schemas.microsoft.com/office/drawing/2014/main" id="{51841FB8-D4D2-0F45-B172-CE93113EB9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7685" y="2074636"/>
                <a:ext cx="1185196" cy="471347"/>
              </a:xfrm>
              <a:prstGeom prst="rect">
                <a:avLst/>
              </a:prstGeom>
              <a:blipFill>
                <a:blip r:embed="rId3"/>
                <a:stretch>
                  <a:fillRect t="-2632" b="-1578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8B04B3CA-318F-DD41-8741-17F0121E3837}"/>
                  </a:ext>
                </a:extLst>
              </p:cNvPr>
              <p:cNvSpPr txBox="1"/>
              <p:nvPr/>
            </p:nvSpPr>
            <p:spPr>
              <a:xfrm>
                <a:off x="6857685" y="3321622"/>
                <a:ext cx="1123256" cy="4690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fr-FR" sz="1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sz="18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fr-FR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e>
                                <m:r>
                                  <a:rPr lang="fr-FR" sz="1800" b="0" i="1" smtClean="0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r>
                                  <a:rPr lang="fr-FR" sz="18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mr>
                            <m:mr>
                              <m:e>
                                <m:r>
                                  <a:rPr lang="fr-FR" sz="1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fr-FR" sz="1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8B04B3CA-318F-DD41-8741-17F0121E38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7685" y="3321622"/>
                <a:ext cx="1123256" cy="469039"/>
              </a:xfrm>
              <a:prstGeom prst="rect">
                <a:avLst/>
              </a:prstGeom>
              <a:blipFill>
                <a:blip r:embed="rId4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10F96983-D982-654C-B569-57B6323F9291}"/>
              </a:ext>
            </a:extLst>
          </p:cNvPr>
          <p:cNvSpPr/>
          <p:nvPr/>
        </p:nvSpPr>
        <p:spPr>
          <a:xfrm>
            <a:off x="1026438" y="4862905"/>
            <a:ext cx="69350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Some</a:t>
            </a:r>
            <a:r>
              <a:rPr lang="fr-FR" sz="1800" dirty="0">
                <a:latin typeface="Calibri" panose="020F0502020204030204" pitchFamily="34" charset="0"/>
                <a:cs typeface="Calibri" panose="020F0502020204030204" pitchFamily="34" charset="0"/>
              </a:rPr>
              <a:t> code </a:t>
            </a:r>
            <a:r>
              <a:rPr lang="fr-FR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here</a:t>
            </a:r>
            <a:r>
              <a:rPr lang="fr-FR" sz="1800" dirty="0">
                <a:latin typeface="Calibri" panose="020F0502020204030204" pitchFamily="34" charset="0"/>
                <a:cs typeface="Calibri" panose="020F0502020204030204" pitchFamily="34" charset="0"/>
              </a:rPr>
              <a:t>: https://</a:t>
            </a:r>
            <a:r>
              <a:rPr lang="fr-FR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github.com</a:t>
            </a:r>
            <a:r>
              <a:rPr lang="fr-FR" sz="1800" dirty="0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fr-FR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oliviergimenez</a:t>
            </a:r>
            <a:r>
              <a:rPr lang="fr-FR" sz="1800" dirty="0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fr-FR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multievent_jags_R</a:t>
            </a:r>
            <a:endParaRPr lang="fr-FR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023269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58381272-D1D1-C441-8F37-B2EB815955C1}"/>
              </a:ext>
            </a:extLst>
          </p:cNvPr>
          <p:cNvSpPr txBox="1"/>
          <p:nvPr/>
        </p:nvSpPr>
        <p:spPr>
          <a:xfrm>
            <a:off x="201335" y="117446"/>
            <a:ext cx="14360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>
                <a:latin typeface="Calibri" panose="020F0502020204030204" pitchFamily="34" charset="0"/>
                <a:cs typeface="Calibri" panose="020F0502020204030204" pitchFamily="34" charset="0"/>
              </a:rPr>
              <a:t>Exercise</a:t>
            </a:r>
            <a:r>
              <a:rPr lang="fr-FR" b="1" dirty="0">
                <a:latin typeface="Calibri" panose="020F0502020204030204" pitchFamily="34" charset="0"/>
                <a:cs typeface="Calibri" panose="020F0502020204030204" pitchFamily="34" charset="0"/>
              </a:rPr>
              <a:t> 3</a:t>
            </a:r>
          </a:p>
        </p:txBody>
      </p:sp>
    </p:spTree>
    <p:extLst>
      <p:ext uri="{BB962C8B-B14F-4D97-AF65-F5344CB8AC3E}">
        <p14:creationId xmlns:p14="http://schemas.microsoft.com/office/powerpoint/2010/main" val="29865378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2">
            <a:extLst>
              <a:ext uri="{FF2B5EF4-FFF2-40B4-BE49-F238E27FC236}">
                <a16:creationId xmlns:a16="http://schemas.microsoft.com/office/drawing/2014/main" id="{6EAA6B5D-7CE0-5E4F-A299-A1A905881B58}"/>
              </a:ext>
            </a:extLst>
          </p:cNvPr>
          <p:cNvSpPr txBox="1"/>
          <p:nvPr/>
        </p:nvSpPr>
        <p:spPr>
          <a:xfrm>
            <a:off x="638177" y="317182"/>
            <a:ext cx="23924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2800" b="1" dirty="0">
                <a:latin typeface="Calibri" panose="020F0502020204030204" pitchFamily="34" charset="0"/>
              </a:rPr>
              <a:t>A </a:t>
            </a:r>
            <a:r>
              <a:rPr lang="de-CH" sz="2800" b="1" dirty="0" err="1">
                <a:latin typeface="Calibri" panose="020F0502020204030204" pitchFamily="34" charset="0"/>
              </a:rPr>
              <a:t>bit</a:t>
            </a:r>
            <a:r>
              <a:rPr lang="de-CH" sz="2800" b="1" dirty="0">
                <a:latin typeface="Calibri" panose="020F0502020204030204" pitchFamily="34" charset="0"/>
              </a:rPr>
              <a:t> </a:t>
            </a:r>
            <a:r>
              <a:rPr lang="de-CH" sz="2800" b="1" dirty="0" err="1">
                <a:latin typeface="Calibri" panose="020F0502020204030204" pitchFamily="34" charset="0"/>
              </a:rPr>
              <a:t>of</a:t>
            </a:r>
            <a:r>
              <a:rPr lang="de-CH" sz="2800" b="1" dirty="0">
                <a:latin typeface="Calibri" panose="020F0502020204030204" pitchFamily="34" charset="0"/>
              </a:rPr>
              <a:t> </a:t>
            </a:r>
            <a:r>
              <a:rPr lang="de-CH" sz="2800" b="1" dirty="0" err="1">
                <a:latin typeface="Calibri" panose="020F0502020204030204" pitchFamily="34" charset="0"/>
              </a:rPr>
              <a:t>history</a:t>
            </a:r>
            <a:endParaRPr lang="de-CH" sz="2800" b="1" dirty="0">
              <a:latin typeface="Calibri" panose="020F0502020204030204" pitchFamily="34" charset="0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4B131E6-2E5D-0A4B-A157-97008EC292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6100" y="158591"/>
            <a:ext cx="5546817" cy="539781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099195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8916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97110834"/>
              </p:ext>
            </p:extLst>
          </p:nvPr>
        </p:nvGraphicFramePr>
        <p:xfrm>
          <a:off x="2834866" y="2500307"/>
          <a:ext cx="2659507" cy="8765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9612" name="Equation" r:id="rId4" imgW="2234880" imgH="736560" progId="Equation.DSMT4">
                  <p:embed/>
                </p:oleObj>
              </mc:Choice>
              <mc:Fallback>
                <p:oleObj name="Equation" r:id="rId4" imgW="2234880" imgH="7365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34866" y="2500307"/>
                        <a:ext cx="2659507" cy="87650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917" name="TextBox 10"/>
          <p:cNvSpPr txBox="1">
            <a:spLocks noChangeArrowheads="1"/>
          </p:cNvSpPr>
          <p:nvPr/>
        </p:nvSpPr>
        <p:spPr bwMode="auto">
          <a:xfrm>
            <a:off x="1771969" y="2525449"/>
            <a:ext cx="1016625" cy="8002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>
              <a:spcBef>
                <a:spcPts val="600"/>
              </a:spcBef>
            </a:pPr>
            <a:r>
              <a:rPr lang="de-CH" sz="1200" i="1" dirty="0" err="1">
                <a:solidFill>
                  <a:srgbClr val="3333CC"/>
                </a:solidFill>
                <a:latin typeface="Calibri" pitchFamily="34" charset="0"/>
              </a:rPr>
              <a:t>breeding</a:t>
            </a:r>
            <a:endParaRPr lang="de-CH" sz="1200" i="1" dirty="0">
              <a:solidFill>
                <a:srgbClr val="3333CC"/>
              </a:solidFill>
              <a:latin typeface="Calibri" pitchFamily="34" charset="0"/>
            </a:endParaRPr>
          </a:p>
          <a:p>
            <a:pPr eaLnBrk="1" hangingPunct="1">
              <a:spcBef>
                <a:spcPts val="600"/>
              </a:spcBef>
            </a:pPr>
            <a:r>
              <a:rPr lang="de-CH" sz="1200" i="1" dirty="0">
                <a:solidFill>
                  <a:srgbClr val="3333CC"/>
                </a:solidFill>
                <a:latin typeface="Calibri" pitchFamily="34" charset="0"/>
              </a:rPr>
              <a:t>non-</a:t>
            </a:r>
            <a:r>
              <a:rPr lang="de-CH" sz="1200" i="1" dirty="0" err="1">
                <a:solidFill>
                  <a:srgbClr val="3333CC"/>
                </a:solidFill>
                <a:latin typeface="Calibri" pitchFamily="34" charset="0"/>
              </a:rPr>
              <a:t>breeding</a:t>
            </a:r>
            <a:endParaRPr lang="de-CH" sz="1200" i="1" dirty="0">
              <a:solidFill>
                <a:srgbClr val="3333CC"/>
              </a:solidFill>
              <a:latin typeface="Calibri" pitchFamily="34" charset="0"/>
            </a:endParaRPr>
          </a:p>
          <a:p>
            <a:pPr eaLnBrk="1" hangingPunct="1">
              <a:spcBef>
                <a:spcPts val="600"/>
              </a:spcBef>
            </a:pPr>
            <a:r>
              <a:rPr lang="de-CH" sz="1200" i="1" dirty="0" err="1">
                <a:solidFill>
                  <a:srgbClr val="3333CC"/>
                </a:solidFill>
                <a:latin typeface="Calibri" pitchFamily="34" charset="0"/>
              </a:rPr>
              <a:t>dead</a:t>
            </a:r>
            <a:endParaRPr lang="de-CH" sz="1200" i="1" dirty="0">
              <a:solidFill>
                <a:srgbClr val="3333CC"/>
              </a:solidFill>
              <a:latin typeface="Calibri" pitchFamily="34" charset="0"/>
            </a:endParaRPr>
          </a:p>
        </p:txBody>
      </p:sp>
      <p:sp>
        <p:nvSpPr>
          <p:cNvPr id="38918" name="TextBox 13"/>
          <p:cNvSpPr txBox="1">
            <a:spLocks noChangeArrowheads="1"/>
          </p:cNvSpPr>
          <p:nvPr/>
        </p:nvSpPr>
        <p:spPr bwMode="auto">
          <a:xfrm rot="5400000">
            <a:off x="4066940" y="961911"/>
            <a:ext cx="734561" cy="23544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algn="r" eaLnBrk="1" hangingPunct="1">
              <a:spcBef>
                <a:spcPts val="1800"/>
              </a:spcBef>
            </a:pPr>
            <a:endParaRPr lang="de-CH" sz="1200" i="1" dirty="0">
              <a:solidFill>
                <a:srgbClr val="3333CC"/>
              </a:solidFill>
              <a:latin typeface="Calibri" pitchFamily="34" charset="0"/>
            </a:endParaRPr>
          </a:p>
          <a:p>
            <a:pPr algn="r" eaLnBrk="1" hangingPunct="1">
              <a:spcBef>
                <a:spcPts val="1800"/>
              </a:spcBef>
            </a:pPr>
            <a:r>
              <a:rPr lang="de-CH" sz="1200" i="1" dirty="0" err="1">
                <a:solidFill>
                  <a:srgbClr val="3333CC"/>
                </a:solidFill>
                <a:latin typeface="Calibri" pitchFamily="34" charset="0"/>
              </a:rPr>
              <a:t>dead</a:t>
            </a:r>
            <a:endParaRPr lang="de-CH" sz="1200" i="1" dirty="0">
              <a:solidFill>
                <a:srgbClr val="3333CC"/>
              </a:solidFill>
              <a:latin typeface="Calibri" pitchFamily="34" charset="0"/>
            </a:endParaRPr>
          </a:p>
          <a:p>
            <a:pPr algn="r" eaLnBrk="1" hangingPunct="1">
              <a:spcBef>
                <a:spcPts val="1800"/>
              </a:spcBef>
            </a:pPr>
            <a:endParaRPr lang="de-CH" sz="1200" i="1" dirty="0">
              <a:solidFill>
                <a:srgbClr val="3333CC"/>
              </a:solidFill>
              <a:latin typeface="Calibri" pitchFamily="34" charset="0"/>
            </a:endParaRPr>
          </a:p>
          <a:p>
            <a:pPr algn="r" eaLnBrk="1" hangingPunct="1">
              <a:spcBef>
                <a:spcPts val="1800"/>
              </a:spcBef>
            </a:pPr>
            <a:r>
              <a:rPr lang="de-CH" sz="1200" i="1" dirty="0">
                <a:solidFill>
                  <a:srgbClr val="3333CC"/>
                </a:solidFill>
                <a:latin typeface="Calibri" pitchFamily="34" charset="0"/>
              </a:rPr>
              <a:t>non-br.</a:t>
            </a:r>
          </a:p>
          <a:p>
            <a:pPr algn="r" eaLnBrk="1" hangingPunct="1">
              <a:spcBef>
                <a:spcPts val="1800"/>
              </a:spcBef>
            </a:pPr>
            <a:endParaRPr lang="de-CH" sz="1200" i="1" dirty="0">
              <a:solidFill>
                <a:srgbClr val="3333CC"/>
              </a:solidFill>
              <a:latin typeface="Calibri" pitchFamily="34" charset="0"/>
            </a:endParaRPr>
          </a:p>
          <a:p>
            <a:pPr algn="r" eaLnBrk="1" hangingPunct="1">
              <a:spcBef>
                <a:spcPts val="1800"/>
              </a:spcBef>
            </a:pPr>
            <a:r>
              <a:rPr lang="de-CH" sz="1200" i="1" dirty="0" err="1">
                <a:solidFill>
                  <a:srgbClr val="3333CC"/>
                </a:solidFill>
                <a:latin typeface="Calibri" pitchFamily="34" charset="0"/>
              </a:rPr>
              <a:t>breeding</a:t>
            </a:r>
            <a:endParaRPr lang="de-CH" sz="1200" i="1" dirty="0">
              <a:solidFill>
                <a:srgbClr val="3333CC"/>
              </a:solidFill>
              <a:latin typeface="Calibri" pitchFamily="34" charset="0"/>
            </a:endParaRPr>
          </a:p>
        </p:txBody>
      </p:sp>
      <p:sp>
        <p:nvSpPr>
          <p:cNvPr id="38919" name="TextBox 9"/>
          <p:cNvSpPr txBox="1">
            <a:spLocks noChangeArrowheads="1"/>
          </p:cNvSpPr>
          <p:nvPr/>
        </p:nvSpPr>
        <p:spPr bwMode="auto">
          <a:xfrm>
            <a:off x="557020" y="2764971"/>
            <a:ext cx="113306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1200" i="1" dirty="0">
                <a:solidFill>
                  <a:srgbClr val="3333CC"/>
                </a:solidFill>
                <a:latin typeface="Calibri" pitchFamily="34" charset="0"/>
              </a:rPr>
              <a:t>States </a:t>
            </a:r>
            <a:r>
              <a:rPr lang="de-CH" sz="1200" i="1" dirty="0" err="1">
                <a:solidFill>
                  <a:srgbClr val="3333CC"/>
                </a:solidFill>
                <a:latin typeface="Calibri" pitchFamily="34" charset="0"/>
              </a:rPr>
              <a:t>at</a:t>
            </a:r>
            <a:r>
              <a:rPr lang="de-CH" sz="1200" i="1" dirty="0">
                <a:solidFill>
                  <a:srgbClr val="3333CC"/>
                </a:solidFill>
                <a:latin typeface="Calibri" pitchFamily="34" charset="0"/>
              </a:rPr>
              <a:t> time t</a:t>
            </a:r>
          </a:p>
        </p:txBody>
      </p:sp>
      <p:sp>
        <p:nvSpPr>
          <p:cNvPr id="38920" name="TextBox 11"/>
          <p:cNvSpPr txBox="1">
            <a:spLocks noChangeArrowheads="1"/>
          </p:cNvSpPr>
          <p:nvPr/>
        </p:nvSpPr>
        <p:spPr bwMode="auto">
          <a:xfrm>
            <a:off x="3582417" y="1534105"/>
            <a:ext cx="128855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1200" i="1" dirty="0">
                <a:solidFill>
                  <a:srgbClr val="3333CC"/>
                </a:solidFill>
                <a:latin typeface="Calibri" pitchFamily="34" charset="0"/>
              </a:rPr>
              <a:t>States </a:t>
            </a:r>
            <a:r>
              <a:rPr lang="de-CH" sz="1200" i="1" dirty="0" err="1">
                <a:solidFill>
                  <a:srgbClr val="3333CC"/>
                </a:solidFill>
                <a:latin typeface="Calibri" pitchFamily="34" charset="0"/>
              </a:rPr>
              <a:t>at</a:t>
            </a:r>
            <a:r>
              <a:rPr lang="de-CH" sz="1200" i="1" dirty="0">
                <a:solidFill>
                  <a:srgbClr val="3333CC"/>
                </a:solidFill>
                <a:latin typeface="Calibri" pitchFamily="34" charset="0"/>
              </a:rPr>
              <a:t> time t</a:t>
            </a:r>
            <a:r>
              <a:rPr lang="de-CH" sz="1200" dirty="0">
                <a:solidFill>
                  <a:srgbClr val="3333CC"/>
                </a:solidFill>
                <a:latin typeface="Calibri" pitchFamily="34" charset="0"/>
              </a:rPr>
              <a:t>+1</a:t>
            </a:r>
          </a:p>
        </p:txBody>
      </p:sp>
      <p:graphicFrame>
        <p:nvGraphicFramePr>
          <p:cNvPr id="38924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94659585"/>
              </p:ext>
            </p:extLst>
          </p:nvPr>
        </p:nvGraphicFramePr>
        <p:xfrm>
          <a:off x="2793998" y="4700324"/>
          <a:ext cx="1363277" cy="8674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9613" name="Equation" r:id="rId6" imgW="1117440" imgH="711000" progId="Equation.DSMT4">
                  <p:embed/>
                </p:oleObj>
              </mc:Choice>
              <mc:Fallback>
                <p:oleObj name="Equation" r:id="rId6" imgW="1117440" imgH="7110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93998" y="4700324"/>
                        <a:ext cx="1363277" cy="86742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925" name="TextBox 14"/>
          <p:cNvSpPr txBox="1">
            <a:spLocks noChangeArrowheads="1"/>
          </p:cNvSpPr>
          <p:nvPr/>
        </p:nvSpPr>
        <p:spPr bwMode="auto">
          <a:xfrm>
            <a:off x="1766889" y="4730805"/>
            <a:ext cx="1016625" cy="8002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>
              <a:spcBef>
                <a:spcPts val="600"/>
              </a:spcBef>
            </a:pPr>
            <a:r>
              <a:rPr lang="de-CH" sz="1200" i="1" dirty="0" err="1">
                <a:solidFill>
                  <a:srgbClr val="FF0000"/>
                </a:solidFill>
                <a:latin typeface="Calibri" pitchFamily="34" charset="0"/>
              </a:rPr>
              <a:t>breeding</a:t>
            </a:r>
            <a:endParaRPr lang="de-CH" sz="1200" i="1" dirty="0">
              <a:solidFill>
                <a:srgbClr val="FF0000"/>
              </a:solidFill>
              <a:latin typeface="Calibri" pitchFamily="34" charset="0"/>
            </a:endParaRPr>
          </a:p>
          <a:p>
            <a:pPr eaLnBrk="1" hangingPunct="1">
              <a:spcBef>
                <a:spcPts val="600"/>
              </a:spcBef>
            </a:pPr>
            <a:r>
              <a:rPr lang="de-CH" sz="1200" i="1" dirty="0">
                <a:solidFill>
                  <a:srgbClr val="FF0000"/>
                </a:solidFill>
                <a:latin typeface="Calibri" pitchFamily="34" charset="0"/>
              </a:rPr>
              <a:t>non-</a:t>
            </a:r>
            <a:r>
              <a:rPr lang="de-CH" sz="1200" i="1" dirty="0" err="1">
                <a:solidFill>
                  <a:srgbClr val="FF0000"/>
                </a:solidFill>
                <a:latin typeface="Calibri" pitchFamily="34" charset="0"/>
              </a:rPr>
              <a:t>breeding</a:t>
            </a:r>
            <a:endParaRPr lang="de-CH" sz="1200" i="1" dirty="0">
              <a:solidFill>
                <a:srgbClr val="FF0000"/>
              </a:solidFill>
              <a:latin typeface="Calibri" pitchFamily="34" charset="0"/>
            </a:endParaRPr>
          </a:p>
          <a:p>
            <a:pPr eaLnBrk="1" hangingPunct="1">
              <a:spcBef>
                <a:spcPts val="600"/>
              </a:spcBef>
            </a:pPr>
            <a:r>
              <a:rPr lang="de-CH" sz="1200" i="1" dirty="0" err="1">
                <a:solidFill>
                  <a:srgbClr val="FF0000"/>
                </a:solidFill>
                <a:latin typeface="Calibri" pitchFamily="34" charset="0"/>
              </a:rPr>
              <a:t>dead</a:t>
            </a:r>
            <a:endParaRPr lang="de-CH" sz="1200" i="1" dirty="0">
              <a:solidFill>
                <a:srgbClr val="FF0000"/>
              </a:solidFill>
              <a:latin typeface="Calibri" pitchFamily="34" charset="0"/>
            </a:endParaRPr>
          </a:p>
        </p:txBody>
      </p:sp>
      <p:sp>
        <p:nvSpPr>
          <p:cNvPr id="38926" name="TextBox 15"/>
          <p:cNvSpPr txBox="1">
            <a:spLocks noChangeArrowheads="1"/>
          </p:cNvSpPr>
          <p:nvPr/>
        </p:nvSpPr>
        <p:spPr bwMode="auto">
          <a:xfrm>
            <a:off x="633414" y="4909345"/>
            <a:ext cx="113306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1200" i="1" dirty="0">
                <a:solidFill>
                  <a:srgbClr val="FF0000"/>
                </a:solidFill>
                <a:latin typeface="Calibri" pitchFamily="34" charset="0"/>
              </a:rPr>
              <a:t>States </a:t>
            </a:r>
            <a:r>
              <a:rPr lang="de-CH" sz="1200" i="1" dirty="0" err="1">
                <a:solidFill>
                  <a:srgbClr val="FF0000"/>
                </a:solidFill>
                <a:latin typeface="Calibri" pitchFamily="34" charset="0"/>
              </a:rPr>
              <a:t>at</a:t>
            </a:r>
            <a:r>
              <a:rPr lang="de-CH" sz="1200" i="1" dirty="0">
                <a:solidFill>
                  <a:srgbClr val="FF0000"/>
                </a:solidFill>
                <a:latin typeface="Calibri" pitchFamily="34" charset="0"/>
              </a:rPr>
              <a:t> time t</a:t>
            </a:r>
          </a:p>
        </p:txBody>
      </p:sp>
      <p:sp>
        <p:nvSpPr>
          <p:cNvPr id="38927" name="TextBox 18"/>
          <p:cNvSpPr txBox="1">
            <a:spLocks noChangeArrowheads="1"/>
          </p:cNvSpPr>
          <p:nvPr/>
        </p:nvSpPr>
        <p:spPr bwMode="auto">
          <a:xfrm rot="5400000">
            <a:off x="2970762" y="3590971"/>
            <a:ext cx="983154" cy="1287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algn="r" eaLnBrk="1" hangingPunct="1">
              <a:spcBef>
                <a:spcPts val="2500"/>
              </a:spcBef>
            </a:pPr>
            <a:r>
              <a:rPr lang="de-CH" sz="1200" i="1" dirty="0">
                <a:solidFill>
                  <a:srgbClr val="FF0000"/>
                </a:solidFill>
                <a:latin typeface="Calibri" pitchFamily="34" charset="0"/>
              </a:rPr>
              <a:t>not </a:t>
            </a:r>
            <a:r>
              <a:rPr lang="de-CH" sz="1200" i="1" dirty="0" err="1">
                <a:solidFill>
                  <a:srgbClr val="FF0000"/>
                </a:solidFill>
                <a:latin typeface="Calibri" pitchFamily="34" charset="0"/>
              </a:rPr>
              <a:t>seen</a:t>
            </a:r>
            <a:endParaRPr lang="de-CH" sz="1200" i="1" dirty="0">
              <a:solidFill>
                <a:srgbClr val="FF0000"/>
              </a:solidFill>
              <a:latin typeface="Calibri" pitchFamily="34" charset="0"/>
            </a:endParaRPr>
          </a:p>
          <a:p>
            <a:pPr algn="r" eaLnBrk="1" hangingPunct="1">
              <a:spcBef>
                <a:spcPts val="2500"/>
              </a:spcBef>
            </a:pPr>
            <a:r>
              <a:rPr lang="de-CH" sz="1200" i="1" dirty="0" err="1">
                <a:solidFill>
                  <a:srgbClr val="FF0000"/>
                </a:solidFill>
                <a:latin typeface="Calibri" pitchFamily="34" charset="0"/>
              </a:rPr>
              <a:t>seen</a:t>
            </a:r>
            <a:r>
              <a:rPr lang="de-CH" sz="1200" i="1" dirty="0">
                <a:solidFill>
                  <a:srgbClr val="FF0000"/>
                </a:solidFill>
                <a:latin typeface="Calibri" pitchFamily="34" charset="0"/>
              </a:rPr>
              <a:t>, non-br.</a:t>
            </a:r>
          </a:p>
          <a:p>
            <a:pPr algn="r" eaLnBrk="1" hangingPunct="1">
              <a:spcBef>
                <a:spcPts val="2500"/>
              </a:spcBef>
            </a:pPr>
            <a:r>
              <a:rPr lang="de-CH" sz="1200" i="1" dirty="0" err="1">
                <a:solidFill>
                  <a:srgbClr val="FF0000"/>
                </a:solidFill>
                <a:latin typeface="Calibri" pitchFamily="34" charset="0"/>
              </a:rPr>
              <a:t>seen</a:t>
            </a:r>
            <a:r>
              <a:rPr lang="de-CH" sz="1200" i="1" dirty="0">
                <a:solidFill>
                  <a:srgbClr val="FF0000"/>
                </a:solidFill>
                <a:latin typeface="Calibri" pitchFamily="34" charset="0"/>
              </a:rPr>
              <a:t>, br.</a:t>
            </a:r>
          </a:p>
        </p:txBody>
      </p:sp>
      <p:sp>
        <p:nvSpPr>
          <p:cNvPr id="38928" name="TextBox 19"/>
          <p:cNvSpPr txBox="1">
            <a:spLocks noChangeArrowheads="1"/>
          </p:cNvSpPr>
          <p:nvPr/>
        </p:nvSpPr>
        <p:spPr bwMode="auto">
          <a:xfrm>
            <a:off x="2638425" y="3492501"/>
            <a:ext cx="157030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1200" i="1" dirty="0" err="1">
                <a:solidFill>
                  <a:srgbClr val="FF0000"/>
                </a:solidFill>
                <a:latin typeface="Calibri" pitchFamily="34" charset="0"/>
              </a:rPr>
              <a:t>Observations</a:t>
            </a:r>
            <a:r>
              <a:rPr lang="de-CH" sz="1200" i="1" dirty="0">
                <a:solidFill>
                  <a:srgbClr val="FF0000"/>
                </a:solidFill>
                <a:latin typeface="Calibri" pitchFamily="34" charset="0"/>
              </a:rPr>
              <a:t> </a:t>
            </a:r>
            <a:r>
              <a:rPr lang="de-CH" sz="1200" i="1" dirty="0" err="1">
                <a:solidFill>
                  <a:srgbClr val="FF0000"/>
                </a:solidFill>
                <a:latin typeface="Calibri" pitchFamily="34" charset="0"/>
              </a:rPr>
              <a:t>at</a:t>
            </a:r>
            <a:r>
              <a:rPr lang="de-CH" sz="1200" i="1" dirty="0">
                <a:solidFill>
                  <a:srgbClr val="FF0000"/>
                </a:solidFill>
                <a:latin typeface="Calibri" pitchFamily="34" charset="0"/>
              </a:rPr>
              <a:t> time t</a:t>
            </a:r>
            <a:endParaRPr lang="de-CH" sz="1200" dirty="0">
              <a:solidFill>
                <a:srgbClr val="FF0000"/>
              </a:solidFill>
              <a:latin typeface="Calibri" pitchFamily="34" charset="0"/>
            </a:endParaRPr>
          </a:p>
        </p:txBody>
      </p:sp>
      <p:sp>
        <p:nvSpPr>
          <p:cNvPr id="38922" name="Text Box 2"/>
          <p:cNvSpPr txBox="1">
            <a:spLocks noChangeArrowheads="1"/>
          </p:cNvSpPr>
          <p:nvPr/>
        </p:nvSpPr>
        <p:spPr bwMode="auto">
          <a:xfrm>
            <a:off x="508000" y="679980"/>
            <a:ext cx="365170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dirty="0">
                <a:latin typeface="Calibri" pitchFamily="34" charset="0"/>
              </a:rPr>
              <a:t>1. </a:t>
            </a:r>
            <a:r>
              <a:rPr lang="de-CH" dirty="0" err="1">
                <a:latin typeface="Calibri" pitchFamily="34" charset="0"/>
              </a:rPr>
              <a:t>Breeder</a:t>
            </a:r>
            <a:r>
              <a:rPr lang="de-CH" dirty="0">
                <a:latin typeface="Calibri" pitchFamily="34" charset="0"/>
              </a:rPr>
              <a:t> vs. non-</a:t>
            </a:r>
            <a:r>
              <a:rPr lang="de-CH" dirty="0" err="1">
                <a:latin typeface="Calibri" pitchFamily="34" charset="0"/>
              </a:rPr>
              <a:t>breeders</a:t>
            </a:r>
            <a:endParaRPr lang="en-GB" dirty="0">
              <a:latin typeface="Calibri" pitchFamily="34" charset="0"/>
            </a:endParaRPr>
          </a:p>
        </p:txBody>
      </p:sp>
      <p:sp>
        <p:nvSpPr>
          <p:cNvPr id="23" name="Text Box 2"/>
          <p:cNvSpPr txBox="1">
            <a:spLocks noChangeArrowheads="1"/>
          </p:cNvSpPr>
          <p:nvPr/>
        </p:nvSpPr>
        <p:spPr bwMode="auto">
          <a:xfrm>
            <a:off x="517526" y="291042"/>
            <a:ext cx="675005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b="1" dirty="0" err="1">
                <a:latin typeface="Calibri" pitchFamily="34" charset="0"/>
              </a:rPr>
              <a:t>Multistate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models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are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very</a:t>
            </a:r>
            <a:r>
              <a:rPr lang="de-CH" b="1" dirty="0">
                <a:latin typeface="Calibri" pitchFamily="34" charset="0"/>
              </a:rPr>
              <a:t> flexible: </a:t>
            </a:r>
            <a:r>
              <a:rPr lang="de-CH" b="1" dirty="0" err="1">
                <a:latin typeface="Calibri" pitchFamily="34" charset="0"/>
              </a:rPr>
              <a:t>some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examples</a:t>
            </a:r>
            <a:endParaRPr lang="en-GB" b="1" dirty="0">
              <a:latin typeface="Calibri" pitchFamily="34" charset="0"/>
            </a:endParaRPr>
          </a:p>
        </p:txBody>
      </p:sp>
      <p:sp>
        <p:nvSpPr>
          <p:cNvPr id="26" name="Textfeld 25"/>
          <p:cNvSpPr txBox="1"/>
          <p:nvPr/>
        </p:nvSpPr>
        <p:spPr>
          <a:xfrm>
            <a:off x="2333853" y="1133277"/>
            <a:ext cx="2232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800" dirty="0">
                <a:latin typeface="Calibri" pitchFamily="34" charset="0"/>
              </a:rPr>
              <a:t>State-</a:t>
            </a:r>
            <a:r>
              <a:rPr lang="de-CH" sz="1800" dirty="0" err="1">
                <a:latin typeface="Calibri" pitchFamily="34" charset="0"/>
              </a:rPr>
              <a:t>space</a:t>
            </a:r>
            <a:r>
              <a:rPr lang="de-CH" sz="1800" dirty="0">
                <a:latin typeface="Calibri" pitchFamily="34" charset="0"/>
              </a:rPr>
              <a:t> </a:t>
            </a:r>
            <a:r>
              <a:rPr lang="de-CH" sz="1800" dirty="0" err="1">
                <a:latin typeface="Calibri" pitchFamily="34" charset="0"/>
              </a:rPr>
              <a:t>likelihood</a:t>
            </a:r>
            <a:endParaRPr lang="de-CH" sz="1800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000056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7" name="Text Box 19"/>
          <p:cNvSpPr txBox="1">
            <a:spLocks noChangeArrowheads="1"/>
          </p:cNvSpPr>
          <p:nvPr/>
        </p:nvSpPr>
        <p:spPr bwMode="auto">
          <a:xfrm>
            <a:off x="471488" y="1595438"/>
            <a:ext cx="157171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2000">
                <a:solidFill>
                  <a:srgbClr val="3333CC"/>
                </a:solidFill>
                <a:latin typeface="Calibri" pitchFamily="34" charset="0"/>
              </a:rPr>
              <a:t>State process</a:t>
            </a:r>
          </a:p>
        </p:txBody>
      </p:sp>
      <p:sp>
        <p:nvSpPr>
          <p:cNvPr id="36871" name="TextBox 9"/>
          <p:cNvSpPr txBox="1">
            <a:spLocks noChangeArrowheads="1"/>
          </p:cNvSpPr>
          <p:nvPr/>
        </p:nvSpPr>
        <p:spPr bwMode="auto">
          <a:xfrm>
            <a:off x="1011239" y="2152386"/>
            <a:ext cx="161050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1800" i="1">
                <a:solidFill>
                  <a:srgbClr val="3333CC"/>
                </a:solidFill>
                <a:latin typeface="Calibri" pitchFamily="34" charset="0"/>
              </a:rPr>
              <a:t>States at time t</a:t>
            </a:r>
          </a:p>
        </p:txBody>
      </p:sp>
      <p:sp>
        <p:nvSpPr>
          <p:cNvPr id="36872" name="TextBox 11"/>
          <p:cNvSpPr txBox="1">
            <a:spLocks noChangeArrowheads="1"/>
          </p:cNvSpPr>
          <p:nvPr/>
        </p:nvSpPr>
        <p:spPr bwMode="auto">
          <a:xfrm>
            <a:off x="4549775" y="1116542"/>
            <a:ext cx="184294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1800" i="1">
                <a:solidFill>
                  <a:srgbClr val="3333CC"/>
                </a:solidFill>
                <a:latin typeface="Calibri" pitchFamily="34" charset="0"/>
              </a:rPr>
              <a:t>States at time t</a:t>
            </a:r>
            <a:r>
              <a:rPr lang="de-CH" sz="1800">
                <a:solidFill>
                  <a:srgbClr val="3333CC"/>
                </a:solidFill>
                <a:latin typeface="Calibri" pitchFamily="34" charset="0"/>
              </a:rPr>
              <a:t>+1</a:t>
            </a:r>
          </a:p>
        </p:txBody>
      </p:sp>
      <p:sp>
        <p:nvSpPr>
          <p:cNvPr id="36874" name="Text Box 2"/>
          <p:cNvSpPr txBox="1">
            <a:spLocks noChangeArrowheads="1"/>
          </p:cNvSpPr>
          <p:nvPr/>
        </p:nvSpPr>
        <p:spPr bwMode="auto">
          <a:xfrm>
            <a:off x="508001" y="679980"/>
            <a:ext cx="364779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dirty="0">
                <a:latin typeface="Calibri" pitchFamily="34" charset="0"/>
              </a:rPr>
              <a:t>2. Movement </a:t>
            </a:r>
            <a:r>
              <a:rPr lang="de-CH" dirty="0" err="1">
                <a:latin typeface="Calibri" pitchFamily="34" charset="0"/>
              </a:rPr>
              <a:t>among</a:t>
            </a:r>
            <a:r>
              <a:rPr lang="de-CH" dirty="0">
                <a:latin typeface="Calibri" pitchFamily="34" charset="0"/>
              </a:rPr>
              <a:t> 3 </a:t>
            </a:r>
            <a:r>
              <a:rPr lang="de-CH" dirty="0" err="1">
                <a:latin typeface="Calibri" pitchFamily="34" charset="0"/>
              </a:rPr>
              <a:t>sites</a:t>
            </a:r>
            <a:endParaRPr lang="en-GB" dirty="0">
              <a:latin typeface="Calibri" pitchFamily="34" charset="0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-40332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CH">
              <a:latin typeface="Calibri" pitchFamily="34" charset="0"/>
            </a:endParaRPr>
          </a:p>
        </p:txBody>
      </p:sp>
      <p:graphicFrame>
        <p:nvGraphicFramePr>
          <p:cNvPr id="4" name="Objek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9801490"/>
              </p:ext>
            </p:extLst>
          </p:nvPr>
        </p:nvGraphicFramePr>
        <p:xfrm>
          <a:off x="2849126" y="1557019"/>
          <a:ext cx="5501084" cy="13901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2019" name="Equation" r:id="rId4" imgW="4622760" imgH="1168200" progId="Equation.DSMT4">
                  <p:embed/>
                </p:oleObj>
              </mc:Choice>
              <mc:Fallback>
                <p:oleObj name="Equation" r:id="rId4" imgW="4622760" imgH="1168200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49126" y="1557019"/>
                        <a:ext cx="5501084" cy="139015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0" y="1218814"/>
            <a:ext cx="223138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Calibri" pitchFamily="34" charset="0"/>
              </a:rPr>
              <a:t>,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cs typeface="Arial" pitchFamily="34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0" y="-230832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CH">
              <a:latin typeface="Calibri" pitchFamily="34" charset="0"/>
            </a:endParaRPr>
          </a:p>
        </p:txBody>
      </p:sp>
      <p:sp>
        <p:nvSpPr>
          <p:cNvPr id="16" name="Text Box 2"/>
          <p:cNvSpPr txBox="1">
            <a:spLocks noChangeArrowheads="1"/>
          </p:cNvSpPr>
          <p:nvPr/>
        </p:nvSpPr>
        <p:spPr bwMode="auto">
          <a:xfrm>
            <a:off x="517526" y="291042"/>
            <a:ext cx="675005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b="1" dirty="0" err="1">
                <a:latin typeface="Calibri" pitchFamily="34" charset="0"/>
              </a:rPr>
              <a:t>Multistate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models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are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very</a:t>
            </a:r>
            <a:r>
              <a:rPr lang="de-CH" b="1" dirty="0">
                <a:latin typeface="Calibri" pitchFamily="34" charset="0"/>
              </a:rPr>
              <a:t> flexible: </a:t>
            </a:r>
            <a:r>
              <a:rPr lang="de-CH" b="1" dirty="0" err="1">
                <a:latin typeface="Calibri" pitchFamily="34" charset="0"/>
              </a:rPr>
              <a:t>some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examples</a:t>
            </a:r>
            <a:endParaRPr lang="en-GB" b="1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779084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7" name="Text Box 19"/>
          <p:cNvSpPr txBox="1">
            <a:spLocks noChangeArrowheads="1"/>
          </p:cNvSpPr>
          <p:nvPr/>
        </p:nvSpPr>
        <p:spPr bwMode="auto">
          <a:xfrm>
            <a:off x="471488" y="1595438"/>
            <a:ext cx="157171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2000">
                <a:solidFill>
                  <a:srgbClr val="3333CC"/>
                </a:solidFill>
                <a:latin typeface="Calibri" pitchFamily="34" charset="0"/>
              </a:rPr>
              <a:t>State process</a:t>
            </a:r>
          </a:p>
        </p:txBody>
      </p:sp>
      <p:sp>
        <p:nvSpPr>
          <p:cNvPr id="36871" name="TextBox 9"/>
          <p:cNvSpPr txBox="1">
            <a:spLocks noChangeArrowheads="1"/>
          </p:cNvSpPr>
          <p:nvPr/>
        </p:nvSpPr>
        <p:spPr bwMode="auto">
          <a:xfrm>
            <a:off x="1011239" y="2152386"/>
            <a:ext cx="161050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1800" i="1">
                <a:solidFill>
                  <a:srgbClr val="3333CC"/>
                </a:solidFill>
                <a:latin typeface="Calibri" pitchFamily="34" charset="0"/>
              </a:rPr>
              <a:t>States at time t</a:t>
            </a:r>
          </a:p>
        </p:txBody>
      </p:sp>
      <p:sp>
        <p:nvSpPr>
          <p:cNvPr id="36872" name="TextBox 11"/>
          <p:cNvSpPr txBox="1">
            <a:spLocks noChangeArrowheads="1"/>
          </p:cNvSpPr>
          <p:nvPr/>
        </p:nvSpPr>
        <p:spPr bwMode="auto">
          <a:xfrm>
            <a:off x="4549775" y="1116542"/>
            <a:ext cx="184294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1800" i="1">
                <a:solidFill>
                  <a:srgbClr val="3333CC"/>
                </a:solidFill>
                <a:latin typeface="Calibri" pitchFamily="34" charset="0"/>
              </a:rPr>
              <a:t>States at time t</a:t>
            </a:r>
            <a:r>
              <a:rPr lang="de-CH" sz="1800">
                <a:solidFill>
                  <a:srgbClr val="3333CC"/>
                </a:solidFill>
                <a:latin typeface="Calibri" pitchFamily="34" charset="0"/>
              </a:rPr>
              <a:t>+1</a:t>
            </a:r>
          </a:p>
        </p:txBody>
      </p:sp>
      <p:sp>
        <p:nvSpPr>
          <p:cNvPr id="36874" name="Text Box 2"/>
          <p:cNvSpPr txBox="1">
            <a:spLocks noChangeArrowheads="1"/>
          </p:cNvSpPr>
          <p:nvPr/>
        </p:nvSpPr>
        <p:spPr bwMode="auto">
          <a:xfrm>
            <a:off x="508001" y="679980"/>
            <a:ext cx="364779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dirty="0">
                <a:latin typeface="Calibri" pitchFamily="34" charset="0"/>
              </a:rPr>
              <a:t>2. Movement </a:t>
            </a:r>
            <a:r>
              <a:rPr lang="de-CH" dirty="0" err="1">
                <a:latin typeface="Calibri" pitchFamily="34" charset="0"/>
              </a:rPr>
              <a:t>among</a:t>
            </a:r>
            <a:r>
              <a:rPr lang="de-CH" dirty="0">
                <a:latin typeface="Calibri" pitchFamily="34" charset="0"/>
              </a:rPr>
              <a:t> 3 </a:t>
            </a:r>
            <a:r>
              <a:rPr lang="de-CH" dirty="0" err="1">
                <a:latin typeface="Calibri" pitchFamily="34" charset="0"/>
              </a:rPr>
              <a:t>sites</a:t>
            </a:r>
            <a:endParaRPr lang="en-GB" dirty="0">
              <a:latin typeface="Calibri" pitchFamily="34" charset="0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-40332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CH">
              <a:latin typeface="Calibri" pitchFamily="34" charset="0"/>
            </a:endParaRPr>
          </a:p>
        </p:txBody>
      </p:sp>
      <p:graphicFrame>
        <p:nvGraphicFramePr>
          <p:cNvPr id="4" name="Objekt 3"/>
          <p:cNvGraphicFramePr>
            <a:graphicFrameLocks noChangeAspect="1"/>
          </p:cNvGraphicFramePr>
          <p:nvPr/>
        </p:nvGraphicFramePr>
        <p:xfrm>
          <a:off x="2849126" y="1557019"/>
          <a:ext cx="5501084" cy="13901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4299" name="Equation" r:id="rId4" imgW="4622760" imgH="1168200" progId="Equation.DSMT4">
                  <p:embed/>
                </p:oleObj>
              </mc:Choice>
              <mc:Fallback>
                <p:oleObj name="Equation" r:id="rId4" imgW="4622760" imgH="1168200" progId="Equation.DSMT4">
                  <p:embed/>
                  <p:pic>
                    <p:nvPicPr>
                      <p:cNvPr id="4" name="Objek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49126" y="1557019"/>
                        <a:ext cx="5501084" cy="139015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0" y="1218814"/>
            <a:ext cx="223138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Calibri" pitchFamily="34" charset="0"/>
              </a:rPr>
              <a:t>,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cs typeface="Arial" pitchFamily="34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0" y="-230832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CH">
              <a:latin typeface="Calibri" pitchFamily="34" charset="0"/>
            </a:endParaRPr>
          </a:p>
        </p:txBody>
      </p:sp>
      <p:grpSp>
        <p:nvGrpSpPr>
          <p:cNvPr id="2" name="Gruppieren 1"/>
          <p:cNvGrpSpPr/>
          <p:nvPr/>
        </p:nvGrpSpPr>
        <p:grpSpPr>
          <a:xfrm>
            <a:off x="487363" y="3713440"/>
            <a:ext cx="7056080" cy="1824501"/>
            <a:chOff x="487363" y="4456112"/>
            <a:chExt cx="7056080" cy="2189396"/>
          </a:xfrm>
        </p:grpSpPr>
        <p:sp>
          <p:nvSpPr>
            <p:cNvPr id="36875" name="Text Box 21"/>
            <p:cNvSpPr txBox="1">
              <a:spLocks noChangeArrowheads="1"/>
            </p:cNvSpPr>
            <p:nvPr/>
          </p:nvSpPr>
          <p:spPr bwMode="auto">
            <a:xfrm>
              <a:off x="487363" y="4624388"/>
              <a:ext cx="2309094" cy="4801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eaLnBrk="1" hangingPunct="1"/>
              <a:r>
                <a:rPr lang="de-CH" sz="2000" dirty="0">
                  <a:solidFill>
                    <a:srgbClr val="FF0000"/>
                  </a:solidFill>
                  <a:latin typeface="Calibri" pitchFamily="34" charset="0"/>
                </a:rPr>
                <a:t>Observation </a:t>
              </a:r>
              <a:r>
                <a:rPr lang="de-CH" sz="2000" dirty="0" err="1">
                  <a:solidFill>
                    <a:srgbClr val="FF0000"/>
                  </a:solidFill>
                  <a:latin typeface="Calibri" pitchFamily="34" charset="0"/>
                </a:rPr>
                <a:t>process</a:t>
              </a:r>
              <a:endParaRPr lang="de-CH" sz="2000" dirty="0">
                <a:solidFill>
                  <a:srgbClr val="FF0000"/>
                </a:solidFill>
                <a:latin typeface="Calibri" pitchFamily="34" charset="0"/>
              </a:endParaRPr>
            </a:p>
          </p:txBody>
        </p:sp>
        <p:sp>
          <p:nvSpPr>
            <p:cNvPr id="36878" name="TextBox 15"/>
            <p:cNvSpPr txBox="1">
              <a:spLocks noChangeArrowheads="1"/>
            </p:cNvSpPr>
            <p:nvPr/>
          </p:nvSpPr>
          <p:spPr bwMode="auto">
            <a:xfrm>
              <a:off x="1590358" y="5665661"/>
              <a:ext cx="1610505" cy="4431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eaLnBrk="1" hangingPunct="1"/>
              <a:r>
                <a:rPr lang="de-CH" sz="1800" i="1" dirty="0">
                  <a:solidFill>
                    <a:srgbClr val="FF0000"/>
                  </a:solidFill>
                  <a:latin typeface="Calibri" pitchFamily="34" charset="0"/>
                </a:rPr>
                <a:t>States </a:t>
              </a:r>
              <a:r>
                <a:rPr lang="de-CH" sz="1800" i="1" dirty="0" err="1">
                  <a:solidFill>
                    <a:srgbClr val="FF0000"/>
                  </a:solidFill>
                  <a:latin typeface="Calibri" pitchFamily="34" charset="0"/>
                </a:rPr>
                <a:t>at</a:t>
              </a:r>
              <a:r>
                <a:rPr lang="de-CH" sz="1800" i="1" dirty="0">
                  <a:solidFill>
                    <a:srgbClr val="FF0000"/>
                  </a:solidFill>
                  <a:latin typeface="Calibri" pitchFamily="34" charset="0"/>
                </a:rPr>
                <a:t> time t</a:t>
              </a:r>
            </a:p>
          </p:txBody>
        </p:sp>
        <p:sp>
          <p:nvSpPr>
            <p:cNvPr id="36880" name="TextBox 19"/>
            <p:cNvSpPr txBox="1">
              <a:spLocks noChangeArrowheads="1"/>
            </p:cNvSpPr>
            <p:nvPr/>
          </p:nvSpPr>
          <p:spPr bwMode="auto">
            <a:xfrm>
              <a:off x="4855642" y="4456112"/>
              <a:ext cx="2266326" cy="4431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eaLnBrk="1" hangingPunct="1"/>
              <a:r>
                <a:rPr lang="de-CH" sz="1800" i="1" dirty="0" err="1">
                  <a:solidFill>
                    <a:srgbClr val="FF0000"/>
                  </a:solidFill>
                  <a:latin typeface="Calibri" pitchFamily="34" charset="0"/>
                </a:rPr>
                <a:t>Observations</a:t>
              </a:r>
              <a:r>
                <a:rPr lang="de-CH" sz="1800" i="1" dirty="0">
                  <a:solidFill>
                    <a:srgbClr val="FF0000"/>
                  </a:solidFill>
                  <a:latin typeface="Calibri" pitchFamily="34" charset="0"/>
                </a:rPr>
                <a:t> </a:t>
              </a:r>
              <a:r>
                <a:rPr lang="de-CH" sz="1800" i="1" dirty="0" err="1">
                  <a:solidFill>
                    <a:srgbClr val="FF0000"/>
                  </a:solidFill>
                  <a:latin typeface="Calibri" pitchFamily="34" charset="0"/>
                </a:rPr>
                <a:t>at</a:t>
              </a:r>
              <a:r>
                <a:rPr lang="de-CH" sz="1800" i="1" dirty="0">
                  <a:solidFill>
                    <a:srgbClr val="FF0000"/>
                  </a:solidFill>
                  <a:latin typeface="Calibri" pitchFamily="34" charset="0"/>
                </a:rPr>
                <a:t> time t</a:t>
              </a:r>
              <a:endParaRPr lang="de-CH" sz="1800" dirty="0">
                <a:solidFill>
                  <a:srgbClr val="FF0000"/>
                </a:solidFill>
                <a:latin typeface="Calibri" pitchFamily="34" charset="0"/>
              </a:endParaRPr>
            </a:p>
          </p:txBody>
        </p:sp>
        <p:graphicFrame>
          <p:nvGraphicFramePr>
            <p:cNvPr id="7" name="Objekt 6"/>
            <p:cNvGraphicFramePr>
              <a:graphicFrameLocks noChangeAspect="1"/>
            </p:cNvGraphicFramePr>
            <p:nvPr/>
          </p:nvGraphicFramePr>
          <p:xfrm>
            <a:off x="3638390" y="4921248"/>
            <a:ext cx="3905053" cy="172426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4300" name="Equation" r:id="rId6" imgW="3174840" imgH="1168200" progId="Equation.DSMT4">
                    <p:embed/>
                  </p:oleObj>
                </mc:Choice>
                <mc:Fallback>
                  <p:oleObj name="Equation" r:id="rId6" imgW="3174840" imgH="1168200" progId="Equation.DSMT4">
                    <p:embed/>
                    <p:pic>
                      <p:nvPicPr>
                        <p:cNvPr id="7" name="Objek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38390" y="4921248"/>
                          <a:ext cx="3905053" cy="1724260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6" name="Text Box 2"/>
          <p:cNvSpPr txBox="1">
            <a:spLocks noChangeArrowheads="1"/>
          </p:cNvSpPr>
          <p:nvPr/>
        </p:nvSpPr>
        <p:spPr bwMode="auto">
          <a:xfrm>
            <a:off x="517526" y="291042"/>
            <a:ext cx="675005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b="1" dirty="0" err="1">
                <a:latin typeface="Calibri" pitchFamily="34" charset="0"/>
              </a:rPr>
              <a:t>Multistate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models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are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very</a:t>
            </a:r>
            <a:r>
              <a:rPr lang="de-CH" b="1" dirty="0">
                <a:latin typeface="Calibri" pitchFamily="34" charset="0"/>
              </a:rPr>
              <a:t> flexible: </a:t>
            </a:r>
            <a:r>
              <a:rPr lang="de-CH" b="1" dirty="0" err="1">
                <a:latin typeface="Calibri" pitchFamily="34" charset="0"/>
              </a:rPr>
              <a:t>some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examples</a:t>
            </a:r>
            <a:endParaRPr lang="en-GB" b="1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709416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74" name="Text Box 2"/>
          <p:cNvSpPr txBox="1">
            <a:spLocks noChangeArrowheads="1"/>
          </p:cNvSpPr>
          <p:nvPr/>
        </p:nvSpPr>
        <p:spPr bwMode="auto">
          <a:xfrm>
            <a:off x="508001" y="679980"/>
            <a:ext cx="364779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dirty="0">
                <a:latin typeface="Calibri" pitchFamily="34" charset="0"/>
              </a:rPr>
              <a:t>2. Movement </a:t>
            </a:r>
            <a:r>
              <a:rPr lang="de-CH" dirty="0" err="1">
                <a:latin typeface="Calibri" pitchFamily="34" charset="0"/>
              </a:rPr>
              <a:t>among</a:t>
            </a:r>
            <a:r>
              <a:rPr lang="de-CH" dirty="0">
                <a:latin typeface="Calibri" pitchFamily="34" charset="0"/>
              </a:rPr>
              <a:t> 3 </a:t>
            </a:r>
            <a:r>
              <a:rPr lang="de-CH" dirty="0" err="1">
                <a:latin typeface="Calibri" pitchFamily="34" charset="0"/>
              </a:rPr>
              <a:t>sites</a:t>
            </a:r>
            <a:endParaRPr lang="en-GB" dirty="0">
              <a:latin typeface="Calibri" pitchFamily="34" charset="0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-40332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CH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0" y="-230832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CH"/>
          </a:p>
        </p:txBody>
      </p:sp>
      <p:sp>
        <p:nvSpPr>
          <p:cNvPr id="2" name="Textfeld 1"/>
          <p:cNvSpPr txBox="1"/>
          <p:nvPr/>
        </p:nvSpPr>
        <p:spPr>
          <a:xfrm>
            <a:off x="623888" y="3387342"/>
            <a:ext cx="824071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000" dirty="0">
                <a:latin typeface="Calibri" pitchFamily="34" charset="0"/>
                <a:cs typeface="Calibri" pitchFamily="34" charset="0"/>
              </a:rPr>
              <a:t>The </a:t>
            </a:r>
            <a:r>
              <a:rPr lang="de-CH" sz="2000" dirty="0" err="1">
                <a:latin typeface="Calibri" pitchFamily="34" charset="0"/>
                <a:cs typeface="Calibri" pitchFamily="34" charset="0"/>
              </a:rPr>
              <a:t>parameters</a:t>
            </a:r>
            <a:r>
              <a:rPr lang="de-CH" sz="2000" dirty="0">
                <a:latin typeface="Calibri" pitchFamily="34" charset="0"/>
                <a:cs typeface="Calibri" pitchFamily="34" charset="0"/>
              </a:rPr>
              <a:t> </a:t>
            </a:r>
            <a:r>
              <a:rPr lang="de-CH" sz="2000" dirty="0">
                <a:latin typeface="Calibri" pitchFamily="34" charset="0"/>
                <a:cs typeface="Calibri" pitchFamily="34" charset="0"/>
                <a:sym typeface="Symbol"/>
              </a:rPr>
              <a:t></a:t>
            </a:r>
            <a:r>
              <a:rPr lang="de-CH" sz="2000" baseline="-25000" dirty="0">
                <a:latin typeface="Calibri" pitchFamily="34" charset="0"/>
                <a:cs typeface="Calibri" pitchFamily="34" charset="0"/>
                <a:sym typeface="Symbol"/>
              </a:rPr>
              <a:t>AB</a:t>
            </a:r>
            <a:r>
              <a:rPr lang="de-CH" sz="2000" dirty="0">
                <a:latin typeface="Calibri" pitchFamily="34" charset="0"/>
                <a:cs typeface="Calibri" pitchFamily="34" charset="0"/>
                <a:sym typeface="Symbol"/>
              </a:rPr>
              <a:t> </a:t>
            </a:r>
            <a:r>
              <a:rPr lang="de-CH" sz="2000" dirty="0" err="1">
                <a:latin typeface="Calibri" pitchFamily="34" charset="0"/>
                <a:cs typeface="Calibri" pitchFamily="34" charset="0"/>
                <a:sym typeface="Symbol"/>
              </a:rPr>
              <a:t>and</a:t>
            </a:r>
            <a:r>
              <a:rPr lang="de-CH" sz="2000" dirty="0">
                <a:latin typeface="Calibri" pitchFamily="34" charset="0"/>
                <a:cs typeface="Calibri" pitchFamily="34" charset="0"/>
                <a:sym typeface="Symbol"/>
              </a:rPr>
              <a:t> </a:t>
            </a:r>
            <a:r>
              <a:rPr lang="de-CH" sz="2000" baseline="-25000" dirty="0">
                <a:latin typeface="Calibri" pitchFamily="34" charset="0"/>
                <a:cs typeface="Calibri" pitchFamily="34" charset="0"/>
                <a:sym typeface="Symbol"/>
              </a:rPr>
              <a:t>AC</a:t>
            </a:r>
            <a:r>
              <a:rPr lang="de-CH" sz="2000" dirty="0">
                <a:latin typeface="Calibri" pitchFamily="34" charset="0"/>
                <a:cs typeface="Calibri" pitchFamily="34" charset="0"/>
                <a:sym typeface="Symbol"/>
              </a:rPr>
              <a:t> (</a:t>
            </a:r>
            <a:r>
              <a:rPr lang="de-CH" sz="2000" dirty="0" err="1">
                <a:latin typeface="Calibri" pitchFamily="34" charset="0"/>
                <a:cs typeface="Calibri" pitchFamily="34" charset="0"/>
                <a:sym typeface="Symbol"/>
              </a:rPr>
              <a:t>as</a:t>
            </a:r>
            <a:r>
              <a:rPr lang="de-CH" sz="2000" dirty="0">
                <a:latin typeface="Calibri" pitchFamily="34" charset="0"/>
                <a:cs typeface="Calibri" pitchFamily="34" charset="0"/>
                <a:sym typeface="Symbol"/>
              </a:rPr>
              <a:t> </a:t>
            </a:r>
            <a:r>
              <a:rPr lang="de-CH" sz="2000" dirty="0" err="1">
                <a:latin typeface="Calibri" pitchFamily="34" charset="0"/>
                <a:cs typeface="Calibri" pitchFamily="34" charset="0"/>
                <a:sym typeface="Symbol"/>
              </a:rPr>
              <a:t>well</a:t>
            </a:r>
            <a:r>
              <a:rPr lang="de-CH" sz="2000" dirty="0">
                <a:latin typeface="Calibri" pitchFamily="34" charset="0"/>
                <a:cs typeface="Calibri" pitchFamily="34" charset="0"/>
                <a:sym typeface="Symbol"/>
              </a:rPr>
              <a:t> </a:t>
            </a:r>
            <a:r>
              <a:rPr lang="de-CH" sz="2000" dirty="0" err="1">
                <a:latin typeface="Calibri" pitchFamily="34" charset="0"/>
                <a:cs typeface="Calibri" pitchFamily="34" charset="0"/>
                <a:sym typeface="Symbol"/>
              </a:rPr>
              <a:t>as</a:t>
            </a:r>
            <a:r>
              <a:rPr lang="de-CH" sz="2000" dirty="0">
                <a:latin typeface="Calibri" pitchFamily="34" charset="0"/>
                <a:cs typeface="Calibri" pitchFamily="34" charset="0"/>
                <a:sym typeface="Symbol"/>
              </a:rPr>
              <a:t> </a:t>
            </a:r>
            <a:r>
              <a:rPr lang="de-CH" sz="2000" baseline="-25000" dirty="0">
                <a:latin typeface="Calibri" pitchFamily="34" charset="0"/>
                <a:cs typeface="Calibri" pitchFamily="34" charset="0"/>
                <a:sym typeface="Symbol"/>
              </a:rPr>
              <a:t>BA</a:t>
            </a:r>
            <a:r>
              <a:rPr lang="de-CH" sz="2000" dirty="0">
                <a:latin typeface="Calibri" pitchFamily="34" charset="0"/>
                <a:cs typeface="Calibri" pitchFamily="34" charset="0"/>
                <a:sym typeface="Symbol"/>
              </a:rPr>
              <a:t> &amp; </a:t>
            </a:r>
            <a:r>
              <a:rPr lang="de-CH" sz="2000" baseline="-25000" dirty="0">
                <a:latin typeface="Calibri" pitchFamily="34" charset="0"/>
                <a:cs typeface="Calibri" pitchFamily="34" charset="0"/>
                <a:sym typeface="Symbol"/>
              </a:rPr>
              <a:t>BC</a:t>
            </a:r>
            <a:r>
              <a:rPr lang="de-CH" sz="2000" dirty="0">
                <a:latin typeface="Calibri" pitchFamily="34" charset="0"/>
                <a:cs typeface="Calibri" pitchFamily="34" charset="0"/>
                <a:sym typeface="Symbol"/>
              </a:rPr>
              <a:t> </a:t>
            </a:r>
            <a:r>
              <a:rPr lang="de-CH" sz="2000" dirty="0" err="1">
                <a:latin typeface="Calibri" pitchFamily="34" charset="0"/>
                <a:cs typeface="Calibri" pitchFamily="34" charset="0"/>
                <a:sym typeface="Symbol"/>
              </a:rPr>
              <a:t>and</a:t>
            </a:r>
            <a:r>
              <a:rPr lang="de-CH" sz="2000" dirty="0">
                <a:latin typeface="Calibri" pitchFamily="34" charset="0"/>
                <a:cs typeface="Calibri" pitchFamily="34" charset="0"/>
                <a:sym typeface="Symbol"/>
              </a:rPr>
              <a:t> </a:t>
            </a:r>
            <a:r>
              <a:rPr lang="de-CH" sz="2000" baseline="-25000" dirty="0">
                <a:latin typeface="Calibri" pitchFamily="34" charset="0"/>
                <a:cs typeface="Calibri" pitchFamily="34" charset="0"/>
                <a:sym typeface="Symbol"/>
              </a:rPr>
              <a:t>CA</a:t>
            </a:r>
            <a:r>
              <a:rPr lang="de-CH" sz="2000" dirty="0">
                <a:latin typeface="Calibri" pitchFamily="34" charset="0"/>
                <a:cs typeface="Calibri" pitchFamily="34" charset="0"/>
                <a:sym typeface="Symbol"/>
              </a:rPr>
              <a:t> &amp; </a:t>
            </a:r>
            <a:r>
              <a:rPr lang="de-CH" sz="2000" baseline="-25000" dirty="0">
                <a:latin typeface="Calibri" pitchFamily="34" charset="0"/>
                <a:cs typeface="Calibri" pitchFamily="34" charset="0"/>
                <a:sym typeface="Symbol"/>
              </a:rPr>
              <a:t>CB</a:t>
            </a:r>
            <a:r>
              <a:rPr lang="de-CH" sz="2000" dirty="0">
                <a:latin typeface="Calibri" pitchFamily="34" charset="0"/>
                <a:cs typeface="Calibri" pitchFamily="34" charset="0"/>
                <a:sym typeface="Symbol"/>
              </a:rPr>
              <a:t>) must </a:t>
            </a:r>
            <a:r>
              <a:rPr lang="de-CH" sz="2000" dirty="0" err="1">
                <a:latin typeface="Calibri" pitchFamily="34" charset="0"/>
                <a:cs typeface="Calibri" pitchFamily="34" charset="0"/>
                <a:sym typeface="Symbol"/>
              </a:rPr>
              <a:t>be</a:t>
            </a:r>
            <a:r>
              <a:rPr lang="de-CH" sz="2000" dirty="0">
                <a:latin typeface="Calibri" pitchFamily="34" charset="0"/>
                <a:cs typeface="Calibri" pitchFamily="34" charset="0"/>
                <a:sym typeface="Symbol"/>
              </a:rPr>
              <a:t> in </a:t>
            </a:r>
            <a:r>
              <a:rPr lang="de-CH" sz="2000" dirty="0" err="1">
                <a:latin typeface="Calibri" pitchFamily="34" charset="0"/>
                <a:cs typeface="Calibri" pitchFamily="34" charset="0"/>
                <a:sym typeface="Symbol"/>
              </a:rPr>
              <a:t>the</a:t>
            </a:r>
            <a:r>
              <a:rPr lang="de-CH" sz="2000" dirty="0">
                <a:latin typeface="Calibri" pitchFamily="34" charset="0"/>
                <a:cs typeface="Calibri" pitchFamily="34" charset="0"/>
                <a:sym typeface="Symbol"/>
              </a:rPr>
              <a:t> </a:t>
            </a:r>
            <a:r>
              <a:rPr lang="de-CH" sz="2000" dirty="0" err="1">
                <a:latin typeface="Calibri" pitchFamily="34" charset="0"/>
                <a:cs typeface="Calibri" pitchFamily="34" charset="0"/>
                <a:sym typeface="Symbol"/>
              </a:rPr>
              <a:t>interval</a:t>
            </a:r>
            <a:r>
              <a:rPr lang="de-CH" sz="2000" dirty="0">
                <a:latin typeface="Calibri" pitchFamily="34" charset="0"/>
                <a:cs typeface="Calibri" pitchFamily="34" charset="0"/>
                <a:sym typeface="Symbol"/>
              </a:rPr>
              <a:t> [0, 1] </a:t>
            </a:r>
            <a:r>
              <a:rPr lang="de-CH" sz="2000" dirty="0" err="1">
                <a:latin typeface="Calibri" pitchFamily="34" charset="0"/>
                <a:cs typeface="Calibri" pitchFamily="34" charset="0"/>
                <a:sym typeface="Symbol"/>
              </a:rPr>
              <a:t>and</a:t>
            </a:r>
            <a:r>
              <a:rPr lang="de-CH" sz="2000" dirty="0">
                <a:latin typeface="Calibri" pitchFamily="34" charset="0"/>
                <a:cs typeface="Calibri" pitchFamily="34" charset="0"/>
                <a:sym typeface="Symbol"/>
              </a:rPr>
              <a:t> </a:t>
            </a:r>
            <a:r>
              <a:rPr lang="de-CH" sz="2000" dirty="0" err="1">
                <a:latin typeface="Calibri" pitchFamily="34" charset="0"/>
                <a:cs typeface="Calibri" pitchFamily="34" charset="0"/>
                <a:sym typeface="Symbol"/>
              </a:rPr>
              <a:t>their</a:t>
            </a:r>
            <a:r>
              <a:rPr lang="de-CH" sz="2000" dirty="0">
                <a:latin typeface="Calibri" pitchFamily="34" charset="0"/>
                <a:cs typeface="Calibri" pitchFamily="34" charset="0"/>
                <a:sym typeface="Symbol"/>
              </a:rPr>
              <a:t> </a:t>
            </a:r>
            <a:r>
              <a:rPr lang="de-CH" sz="2000" dirty="0" err="1">
                <a:latin typeface="Calibri" pitchFamily="34" charset="0"/>
                <a:cs typeface="Calibri" pitchFamily="34" charset="0"/>
                <a:sym typeface="Symbol"/>
              </a:rPr>
              <a:t>sum</a:t>
            </a:r>
            <a:r>
              <a:rPr lang="de-CH" sz="2000" dirty="0">
                <a:latin typeface="Calibri" pitchFamily="34" charset="0"/>
                <a:cs typeface="Calibri" pitchFamily="34" charset="0"/>
                <a:sym typeface="Symbol"/>
              </a:rPr>
              <a:t> must </a:t>
            </a:r>
            <a:r>
              <a:rPr lang="de-CH" sz="2000" dirty="0" err="1">
                <a:latin typeface="Calibri" pitchFamily="34" charset="0"/>
                <a:cs typeface="Calibri" pitchFamily="34" charset="0"/>
                <a:sym typeface="Symbol"/>
              </a:rPr>
              <a:t>be</a:t>
            </a:r>
            <a:r>
              <a:rPr lang="de-CH" sz="2000" dirty="0">
                <a:latin typeface="Calibri" pitchFamily="34" charset="0"/>
                <a:cs typeface="Calibri" pitchFamily="34" charset="0"/>
                <a:sym typeface="Symbol"/>
              </a:rPr>
              <a:t> ≤ 1. </a:t>
            </a:r>
          </a:p>
          <a:p>
            <a:endParaRPr lang="de-CH" sz="2000" dirty="0">
              <a:latin typeface="Calibri" pitchFamily="34" charset="0"/>
              <a:cs typeface="Calibri" pitchFamily="34" charset="0"/>
              <a:sym typeface="Symbol"/>
            </a:endParaRPr>
          </a:p>
        </p:txBody>
      </p:sp>
      <p:sp>
        <p:nvSpPr>
          <p:cNvPr id="21" name="Text Box 19"/>
          <p:cNvSpPr txBox="1">
            <a:spLocks noChangeArrowheads="1"/>
          </p:cNvSpPr>
          <p:nvPr/>
        </p:nvSpPr>
        <p:spPr bwMode="auto">
          <a:xfrm>
            <a:off x="471488" y="1595438"/>
            <a:ext cx="157171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2000" dirty="0">
                <a:solidFill>
                  <a:srgbClr val="3333CC"/>
                </a:solidFill>
                <a:latin typeface="Calibri" pitchFamily="34" charset="0"/>
              </a:rPr>
              <a:t>State </a:t>
            </a:r>
            <a:r>
              <a:rPr lang="de-CH" sz="2000" dirty="0" err="1">
                <a:solidFill>
                  <a:srgbClr val="3333CC"/>
                </a:solidFill>
                <a:latin typeface="Calibri" pitchFamily="34" charset="0"/>
              </a:rPr>
              <a:t>process</a:t>
            </a:r>
            <a:endParaRPr lang="de-CH" sz="2000" dirty="0">
              <a:solidFill>
                <a:srgbClr val="3333CC"/>
              </a:solidFill>
              <a:latin typeface="Calibri" pitchFamily="34" charset="0"/>
            </a:endParaRPr>
          </a:p>
        </p:txBody>
      </p:sp>
      <p:sp>
        <p:nvSpPr>
          <p:cNvPr id="25" name="Rectangle 3"/>
          <p:cNvSpPr>
            <a:spLocks noChangeArrowheads="1"/>
          </p:cNvSpPr>
          <p:nvPr/>
        </p:nvSpPr>
        <p:spPr bwMode="auto">
          <a:xfrm>
            <a:off x="0" y="1218814"/>
            <a:ext cx="223138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Calibri" pitchFamily="34" charset="0"/>
              </a:rPr>
              <a:t>,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cs typeface="Arial" pitchFamily="34" charset="0"/>
            </a:endParaRPr>
          </a:p>
        </p:txBody>
      </p:sp>
      <p:sp>
        <p:nvSpPr>
          <p:cNvPr id="12" name="Text Box 2"/>
          <p:cNvSpPr txBox="1">
            <a:spLocks noChangeArrowheads="1"/>
          </p:cNvSpPr>
          <p:nvPr/>
        </p:nvSpPr>
        <p:spPr bwMode="auto">
          <a:xfrm>
            <a:off x="517526" y="291042"/>
            <a:ext cx="675005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b="1" dirty="0" err="1">
                <a:latin typeface="Calibri" pitchFamily="34" charset="0"/>
              </a:rPr>
              <a:t>Multistate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models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are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very</a:t>
            </a:r>
            <a:r>
              <a:rPr lang="de-CH" b="1" dirty="0">
                <a:latin typeface="Calibri" pitchFamily="34" charset="0"/>
              </a:rPr>
              <a:t> flexible: </a:t>
            </a:r>
            <a:r>
              <a:rPr lang="de-CH" b="1" dirty="0" err="1">
                <a:latin typeface="Calibri" pitchFamily="34" charset="0"/>
              </a:rPr>
              <a:t>some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examples</a:t>
            </a:r>
            <a:endParaRPr lang="en-GB" b="1" dirty="0">
              <a:latin typeface="Calibri" pitchFamily="34" charset="0"/>
            </a:endParaRPr>
          </a:p>
        </p:txBody>
      </p:sp>
      <p:sp>
        <p:nvSpPr>
          <p:cNvPr id="13" name="TextBox 9">
            <a:extLst>
              <a:ext uri="{FF2B5EF4-FFF2-40B4-BE49-F238E27FC236}">
                <a16:creationId xmlns:a16="http://schemas.microsoft.com/office/drawing/2014/main" id="{D2661271-245E-DC43-9928-3CD2346259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1239" y="2152386"/>
            <a:ext cx="161050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1800" i="1">
                <a:solidFill>
                  <a:srgbClr val="3333CC"/>
                </a:solidFill>
                <a:latin typeface="Calibri" pitchFamily="34" charset="0"/>
              </a:rPr>
              <a:t>States at time t</a:t>
            </a:r>
          </a:p>
        </p:txBody>
      </p:sp>
      <p:sp>
        <p:nvSpPr>
          <p:cNvPr id="14" name="TextBox 11">
            <a:extLst>
              <a:ext uri="{FF2B5EF4-FFF2-40B4-BE49-F238E27FC236}">
                <a16:creationId xmlns:a16="http://schemas.microsoft.com/office/drawing/2014/main" id="{40FCFB57-FABE-4B45-9C9E-C6111A2E66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49775" y="1116542"/>
            <a:ext cx="184294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1800" i="1">
                <a:solidFill>
                  <a:srgbClr val="3333CC"/>
                </a:solidFill>
                <a:latin typeface="Calibri" pitchFamily="34" charset="0"/>
              </a:rPr>
              <a:t>States at time t</a:t>
            </a:r>
            <a:r>
              <a:rPr lang="de-CH" sz="1800">
                <a:solidFill>
                  <a:srgbClr val="3333CC"/>
                </a:solidFill>
                <a:latin typeface="Calibri" pitchFamily="34" charset="0"/>
              </a:rPr>
              <a:t>+1</a:t>
            </a:r>
          </a:p>
        </p:txBody>
      </p:sp>
      <p:graphicFrame>
        <p:nvGraphicFramePr>
          <p:cNvPr id="15" name="Objekt 3">
            <a:extLst>
              <a:ext uri="{FF2B5EF4-FFF2-40B4-BE49-F238E27FC236}">
                <a16:creationId xmlns:a16="http://schemas.microsoft.com/office/drawing/2014/main" id="{0354A208-9C86-B249-8E7E-BF681EB7875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849126" y="1557019"/>
          <a:ext cx="5501084" cy="13901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7978" name="Equation" r:id="rId4" imgW="4622760" imgH="1168200" progId="Equation.DSMT4">
                  <p:embed/>
                </p:oleObj>
              </mc:Choice>
              <mc:Fallback>
                <p:oleObj name="Equation" r:id="rId4" imgW="4622760" imgH="1168200" progId="Equation.DSMT4">
                  <p:embed/>
                  <p:pic>
                    <p:nvPicPr>
                      <p:cNvPr id="4" name="Objek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49126" y="1557019"/>
                        <a:ext cx="5501084" cy="139015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4812502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74" name="Text Box 2"/>
          <p:cNvSpPr txBox="1">
            <a:spLocks noChangeArrowheads="1"/>
          </p:cNvSpPr>
          <p:nvPr/>
        </p:nvSpPr>
        <p:spPr bwMode="auto">
          <a:xfrm>
            <a:off x="508001" y="679980"/>
            <a:ext cx="364779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dirty="0">
                <a:latin typeface="Calibri" pitchFamily="34" charset="0"/>
              </a:rPr>
              <a:t>2. Movement </a:t>
            </a:r>
            <a:r>
              <a:rPr lang="de-CH" dirty="0" err="1">
                <a:latin typeface="Calibri" pitchFamily="34" charset="0"/>
              </a:rPr>
              <a:t>among</a:t>
            </a:r>
            <a:r>
              <a:rPr lang="de-CH" dirty="0">
                <a:latin typeface="Calibri" pitchFamily="34" charset="0"/>
              </a:rPr>
              <a:t> 3 </a:t>
            </a:r>
            <a:r>
              <a:rPr lang="de-CH" dirty="0" err="1">
                <a:latin typeface="Calibri" pitchFamily="34" charset="0"/>
              </a:rPr>
              <a:t>sites</a:t>
            </a:r>
            <a:endParaRPr lang="en-GB" dirty="0">
              <a:latin typeface="Calibri" pitchFamily="34" charset="0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-40332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CH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0" y="-230832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CH"/>
          </a:p>
        </p:txBody>
      </p:sp>
      <p:sp>
        <p:nvSpPr>
          <p:cNvPr id="2" name="Textfeld 1"/>
          <p:cNvSpPr txBox="1"/>
          <p:nvPr/>
        </p:nvSpPr>
        <p:spPr>
          <a:xfrm>
            <a:off x="623888" y="3387342"/>
            <a:ext cx="82407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000" dirty="0">
                <a:latin typeface="Calibri" pitchFamily="34" charset="0"/>
                <a:cs typeface="Calibri" pitchFamily="34" charset="0"/>
              </a:rPr>
              <a:t>The </a:t>
            </a:r>
            <a:r>
              <a:rPr lang="de-CH" sz="2000" dirty="0" err="1">
                <a:latin typeface="Calibri" pitchFamily="34" charset="0"/>
                <a:cs typeface="Calibri" pitchFamily="34" charset="0"/>
              </a:rPr>
              <a:t>parameters</a:t>
            </a:r>
            <a:r>
              <a:rPr lang="de-CH" sz="2000" dirty="0">
                <a:latin typeface="Calibri" pitchFamily="34" charset="0"/>
                <a:cs typeface="Calibri" pitchFamily="34" charset="0"/>
              </a:rPr>
              <a:t> </a:t>
            </a:r>
            <a:r>
              <a:rPr lang="de-CH" sz="2000" dirty="0">
                <a:latin typeface="Calibri" pitchFamily="34" charset="0"/>
                <a:cs typeface="Calibri" pitchFamily="34" charset="0"/>
                <a:sym typeface="Symbol"/>
              </a:rPr>
              <a:t></a:t>
            </a:r>
            <a:r>
              <a:rPr lang="de-CH" sz="2000" baseline="-25000" dirty="0">
                <a:latin typeface="Calibri" pitchFamily="34" charset="0"/>
                <a:cs typeface="Calibri" pitchFamily="34" charset="0"/>
                <a:sym typeface="Symbol"/>
              </a:rPr>
              <a:t>AB</a:t>
            </a:r>
            <a:r>
              <a:rPr lang="de-CH" sz="2000" dirty="0">
                <a:latin typeface="Calibri" pitchFamily="34" charset="0"/>
                <a:cs typeface="Calibri" pitchFamily="34" charset="0"/>
                <a:sym typeface="Symbol"/>
              </a:rPr>
              <a:t> </a:t>
            </a:r>
            <a:r>
              <a:rPr lang="de-CH" sz="2000" dirty="0" err="1">
                <a:latin typeface="Calibri" pitchFamily="34" charset="0"/>
                <a:cs typeface="Calibri" pitchFamily="34" charset="0"/>
                <a:sym typeface="Symbol"/>
              </a:rPr>
              <a:t>and</a:t>
            </a:r>
            <a:r>
              <a:rPr lang="de-CH" sz="2000" dirty="0">
                <a:latin typeface="Calibri" pitchFamily="34" charset="0"/>
                <a:cs typeface="Calibri" pitchFamily="34" charset="0"/>
                <a:sym typeface="Symbol"/>
              </a:rPr>
              <a:t> </a:t>
            </a:r>
            <a:r>
              <a:rPr lang="de-CH" sz="2000" baseline="-25000" dirty="0">
                <a:latin typeface="Calibri" pitchFamily="34" charset="0"/>
                <a:cs typeface="Calibri" pitchFamily="34" charset="0"/>
                <a:sym typeface="Symbol"/>
              </a:rPr>
              <a:t>AC</a:t>
            </a:r>
            <a:r>
              <a:rPr lang="de-CH" sz="2000" dirty="0">
                <a:latin typeface="Calibri" pitchFamily="34" charset="0"/>
                <a:cs typeface="Calibri" pitchFamily="34" charset="0"/>
                <a:sym typeface="Symbol"/>
              </a:rPr>
              <a:t> (</a:t>
            </a:r>
            <a:r>
              <a:rPr lang="de-CH" sz="2000" dirty="0" err="1">
                <a:latin typeface="Calibri" pitchFamily="34" charset="0"/>
                <a:cs typeface="Calibri" pitchFamily="34" charset="0"/>
                <a:sym typeface="Symbol"/>
              </a:rPr>
              <a:t>as</a:t>
            </a:r>
            <a:r>
              <a:rPr lang="de-CH" sz="2000" dirty="0">
                <a:latin typeface="Calibri" pitchFamily="34" charset="0"/>
                <a:cs typeface="Calibri" pitchFamily="34" charset="0"/>
                <a:sym typeface="Symbol"/>
              </a:rPr>
              <a:t> </a:t>
            </a:r>
            <a:r>
              <a:rPr lang="de-CH" sz="2000" dirty="0" err="1">
                <a:latin typeface="Calibri" pitchFamily="34" charset="0"/>
                <a:cs typeface="Calibri" pitchFamily="34" charset="0"/>
                <a:sym typeface="Symbol"/>
              </a:rPr>
              <a:t>well</a:t>
            </a:r>
            <a:r>
              <a:rPr lang="de-CH" sz="2000" dirty="0">
                <a:latin typeface="Calibri" pitchFamily="34" charset="0"/>
                <a:cs typeface="Calibri" pitchFamily="34" charset="0"/>
                <a:sym typeface="Symbol"/>
              </a:rPr>
              <a:t> </a:t>
            </a:r>
            <a:r>
              <a:rPr lang="de-CH" sz="2000" dirty="0" err="1">
                <a:latin typeface="Calibri" pitchFamily="34" charset="0"/>
                <a:cs typeface="Calibri" pitchFamily="34" charset="0"/>
                <a:sym typeface="Symbol"/>
              </a:rPr>
              <a:t>as</a:t>
            </a:r>
            <a:r>
              <a:rPr lang="de-CH" sz="2000" dirty="0">
                <a:latin typeface="Calibri" pitchFamily="34" charset="0"/>
                <a:cs typeface="Calibri" pitchFamily="34" charset="0"/>
                <a:sym typeface="Symbol"/>
              </a:rPr>
              <a:t> </a:t>
            </a:r>
            <a:r>
              <a:rPr lang="de-CH" sz="2000" baseline="-25000" dirty="0">
                <a:latin typeface="Calibri" pitchFamily="34" charset="0"/>
                <a:cs typeface="Calibri" pitchFamily="34" charset="0"/>
                <a:sym typeface="Symbol"/>
              </a:rPr>
              <a:t>BA</a:t>
            </a:r>
            <a:r>
              <a:rPr lang="de-CH" sz="2000" dirty="0">
                <a:latin typeface="Calibri" pitchFamily="34" charset="0"/>
                <a:cs typeface="Calibri" pitchFamily="34" charset="0"/>
                <a:sym typeface="Symbol"/>
              </a:rPr>
              <a:t> &amp; </a:t>
            </a:r>
            <a:r>
              <a:rPr lang="de-CH" sz="2000" baseline="-25000" dirty="0">
                <a:latin typeface="Calibri" pitchFamily="34" charset="0"/>
                <a:cs typeface="Calibri" pitchFamily="34" charset="0"/>
                <a:sym typeface="Symbol"/>
              </a:rPr>
              <a:t>BC</a:t>
            </a:r>
            <a:r>
              <a:rPr lang="de-CH" sz="2000" dirty="0">
                <a:latin typeface="Calibri" pitchFamily="34" charset="0"/>
                <a:cs typeface="Calibri" pitchFamily="34" charset="0"/>
                <a:sym typeface="Symbol"/>
              </a:rPr>
              <a:t> </a:t>
            </a:r>
            <a:r>
              <a:rPr lang="de-CH" sz="2000" dirty="0" err="1">
                <a:latin typeface="Calibri" pitchFamily="34" charset="0"/>
                <a:cs typeface="Calibri" pitchFamily="34" charset="0"/>
                <a:sym typeface="Symbol"/>
              </a:rPr>
              <a:t>and</a:t>
            </a:r>
            <a:r>
              <a:rPr lang="de-CH" sz="2000" dirty="0">
                <a:latin typeface="Calibri" pitchFamily="34" charset="0"/>
                <a:cs typeface="Calibri" pitchFamily="34" charset="0"/>
                <a:sym typeface="Symbol"/>
              </a:rPr>
              <a:t> </a:t>
            </a:r>
            <a:r>
              <a:rPr lang="de-CH" sz="2000" baseline="-25000" dirty="0">
                <a:latin typeface="Calibri" pitchFamily="34" charset="0"/>
                <a:cs typeface="Calibri" pitchFamily="34" charset="0"/>
                <a:sym typeface="Symbol"/>
              </a:rPr>
              <a:t>CA</a:t>
            </a:r>
            <a:r>
              <a:rPr lang="de-CH" sz="2000" dirty="0">
                <a:latin typeface="Calibri" pitchFamily="34" charset="0"/>
                <a:cs typeface="Calibri" pitchFamily="34" charset="0"/>
                <a:sym typeface="Symbol"/>
              </a:rPr>
              <a:t> &amp; </a:t>
            </a:r>
            <a:r>
              <a:rPr lang="de-CH" sz="2000" baseline="-25000" dirty="0">
                <a:latin typeface="Calibri" pitchFamily="34" charset="0"/>
                <a:cs typeface="Calibri" pitchFamily="34" charset="0"/>
                <a:sym typeface="Symbol"/>
              </a:rPr>
              <a:t>CB</a:t>
            </a:r>
            <a:r>
              <a:rPr lang="de-CH" sz="2000" dirty="0">
                <a:latin typeface="Calibri" pitchFamily="34" charset="0"/>
                <a:cs typeface="Calibri" pitchFamily="34" charset="0"/>
                <a:sym typeface="Symbol"/>
              </a:rPr>
              <a:t>) must </a:t>
            </a:r>
            <a:r>
              <a:rPr lang="de-CH" sz="2000" dirty="0" err="1">
                <a:latin typeface="Calibri" pitchFamily="34" charset="0"/>
                <a:cs typeface="Calibri" pitchFamily="34" charset="0"/>
                <a:sym typeface="Symbol"/>
              </a:rPr>
              <a:t>be</a:t>
            </a:r>
            <a:r>
              <a:rPr lang="de-CH" sz="2000" dirty="0">
                <a:latin typeface="Calibri" pitchFamily="34" charset="0"/>
                <a:cs typeface="Calibri" pitchFamily="34" charset="0"/>
                <a:sym typeface="Symbol"/>
              </a:rPr>
              <a:t> in </a:t>
            </a:r>
            <a:r>
              <a:rPr lang="de-CH" sz="2000" dirty="0" err="1">
                <a:latin typeface="Calibri" pitchFamily="34" charset="0"/>
                <a:cs typeface="Calibri" pitchFamily="34" charset="0"/>
                <a:sym typeface="Symbol"/>
              </a:rPr>
              <a:t>the</a:t>
            </a:r>
            <a:r>
              <a:rPr lang="de-CH" sz="2000" dirty="0">
                <a:latin typeface="Calibri" pitchFamily="34" charset="0"/>
                <a:cs typeface="Calibri" pitchFamily="34" charset="0"/>
                <a:sym typeface="Symbol"/>
              </a:rPr>
              <a:t> </a:t>
            </a:r>
            <a:r>
              <a:rPr lang="de-CH" sz="2000" dirty="0" err="1">
                <a:latin typeface="Calibri" pitchFamily="34" charset="0"/>
                <a:cs typeface="Calibri" pitchFamily="34" charset="0"/>
                <a:sym typeface="Symbol"/>
              </a:rPr>
              <a:t>interval</a:t>
            </a:r>
            <a:r>
              <a:rPr lang="de-CH" sz="2000" dirty="0">
                <a:latin typeface="Calibri" pitchFamily="34" charset="0"/>
                <a:cs typeface="Calibri" pitchFamily="34" charset="0"/>
                <a:sym typeface="Symbol"/>
              </a:rPr>
              <a:t> [0, 1] </a:t>
            </a:r>
            <a:r>
              <a:rPr lang="de-CH" sz="2000" dirty="0" err="1">
                <a:latin typeface="Calibri" pitchFamily="34" charset="0"/>
                <a:cs typeface="Calibri" pitchFamily="34" charset="0"/>
                <a:sym typeface="Symbol"/>
              </a:rPr>
              <a:t>and</a:t>
            </a:r>
            <a:r>
              <a:rPr lang="de-CH" sz="2000" dirty="0">
                <a:latin typeface="Calibri" pitchFamily="34" charset="0"/>
                <a:cs typeface="Calibri" pitchFamily="34" charset="0"/>
                <a:sym typeface="Symbol"/>
              </a:rPr>
              <a:t> </a:t>
            </a:r>
            <a:r>
              <a:rPr lang="de-CH" sz="2000" dirty="0" err="1">
                <a:latin typeface="Calibri" pitchFamily="34" charset="0"/>
                <a:cs typeface="Calibri" pitchFamily="34" charset="0"/>
                <a:sym typeface="Symbol"/>
              </a:rPr>
              <a:t>their</a:t>
            </a:r>
            <a:r>
              <a:rPr lang="de-CH" sz="2000" dirty="0">
                <a:latin typeface="Calibri" pitchFamily="34" charset="0"/>
                <a:cs typeface="Calibri" pitchFamily="34" charset="0"/>
                <a:sym typeface="Symbol"/>
              </a:rPr>
              <a:t> </a:t>
            </a:r>
            <a:r>
              <a:rPr lang="de-CH" sz="2000" dirty="0" err="1">
                <a:latin typeface="Calibri" pitchFamily="34" charset="0"/>
                <a:cs typeface="Calibri" pitchFamily="34" charset="0"/>
                <a:sym typeface="Symbol"/>
              </a:rPr>
              <a:t>sum</a:t>
            </a:r>
            <a:r>
              <a:rPr lang="de-CH" sz="2000" dirty="0">
                <a:latin typeface="Calibri" pitchFamily="34" charset="0"/>
                <a:cs typeface="Calibri" pitchFamily="34" charset="0"/>
                <a:sym typeface="Symbol"/>
              </a:rPr>
              <a:t> must </a:t>
            </a:r>
            <a:r>
              <a:rPr lang="de-CH" sz="2000" dirty="0" err="1">
                <a:latin typeface="Calibri" pitchFamily="34" charset="0"/>
                <a:cs typeface="Calibri" pitchFamily="34" charset="0"/>
                <a:sym typeface="Symbol"/>
              </a:rPr>
              <a:t>be</a:t>
            </a:r>
            <a:r>
              <a:rPr lang="de-CH" sz="2000" dirty="0">
                <a:latin typeface="Calibri" pitchFamily="34" charset="0"/>
                <a:cs typeface="Calibri" pitchFamily="34" charset="0"/>
                <a:sym typeface="Symbol"/>
              </a:rPr>
              <a:t> ≤ 1. </a:t>
            </a:r>
          </a:p>
          <a:p>
            <a:endParaRPr lang="de-CH" sz="2000" dirty="0">
              <a:latin typeface="Calibri" pitchFamily="34" charset="0"/>
              <a:cs typeface="Calibri" pitchFamily="34" charset="0"/>
              <a:sym typeface="Symbol"/>
            </a:endParaRPr>
          </a:p>
          <a:p>
            <a:r>
              <a:rPr lang="de-CH" sz="2000" dirty="0" err="1">
                <a:latin typeface="Calibri" pitchFamily="34" charset="0"/>
                <a:cs typeface="Calibri" pitchFamily="34" charset="0"/>
                <a:sym typeface="Symbol"/>
              </a:rPr>
              <a:t>Two</a:t>
            </a:r>
            <a:r>
              <a:rPr lang="de-CH" sz="2000" dirty="0">
                <a:latin typeface="Calibri" pitchFamily="34" charset="0"/>
                <a:cs typeface="Calibri" pitchFamily="34" charset="0"/>
                <a:sym typeface="Symbol"/>
              </a:rPr>
              <a:t> </a:t>
            </a:r>
            <a:r>
              <a:rPr lang="de-CH" sz="2000" dirty="0" err="1">
                <a:latin typeface="Calibri" pitchFamily="34" charset="0"/>
                <a:cs typeface="Calibri" pitchFamily="34" charset="0"/>
                <a:sym typeface="Symbol"/>
              </a:rPr>
              <a:t>options</a:t>
            </a:r>
            <a:r>
              <a:rPr lang="de-CH" sz="2000" dirty="0">
                <a:latin typeface="Calibri" pitchFamily="34" charset="0"/>
                <a:cs typeface="Calibri" pitchFamily="34" charset="0"/>
                <a:sym typeface="Symbol"/>
              </a:rPr>
              <a:t>:</a:t>
            </a:r>
          </a:p>
          <a:p>
            <a:pPr marL="342900" indent="-342900">
              <a:buFontTx/>
              <a:buChar char="-"/>
            </a:pPr>
            <a:r>
              <a:rPr lang="de-CH" sz="2000" dirty="0" err="1">
                <a:latin typeface="Calibri" pitchFamily="34" charset="0"/>
                <a:cs typeface="Calibri" pitchFamily="34" charset="0"/>
                <a:sym typeface="Symbol"/>
              </a:rPr>
              <a:t>Multinomial</a:t>
            </a:r>
            <a:r>
              <a:rPr lang="de-CH" sz="2000" dirty="0">
                <a:latin typeface="Calibri" pitchFamily="34" charset="0"/>
                <a:cs typeface="Calibri" pitchFamily="34" charset="0"/>
                <a:sym typeface="Symbol"/>
              </a:rPr>
              <a:t> </a:t>
            </a:r>
            <a:r>
              <a:rPr lang="de-CH" sz="2000" dirty="0" err="1">
                <a:latin typeface="Calibri" pitchFamily="34" charset="0"/>
                <a:cs typeface="Calibri" pitchFamily="34" charset="0"/>
                <a:sym typeface="Symbol"/>
              </a:rPr>
              <a:t>logit</a:t>
            </a:r>
            <a:r>
              <a:rPr lang="de-CH" sz="2000" dirty="0">
                <a:latin typeface="Calibri" pitchFamily="34" charset="0"/>
                <a:cs typeface="Calibri" pitchFamily="34" charset="0"/>
                <a:sym typeface="Symbol"/>
              </a:rPr>
              <a:t> link </a:t>
            </a:r>
            <a:r>
              <a:rPr lang="de-CH" sz="2000" dirty="0" err="1">
                <a:latin typeface="Calibri" pitchFamily="34" charset="0"/>
                <a:cs typeface="Calibri" pitchFamily="34" charset="0"/>
                <a:sym typeface="Symbol"/>
              </a:rPr>
              <a:t>function</a:t>
            </a:r>
            <a:r>
              <a:rPr lang="de-CH" sz="2000" dirty="0">
                <a:latin typeface="Calibri" pitchFamily="34" charset="0"/>
                <a:cs typeface="Calibri" pitchFamily="34" charset="0"/>
                <a:sym typeface="Symbol"/>
              </a:rPr>
              <a:t> </a:t>
            </a:r>
            <a:r>
              <a:rPr lang="de-CH" sz="1800" dirty="0">
                <a:latin typeface="Calibri" pitchFamily="34" charset="0"/>
                <a:cs typeface="Calibri" pitchFamily="34" charset="0"/>
                <a:sym typeface="Symbol"/>
              </a:rPr>
              <a:t>(</a:t>
            </a:r>
            <a:r>
              <a:rPr lang="de-CH" sz="1800" dirty="0" err="1">
                <a:latin typeface="Calibri" pitchFamily="34" charset="0"/>
                <a:cs typeface="Calibri" pitchFamily="34" charset="0"/>
                <a:sym typeface="Symbol"/>
              </a:rPr>
              <a:t>ch</a:t>
            </a:r>
            <a:r>
              <a:rPr lang="de-CH" sz="1800" dirty="0">
                <a:latin typeface="Calibri" pitchFamily="34" charset="0"/>
                <a:cs typeface="Calibri" pitchFamily="34" charset="0"/>
                <a:sym typeface="Symbol"/>
              </a:rPr>
              <a:t> 10 </a:t>
            </a:r>
            <a:r>
              <a:rPr lang="de-CH" sz="1800" dirty="0" err="1">
                <a:latin typeface="Calibri" pitchFamily="34" charset="0"/>
                <a:cs typeface="Calibri" pitchFamily="34" charset="0"/>
                <a:sym typeface="Symbol"/>
              </a:rPr>
              <a:t>Kéry</a:t>
            </a:r>
            <a:r>
              <a:rPr lang="de-CH" sz="1800" dirty="0">
                <a:latin typeface="Calibri" pitchFamily="34" charset="0"/>
                <a:cs typeface="Calibri" pitchFamily="34" charset="0"/>
                <a:sym typeface="Symbol"/>
              </a:rPr>
              <a:t> &amp; Schaub 2012, </a:t>
            </a:r>
            <a:r>
              <a:rPr lang="de-CH" sz="1800" dirty="0" err="1">
                <a:latin typeface="Calibri" pitchFamily="34" charset="0"/>
                <a:cs typeface="Calibri" pitchFamily="34" charset="0"/>
                <a:sym typeface="Symbol"/>
              </a:rPr>
              <a:t>Guéry</a:t>
            </a:r>
            <a:r>
              <a:rPr lang="de-CH" sz="1800" dirty="0">
                <a:latin typeface="Calibri" pitchFamily="34" charset="0"/>
                <a:cs typeface="Calibri" pitchFamily="34" charset="0"/>
                <a:sym typeface="Symbol"/>
              </a:rPr>
              <a:t> et al. 2018)</a:t>
            </a:r>
            <a:endParaRPr lang="de-CH" sz="2000" dirty="0">
              <a:latin typeface="Calibri" pitchFamily="34" charset="0"/>
              <a:cs typeface="Calibri" pitchFamily="34" charset="0"/>
              <a:sym typeface="Symbol"/>
            </a:endParaRPr>
          </a:p>
          <a:p>
            <a:pPr marL="342900" indent="-342900">
              <a:buFontTx/>
              <a:buChar char="-"/>
            </a:pPr>
            <a:r>
              <a:rPr lang="de-CH" sz="2000" dirty="0" err="1">
                <a:latin typeface="Calibri" pitchFamily="34" charset="0"/>
                <a:cs typeface="Calibri" pitchFamily="34" charset="0"/>
                <a:sym typeface="Symbol"/>
              </a:rPr>
              <a:t>Dirichlet</a:t>
            </a:r>
            <a:r>
              <a:rPr lang="de-CH" sz="2000" dirty="0">
                <a:latin typeface="Calibri" pitchFamily="34" charset="0"/>
                <a:cs typeface="Calibri" pitchFamily="34" charset="0"/>
                <a:sym typeface="Symbol"/>
              </a:rPr>
              <a:t> </a:t>
            </a:r>
            <a:r>
              <a:rPr lang="de-CH" sz="2000" dirty="0" err="1">
                <a:latin typeface="Calibri" pitchFamily="34" charset="0"/>
                <a:cs typeface="Calibri" pitchFamily="34" charset="0"/>
                <a:sym typeface="Symbol"/>
              </a:rPr>
              <a:t>prior</a:t>
            </a:r>
            <a:r>
              <a:rPr lang="de-CH" sz="2000" dirty="0">
                <a:latin typeface="Calibri" pitchFamily="34" charset="0"/>
                <a:cs typeface="Calibri" pitchFamily="34" charset="0"/>
                <a:sym typeface="Symbol"/>
              </a:rPr>
              <a:t> </a:t>
            </a:r>
            <a:r>
              <a:rPr lang="de-CH" sz="1800" dirty="0">
                <a:latin typeface="Calibri" pitchFamily="34" charset="0"/>
                <a:cs typeface="Calibri" pitchFamily="34" charset="0"/>
                <a:sym typeface="Symbol"/>
              </a:rPr>
              <a:t>(</a:t>
            </a:r>
            <a:r>
              <a:rPr lang="de-CH" sz="1800" dirty="0" err="1">
                <a:latin typeface="Calibri" pitchFamily="34" charset="0"/>
                <a:cs typeface="Calibri" pitchFamily="34" charset="0"/>
                <a:sym typeface="Symbol"/>
              </a:rPr>
              <a:t>ch</a:t>
            </a:r>
            <a:r>
              <a:rPr lang="de-CH" sz="1800" dirty="0">
                <a:latin typeface="Calibri" pitchFamily="34" charset="0"/>
                <a:cs typeface="Calibri" pitchFamily="34" charset="0"/>
                <a:sym typeface="Symbol"/>
              </a:rPr>
              <a:t> 10 </a:t>
            </a:r>
            <a:r>
              <a:rPr lang="de-CH" sz="1800" dirty="0" err="1">
                <a:latin typeface="Calibri" pitchFamily="34" charset="0"/>
                <a:cs typeface="Calibri" pitchFamily="34" charset="0"/>
                <a:sym typeface="Symbol"/>
              </a:rPr>
              <a:t>Kéry</a:t>
            </a:r>
            <a:r>
              <a:rPr lang="de-CH" sz="1800" dirty="0">
                <a:latin typeface="Calibri" pitchFamily="34" charset="0"/>
                <a:cs typeface="Calibri" pitchFamily="34" charset="0"/>
                <a:sym typeface="Symbol"/>
              </a:rPr>
              <a:t> &amp; Schaub 2012)</a:t>
            </a:r>
            <a:endParaRPr lang="de-CH" sz="2000" dirty="0">
              <a:latin typeface="Calibri" pitchFamily="34" charset="0"/>
              <a:cs typeface="Calibri" pitchFamily="34" charset="0"/>
              <a:sym typeface="Symbol"/>
            </a:endParaRPr>
          </a:p>
          <a:p>
            <a:pPr marL="342900" indent="-342900">
              <a:buFontTx/>
              <a:buChar char="-"/>
            </a:pPr>
            <a:endParaRPr lang="en-GB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1" name="Text Box 19"/>
          <p:cNvSpPr txBox="1">
            <a:spLocks noChangeArrowheads="1"/>
          </p:cNvSpPr>
          <p:nvPr/>
        </p:nvSpPr>
        <p:spPr bwMode="auto">
          <a:xfrm>
            <a:off x="471488" y="1595438"/>
            <a:ext cx="157171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2000" dirty="0">
                <a:solidFill>
                  <a:srgbClr val="3333CC"/>
                </a:solidFill>
                <a:latin typeface="Calibri" pitchFamily="34" charset="0"/>
              </a:rPr>
              <a:t>State </a:t>
            </a:r>
            <a:r>
              <a:rPr lang="de-CH" sz="2000" dirty="0" err="1">
                <a:solidFill>
                  <a:srgbClr val="3333CC"/>
                </a:solidFill>
                <a:latin typeface="Calibri" pitchFamily="34" charset="0"/>
              </a:rPr>
              <a:t>process</a:t>
            </a:r>
            <a:endParaRPr lang="de-CH" sz="2000" dirty="0">
              <a:solidFill>
                <a:srgbClr val="3333CC"/>
              </a:solidFill>
              <a:latin typeface="Calibri" pitchFamily="34" charset="0"/>
            </a:endParaRPr>
          </a:p>
        </p:txBody>
      </p:sp>
      <p:sp>
        <p:nvSpPr>
          <p:cNvPr id="25" name="Rectangle 3"/>
          <p:cNvSpPr>
            <a:spLocks noChangeArrowheads="1"/>
          </p:cNvSpPr>
          <p:nvPr/>
        </p:nvSpPr>
        <p:spPr bwMode="auto">
          <a:xfrm>
            <a:off x="0" y="1218814"/>
            <a:ext cx="223138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Calibri" pitchFamily="34" charset="0"/>
              </a:rPr>
              <a:t>,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cs typeface="Arial" pitchFamily="34" charset="0"/>
            </a:endParaRPr>
          </a:p>
        </p:txBody>
      </p:sp>
      <p:sp>
        <p:nvSpPr>
          <p:cNvPr id="12" name="Text Box 2"/>
          <p:cNvSpPr txBox="1">
            <a:spLocks noChangeArrowheads="1"/>
          </p:cNvSpPr>
          <p:nvPr/>
        </p:nvSpPr>
        <p:spPr bwMode="auto">
          <a:xfrm>
            <a:off x="517526" y="291042"/>
            <a:ext cx="675005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b="1" dirty="0" err="1">
                <a:latin typeface="Calibri" pitchFamily="34" charset="0"/>
              </a:rPr>
              <a:t>Multistate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models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are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very</a:t>
            </a:r>
            <a:r>
              <a:rPr lang="de-CH" b="1" dirty="0">
                <a:latin typeface="Calibri" pitchFamily="34" charset="0"/>
              </a:rPr>
              <a:t> flexible: </a:t>
            </a:r>
            <a:r>
              <a:rPr lang="de-CH" b="1" dirty="0" err="1">
                <a:latin typeface="Calibri" pitchFamily="34" charset="0"/>
              </a:rPr>
              <a:t>some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examples</a:t>
            </a:r>
            <a:endParaRPr lang="en-GB" b="1" dirty="0">
              <a:latin typeface="Calibri" pitchFamily="34" charset="0"/>
            </a:endParaRPr>
          </a:p>
        </p:txBody>
      </p:sp>
      <p:sp>
        <p:nvSpPr>
          <p:cNvPr id="13" name="TextBox 9">
            <a:extLst>
              <a:ext uri="{FF2B5EF4-FFF2-40B4-BE49-F238E27FC236}">
                <a16:creationId xmlns:a16="http://schemas.microsoft.com/office/drawing/2014/main" id="{D2661271-245E-DC43-9928-3CD2346259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1239" y="2152386"/>
            <a:ext cx="161050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1800" i="1">
                <a:solidFill>
                  <a:srgbClr val="3333CC"/>
                </a:solidFill>
                <a:latin typeface="Calibri" pitchFamily="34" charset="0"/>
              </a:rPr>
              <a:t>States at time t</a:t>
            </a:r>
          </a:p>
        </p:txBody>
      </p:sp>
      <p:sp>
        <p:nvSpPr>
          <p:cNvPr id="14" name="TextBox 11">
            <a:extLst>
              <a:ext uri="{FF2B5EF4-FFF2-40B4-BE49-F238E27FC236}">
                <a16:creationId xmlns:a16="http://schemas.microsoft.com/office/drawing/2014/main" id="{40FCFB57-FABE-4B45-9C9E-C6111A2E66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49775" y="1116542"/>
            <a:ext cx="184294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1800" i="1">
                <a:solidFill>
                  <a:srgbClr val="3333CC"/>
                </a:solidFill>
                <a:latin typeface="Calibri" pitchFamily="34" charset="0"/>
              </a:rPr>
              <a:t>States at time t</a:t>
            </a:r>
            <a:r>
              <a:rPr lang="de-CH" sz="1800">
                <a:solidFill>
                  <a:srgbClr val="3333CC"/>
                </a:solidFill>
                <a:latin typeface="Calibri" pitchFamily="34" charset="0"/>
              </a:rPr>
              <a:t>+1</a:t>
            </a:r>
          </a:p>
        </p:txBody>
      </p:sp>
      <p:graphicFrame>
        <p:nvGraphicFramePr>
          <p:cNvPr id="15" name="Objekt 3">
            <a:extLst>
              <a:ext uri="{FF2B5EF4-FFF2-40B4-BE49-F238E27FC236}">
                <a16:creationId xmlns:a16="http://schemas.microsoft.com/office/drawing/2014/main" id="{0354A208-9C86-B249-8E7E-BF681EB7875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849126" y="1557019"/>
          <a:ext cx="5501084" cy="13901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504" name="Equation" r:id="rId4" imgW="4622760" imgH="1168200" progId="Equation.DSMT4">
                  <p:embed/>
                </p:oleObj>
              </mc:Choice>
              <mc:Fallback>
                <p:oleObj name="Equation" r:id="rId4" imgW="4622760" imgH="1168200" progId="Equation.DSMT4">
                  <p:embed/>
                  <p:pic>
                    <p:nvPicPr>
                      <p:cNvPr id="15" name="Objekt 3">
                        <a:extLst>
                          <a:ext uri="{FF2B5EF4-FFF2-40B4-BE49-F238E27FC236}">
                            <a16:creationId xmlns:a16="http://schemas.microsoft.com/office/drawing/2014/main" id="{0354A208-9C86-B249-8E7E-BF681EB7875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49126" y="1557019"/>
                        <a:ext cx="5501084" cy="139015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8065352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pieren 2"/>
          <p:cNvGrpSpPr/>
          <p:nvPr/>
        </p:nvGrpSpPr>
        <p:grpSpPr>
          <a:xfrm>
            <a:off x="67629" y="902915"/>
            <a:ext cx="6296771" cy="2442506"/>
            <a:chOff x="471488" y="1141410"/>
            <a:chExt cx="6296771" cy="2931007"/>
          </a:xfrm>
        </p:grpSpPr>
        <p:sp>
          <p:nvSpPr>
            <p:cNvPr id="38915" name="Text Box 19"/>
            <p:cNvSpPr txBox="1">
              <a:spLocks noChangeArrowheads="1"/>
            </p:cNvSpPr>
            <p:nvPr/>
          </p:nvSpPr>
          <p:spPr bwMode="auto">
            <a:xfrm>
              <a:off x="471488" y="1914524"/>
              <a:ext cx="1292020" cy="4062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eaLnBrk="1" hangingPunct="1"/>
              <a:r>
                <a:rPr lang="de-CH" sz="1600" dirty="0">
                  <a:solidFill>
                    <a:srgbClr val="3333CC"/>
                  </a:solidFill>
                  <a:latin typeface="Calibri" pitchFamily="34" charset="0"/>
                </a:rPr>
                <a:t>State </a:t>
              </a:r>
              <a:r>
                <a:rPr lang="de-CH" sz="1600" dirty="0" err="1">
                  <a:solidFill>
                    <a:srgbClr val="3333CC"/>
                  </a:solidFill>
                  <a:latin typeface="Calibri" pitchFamily="34" charset="0"/>
                </a:rPr>
                <a:t>process</a:t>
              </a:r>
              <a:endParaRPr lang="de-CH" sz="1600" dirty="0">
                <a:solidFill>
                  <a:srgbClr val="3333CC"/>
                </a:solidFill>
                <a:latin typeface="Calibri" pitchFamily="34" charset="0"/>
              </a:endParaRPr>
            </a:p>
          </p:txBody>
        </p:sp>
        <p:graphicFrame>
          <p:nvGraphicFramePr>
            <p:cNvPr id="38916" name="Object 2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918961735"/>
                </p:ext>
              </p:extLst>
            </p:nvPr>
          </p:nvGraphicFramePr>
          <p:xfrm>
            <a:off x="3305808" y="2278062"/>
            <a:ext cx="3462451" cy="179435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8229" name="Equation" r:id="rId4" imgW="2705040" imgH="1168200" progId="Equation.DSMT4">
                    <p:embed/>
                  </p:oleObj>
                </mc:Choice>
                <mc:Fallback>
                  <p:oleObj name="Equation" r:id="rId4" imgW="2705040" imgH="11682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05808" y="2278062"/>
                          <a:ext cx="3462451" cy="179435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8917" name="TextBox 10"/>
            <p:cNvSpPr txBox="1">
              <a:spLocks noChangeArrowheads="1"/>
            </p:cNvSpPr>
            <p:nvPr/>
          </p:nvSpPr>
          <p:spPr bwMode="auto">
            <a:xfrm>
              <a:off x="2364423" y="2297113"/>
              <a:ext cx="747320" cy="17727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eaLnBrk="1" hangingPunct="1">
                <a:spcBef>
                  <a:spcPts val="600"/>
                </a:spcBef>
              </a:pPr>
              <a:r>
                <a:rPr lang="de-CH" sz="1400" i="1" dirty="0">
                  <a:solidFill>
                    <a:srgbClr val="3333CC"/>
                  </a:solidFill>
                  <a:latin typeface="Calibri" pitchFamily="34" charset="0"/>
                </a:rPr>
                <a:t>juvenile</a:t>
              </a:r>
            </a:p>
            <a:p>
              <a:pPr eaLnBrk="1" hangingPunct="1">
                <a:spcBef>
                  <a:spcPts val="600"/>
                </a:spcBef>
              </a:pPr>
              <a:r>
                <a:rPr lang="de-CH" sz="1400" i="1" dirty="0">
                  <a:solidFill>
                    <a:srgbClr val="3333CC"/>
                  </a:solidFill>
                  <a:latin typeface="Calibri" pitchFamily="34" charset="0"/>
                </a:rPr>
                <a:t>1y NB</a:t>
              </a:r>
            </a:p>
            <a:p>
              <a:pPr eaLnBrk="1" hangingPunct="1">
                <a:spcBef>
                  <a:spcPts val="600"/>
                </a:spcBef>
              </a:pPr>
              <a:r>
                <a:rPr lang="de-CH" sz="1400" i="1" dirty="0">
                  <a:solidFill>
                    <a:srgbClr val="3333CC"/>
                  </a:solidFill>
                  <a:latin typeface="Calibri" pitchFamily="34" charset="0"/>
                </a:rPr>
                <a:t>2y NB</a:t>
              </a:r>
            </a:p>
            <a:p>
              <a:pPr eaLnBrk="1" hangingPunct="1">
                <a:spcBef>
                  <a:spcPts val="600"/>
                </a:spcBef>
              </a:pPr>
              <a:r>
                <a:rPr lang="de-CH" sz="1400" i="1" dirty="0" err="1">
                  <a:solidFill>
                    <a:srgbClr val="3333CC"/>
                  </a:solidFill>
                  <a:latin typeface="Calibri" pitchFamily="34" charset="0"/>
                </a:rPr>
                <a:t>breeder</a:t>
              </a:r>
              <a:endParaRPr lang="de-CH" sz="1400" i="1" dirty="0">
                <a:solidFill>
                  <a:srgbClr val="3333CC"/>
                </a:solidFill>
                <a:latin typeface="Calibri" pitchFamily="34" charset="0"/>
              </a:endParaRPr>
            </a:p>
            <a:p>
              <a:pPr eaLnBrk="1" hangingPunct="1">
                <a:spcBef>
                  <a:spcPts val="600"/>
                </a:spcBef>
              </a:pPr>
              <a:r>
                <a:rPr lang="de-CH" sz="1400" i="1" dirty="0" err="1">
                  <a:solidFill>
                    <a:srgbClr val="3333CC"/>
                  </a:solidFill>
                  <a:latin typeface="Calibri" pitchFamily="34" charset="0"/>
                </a:rPr>
                <a:t>dead</a:t>
              </a:r>
              <a:endParaRPr lang="de-CH" sz="1400" i="1" dirty="0">
                <a:solidFill>
                  <a:srgbClr val="3333CC"/>
                </a:solidFill>
                <a:latin typeface="Calibri" pitchFamily="34" charset="0"/>
              </a:endParaRPr>
            </a:p>
          </p:txBody>
        </p:sp>
        <p:sp>
          <p:nvSpPr>
            <p:cNvPr id="38918" name="TextBox 13"/>
            <p:cNvSpPr txBox="1">
              <a:spLocks noChangeArrowheads="1"/>
            </p:cNvSpPr>
            <p:nvPr/>
          </p:nvSpPr>
          <p:spPr bwMode="auto">
            <a:xfrm rot="5400000">
              <a:off x="4534160" y="260060"/>
              <a:ext cx="896862" cy="32316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algn="r" eaLnBrk="1" hangingPunct="1">
                <a:spcBef>
                  <a:spcPts val="3600"/>
                </a:spcBef>
              </a:pPr>
              <a:r>
                <a:rPr lang="de-CH" sz="1400" i="1" dirty="0" err="1">
                  <a:solidFill>
                    <a:srgbClr val="3333CC"/>
                  </a:solidFill>
                  <a:latin typeface="Calibri" pitchFamily="34" charset="0"/>
                </a:rPr>
                <a:t>dead</a:t>
              </a:r>
              <a:endParaRPr lang="de-CH" sz="1400" i="1" dirty="0">
                <a:solidFill>
                  <a:srgbClr val="3333CC"/>
                </a:solidFill>
                <a:latin typeface="Calibri" pitchFamily="34" charset="0"/>
              </a:endParaRPr>
            </a:p>
            <a:p>
              <a:pPr algn="r" eaLnBrk="1" hangingPunct="1">
                <a:spcBef>
                  <a:spcPts val="2400"/>
                </a:spcBef>
              </a:pPr>
              <a:r>
                <a:rPr lang="de-CH" sz="1400" i="1" dirty="0" err="1">
                  <a:solidFill>
                    <a:srgbClr val="3333CC"/>
                  </a:solidFill>
                  <a:latin typeface="Calibri" pitchFamily="34" charset="0"/>
                </a:rPr>
                <a:t>breeder</a:t>
              </a:r>
              <a:endParaRPr lang="de-CH" sz="1400" i="1" dirty="0">
                <a:solidFill>
                  <a:srgbClr val="3333CC"/>
                </a:solidFill>
                <a:latin typeface="Calibri" pitchFamily="34" charset="0"/>
              </a:endParaRPr>
            </a:p>
            <a:p>
              <a:pPr algn="r" eaLnBrk="1" hangingPunct="1">
                <a:spcBef>
                  <a:spcPts val="2400"/>
                </a:spcBef>
              </a:pPr>
              <a:endParaRPr lang="de-CH" sz="1400" i="1" dirty="0">
                <a:solidFill>
                  <a:srgbClr val="3333CC"/>
                </a:solidFill>
                <a:latin typeface="Calibri" pitchFamily="34" charset="0"/>
              </a:endParaRPr>
            </a:p>
            <a:p>
              <a:pPr algn="r" eaLnBrk="1" hangingPunct="1">
                <a:spcBef>
                  <a:spcPts val="2400"/>
                </a:spcBef>
              </a:pPr>
              <a:r>
                <a:rPr lang="de-CH" sz="1400" i="1" dirty="0">
                  <a:solidFill>
                    <a:srgbClr val="3333CC"/>
                  </a:solidFill>
                  <a:latin typeface="Calibri" pitchFamily="34" charset="0"/>
                </a:rPr>
                <a:t>2y NB</a:t>
              </a:r>
            </a:p>
            <a:p>
              <a:pPr algn="r" eaLnBrk="1" hangingPunct="1">
                <a:spcBef>
                  <a:spcPts val="3600"/>
                </a:spcBef>
              </a:pPr>
              <a:r>
                <a:rPr lang="de-CH" sz="1400" i="1" dirty="0">
                  <a:solidFill>
                    <a:srgbClr val="3333CC"/>
                  </a:solidFill>
                  <a:latin typeface="Calibri" pitchFamily="34" charset="0"/>
                </a:rPr>
                <a:t>1y NB</a:t>
              </a:r>
            </a:p>
            <a:p>
              <a:pPr algn="r" eaLnBrk="1" hangingPunct="1">
                <a:spcBef>
                  <a:spcPts val="3600"/>
                </a:spcBef>
              </a:pPr>
              <a:r>
                <a:rPr lang="de-CH" sz="1400" i="1" dirty="0">
                  <a:solidFill>
                    <a:srgbClr val="3333CC"/>
                  </a:solidFill>
                  <a:latin typeface="Calibri" pitchFamily="34" charset="0"/>
                </a:rPr>
                <a:t>juvenile</a:t>
              </a:r>
            </a:p>
          </p:txBody>
        </p:sp>
        <p:sp>
          <p:nvSpPr>
            <p:cNvPr id="38919" name="TextBox 9"/>
            <p:cNvSpPr txBox="1">
              <a:spLocks noChangeArrowheads="1"/>
            </p:cNvSpPr>
            <p:nvPr/>
          </p:nvSpPr>
          <p:spPr bwMode="auto">
            <a:xfrm>
              <a:off x="985644" y="2889340"/>
              <a:ext cx="1297599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eaLnBrk="1" hangingPunct="1"/>
              <a:r>
                <a:rPr lang="de-CH" sz="1400" i="1" dirty="0">
                  <a:solidFill>
                    <a:srgbClr val="3333CC"/>
                  </a:solidFill>
                  <a:latin typeface="Calibri" pitchFamily="34" charset="0"/>
                </a:rPr>
                <a:t>States </a:t>
              </a:r>
              <a:r>
                <a:rPr lang="de-CH" sz="1400" i="1" dirty="0" err="1">
                  <a:solidFill>
                    <a:srgbClr val="3333CC"/>
                  </a:solidFill>
                  <a:latin typeface="Calibri" pitchFamily="34" charset="0"/>
                </a:rPr>
                <a:t>at</a:t>
              </a:r>
              <a:r>
                <a:rPr lang="de-CH" sz="1400" i="1" dirty="0">
                  <a:solidFill>
                    <a:srgbClr val="3333CC"/>
                  </a:solidFill>
                  <a:latin typeface="Calibri" pitchFamily="34" charset="0"/>
                </a:rPr>
                <a:t> time t</a:t>
              </a:r>
            </a:p>
          </p:txBody>
        </p:sp>
        <p:sp>
          <p:nvSpPr>
            <p:cNvPr id="38920" name="TextBox 11"/>
            <p:cNvSpPr txBox="1">
              <a:spLocks noChangeArrowheads="1"/>
            </p:cNvSpPr>
            <p:nvPr/>
          </p:nvSpPr>
          <p:spPr bwMode="auto">
            <a:xfrm>
              <a:off x="4521582" y="1141410"/>
              <a:ext cx="1478738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eaLnBrk="1" hangingPunct="1"/>
              <a:r>
                <a:rPr lang="de-CH" sz="1400" i="1" dirty="0">
                  <a:solidFill>
                    <a:srgbClr val="3333CC"/>
                  </a:solidFill>
                  <a:latin typeface="Calibri" pitchFamily="34" charset="0"/>
                </a:rPr>
                <a:t>States </a:t>
              </a:r>
              <a:r>
                <a:rPr lang="de-CH" sz="1400" i="1" dirty="0" err="1">
                  <a:solidFill>
                    <a:srgbClr val="3333CC"/>
                  </a:solidFill>
                  <a:latin typeface="Calibri" pitchFamily="34" charset="0"/>
                </a:rPr>
                <a:t>at</a:t>
              </a:r>
              <a:r>
                <a:rPr lang="de-CH" sz="1400" i="1" dirty="0">
                  <a:solidFill>
                    <a:srgbClr val="3333CC"/>
                  </a:solidFill>
                  <a:latin typeface="Calibri" pitchFamily="34" charset="0"/>
                </a:rPr>
                <a:t> time t</a:t>
              </a:r>
              <a:r>
                <a:rPr lang="de-CH" sz="1400" dirty="0">
                  <a:solidFill>
                    <a:srgbClr val="3333CC"/>
                  </a:solidFill>
                  <a:latin typeface="Calibri" pitchFamily="34" charset="0"/>
                </a:rPr>
                <a:t>+1</a:t>
              </a:r>
            </a:p>
          </p:txBody>
        </p:sp>
      </p:grpSp>
      <p:sp>
        <p:nvSpPr>
          <p:cNvPr id="38922" name="Text Box 2"/>
          <p:cNvSpPr txBox="1">
            <a:spLocks noChangeArrowheads="1"/>
          </p:cNvSpPr>
          <p:nvPr/>
        </p:nvSpPr>
        <p:spPr bwMode="auto">
          <a:xfrm>
            <a:off x="508000" y="679980"/>
            <a:ext cx="335143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dirty="0">
                <a:latin typeface="Calibri" pitchFamily="34" charset="0"/>
              </a:rPr>
              <a:t>3. Access </a:t>
            </a:r>
            <a:r>
              <a:rPr lang="de-CH" dirty="0" err="1">
                <a:latin typeface="Calibri" pitchFamily="34" charset="0"/>
              </a:rPr>
              <a:t>to</a:t>
            </a:r>
            <a:r>
              <a:rPr lang="de-CH" dirty="0">
                <a:latin typeface="Calibri" pitchFamily="34" charset="0"/>
              </a:rPr>
              <a:t> </a:t>
            </a:r>
            <a:r>
              <a:rPr lang="de-CH" dirty="0" err="1">
                <a:latin typeface="Calibri" pitchFamily="34" charset="0"/>
              </a:rPr>
              <a:t>reproduction</a:t>
            </a:r>
            <a:endParaRPr lang="en-GB" dirty="0">
              <a:latin typeface="Calibri" pitchFamily="34" charset="0"/>
            </a:endParaRPr>
          </a:p>
        </p:txBody>
      </p:sp>
      <p:sp>
        <p:nvSpPr>
          <p:cNvPr id="18" name="Text Box 2"/>
          <p:cNvSpPr txBox="1">
            <a:spLocks noChangeArrowheads="1"/>
          </p:cNvSpPr>
          <p:nvPr/>
        </p:nvSpPr>
        <p:spPr bwMode="auto">
          <a:xfrm>
            <a:off x="517526" y="291042"/>
            <a:ext cx="675005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b="1" dirty="0" err="1">
                <a:latin typeface="Calibri" pitchFamily="34" charset="0"/>
              </a:rPr>
              <a:t>Multistate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models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are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very</a:t>
            </a:r>
            <a:r>
              <a:rPr lang="de-CH" b="1" dirty="0">
                <a:latin typeface="Calibri" pitchFamily="34" charset="0"/>
              </a:rPr>
              <a:t> flexible: </a:t>
            </a:r>
            <a:r>
              <a:rPr lang="de-CH" b="1" dirty="0" err="1">
                <a:latin typeface="Calibri" pitchFamily="34" charset="0"/>
              </a:rPr>
              <a:t>some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examples</a:t>
            </a:r>
            <a:endParaRPr lang="en-GB" b="1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440072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pieren 2"/>
          <p:cNvGrpSpPr/>
          <p:nvPr/>
        </p:nvGrpSpPr>
        <p:grpSpPr>
          <a:xfrm>
            <a:off x="67629" y="902915"/>
            <a:ext cx="6296771" cy="2442506"/>
            <a:chOff x="471488" y="1141410"/>
            <a:chExt cx="6296771" cy="2931007"/>
          </a:xfrm>
        </p:grpSpPr>
        <p:sp>
          <p:nvSpPr>
            <p:cNvPr id="38915" name="Text Box 19"/>
            <p:cNvSpPr txBox="1">
              <a:spLocks noChangeArrowheads="1"/>
            </p:cNvSpPr>
            <p:nvPr/>
          </p:nvSpPr>
          <p:spPr bwMode="auto">
            <a:xfrm>
              <a:off x="471488" y="1914524"/>
              <a:ext cx="1292020" cy="4062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eaLnBrk="1" hangingPunct="1"/>
              <a:r>
                <a:rPr lang="de-CH" sz="1600" dirty="0">
                  <a:solidFill>
                    <a:srgbClr val="3333CC"/>
                  </a:solidFill>
                  <a:latin typeface="Calibri" pitchFamily="34" charset="0"/>
                </a:rPr>
                <a:t>State </a:t>
              </a:r>
              <a:r>
                <a:rPr lang="de-CH" sz="1600" dirty="0" err="1">
                  <a:solidFill>
                    <a:srgbClr val="3333CC"/>
                  </a:solidFill>
                  <a:latin typeface="Calibri" pitchFamily="34" charset="0"/>
                </a:rPr>
                <a:t>process</a:t>
              </a:r>
              <a:endParaRPr lang="de-CH" sz="1600" dirty="0">
                <a:solidFill>
                  <a:srgbClr val="3333CC"/>
                </a:solidFill>
                <a:latin typeface="Calibri" pitchFamily="34" charset="0"/>
              </a:endParaRPr>
            </a:p>
          </p:txBody>
        </p:sp>
        <p:graphicFrame>
          <p:nvGraphicFramePr>
            <p:cNvPr id="38916" name="Object 20"/>
            <p:cNvGraphicFramePr>
              <a:graphicFrameLocks noChangeAspect="1"/>
            </p:cNvGraphicFramePr>
            <p:nvPr/>
          </p:nvGraphicFramePr>
          <p:xfrm>
            <a:off x="3305808" y="2278062"/>
            <a:ext cx="3462451" cy="179435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5323" name="Equation" r:id="rId4" imgW="2705040" imgH="1168200" progId="Equation.DSMT4">
                    <p:embed/>
                  </p:oleObj>
                </mc:Choice>
                <mc:Fallback>
                  <p:oleObj name="Equation" r:id="rId4" imgW="2705040" imgH="1168200" progId="Equation.DSMT4">
                    <p:embed/>
                    <p:pic>
                      <p:nvPicPr>
                        <p:cNvPr id="38916" name="Object 2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05808" y="2278062"/>
                          <a:ext cx="3462451" cy="179435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8917" name="TextBox 10"/>
            <p:cNvSpPr txBox="1">
              <a:spLocks noChangeArrowheads="1"/>
            </p:cNvSpPr>
            <p:nvPr/>
          </p:nvSpPr>
          <p:spPr bwMode="auto">
            <a:xfrm>
              <a:off x="2364423" y="2297113"/>
              <a:ext cx="747320" cy="17727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eaLnBrk="1" hangingPunct="1">
                <a:spcBef>
                  <a:spcPts val="600"/>
                </a:spcBef>
              </a:pPr>
              <a:r>
                <a:rPr lang="de-CH" sz="1400" i="1" dirty="0">
                  <a:solidFill>
                    <a:srgbClr val="3333CC"/>
                  </a:solidFill>
                  <a:latin typeface="Calibri" pitchFamily="34" charset="0"/>
                </a:rPr>
                <a:t>juvenile</a:t>
              </a:r>
            </a:p>
            <a:p>
              <a:pPr eaLnBrk="1" hangingPunct="1">
                <a:spcBef>
                  <a:spcPts val="600"/>
                </a:spcBef>
              </a:pPr>
              <a:r>
                <a:rPr lang="de-CH" sz="1400" i="1" dirty="0">
                  <a:solidFill>
                    <a:srgbClr val="3333CC"/>
                  </a:solidFill>
                  <a:latin typeface="Calibri" pitchFamily="34" charset="0"/>
                </a:rPr>
                <a:t>1y NB</a:t>
              </a:r>
            </a:p>
            <a:p>
              <a:pPr eaLnBrk="1" hangingPunct="1">
                <a:spcBef>
                  <a:spcPts val="600"/>
                </a:spcBef>
              </a:pPr>
              <a:r>
                <a:rPr lang="de-CH" sz="1400" i="1" dirty="0">
                  <a:solidFill>
                    <a:srgbClr val="3333CC"/>
                  </a:solidFill>
                  <a:latin typeface="Calibri" pitchFamily="34" charset="0"/>
                </a:rPr>
                <a:t>2y NB</a:t>
              </a:r>
            </a:p>
            <a:p>
              <a:pPr eaLnBrk="1" hangingPunct="1">
                <a:spcBef>
                  <a:spcPts val="600"/>
                </a:spcBef>
              </a:pPr>
              <a:r>
                <a:rPr lang="de-CH" sz="1400" i="1" dirty="0" err="1">
                  <a:solidFill>
                    <a:srgbClr val="3333CC"/>
                  </a:solidFill>
                  <a:latin typeface="Calibri" pitchFamily="34" charset="0"/>
                </a:rPr>
                <a:t>breeder</a:t>
              </a:r>
              <a:endParaRPr lang="de-CH" sz="1400" i="1" dirty="0">
                <a:solidFill>
                  <a:srgbClr val="3333CC"/>
                </a:solidFill>
                <a:latin typeface="Calibri" pitchFamily="34" charset="0"/>
              </a:endParaRPr>
            </a:p>
            <a:p>
              <a:pPr eaLnBrk="1" hangingPunct="1">
                <a:spcBef>
                  <a:spcPts val="600"/>
                </a:spcBef>
              </a:pPr>
              <a:r>
                <a:rPr lang="de-CH" sz="1400" i="1" dirty="0" err="1">
                  <a:solidFill>
                    <a:srgbClr val="3333CC"/>
                  </a:solidFill>
                  <a:latin typeface="Calibri" pitchFamily="34" charset="0"/>
                </a:rPr>
                <a:t>dead</a:t>
              </a:r>
              <a:endParaRPr lang="de-CH" sz="1400" i="1" dirty="0">
                <a:solidFill>
                  <a:srgbClr val="3333CC"/>
                </a:solidFill>
                <a:latin typeface="Calibri" pitchFamily="34" charset="0"/>
              </a:endParaRPr>
            </a:p>
          </p:txBody>
        </p:sp>
        <p:sp>
          <p:nvSpPr>
            <p:cNvPr id="38918" name="TextBox 13"/>
            <p:cNvSpPr txBox="1">
              <a:spLocks noChangeArrowheads="1"/>
            </p:cNvSpPr>
            <p:nvPr/>
          </p:nvSpPr>
          <p:spPr bwMode="auto">
            <a:xfrm rot="5400000">
              <a:off x="4534160" y="260060"/>
              <a:ext cx="896862" cy="32316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algn="r" eaLnBrk="1" hangingPunct="1">
                <a:spcBef>
                  <a:spcPts val="3600"/>
                </a:spcBef>
              </a:pPr>
              <a:r>
                <a:rPr lang="de-CH" sz="1400" i="1" dirty="0" err="1">
                  <a:solidFill>
                    <a:srgbClr val="3333CC"/>
                  </a:solidFill>
                  <a:latin typeface="Calibri" pitchFamily="34" charset="0"/>
                </a:rPr>
                <a:t>dead</a:t>
              </a:r>
              <a:endParaRPr lang="de-CH" sz="1400" i="1" dirty="0">
                <a:solidFill>
                  <a:srgbClr val="3333CC"/>
                </a:solidFill>
                <a:latin typeface="Calibri" pitchFamily="34" charset="0"/>
              </a:endParaRPr>
            </a:p>
            <a:p>
              <a:pPr algn="r" eaLnBrk="1" hangingPunct="1">
                <a:spcBef>
                  <a:spcPts val="2400"/>
                </a:spcBef>
              </a:pPr>
              <a:r>
                <a:rPr lang="de-CH" sz="1400" i="1" dirty="0" err="1">
                  <a:solidFill>
                    <a:srgbClr val="3333CC"/>
                  </a:solidFill>
                  <a:latin typeface="Calibri" pitchFamily="34" charset="0"/>
                </a:rPr>
                <a:t>breeder</a:t>
              </a:r>
              <a:endParaRPr lang="de-CH" sz="1400" i="1" dirty="0">
                <a:solidFill>
                  <a:srgbClr val="3333CC"/>
                </a:solidFill>
                <a:latin typeface="Calibri" pitchFamily="34" charset="0"/>
              </a:endParaRPr>
            </a:p>
            <a:p>
              <a:pPr algn="r" eaLnBrk="1" hangingPunct="1">
                <a:spcBef>
                  <a:spcPts val="2400"/>
                </a:spcBef>
              </a:pPr>
              <a:endParaRPr lang="de-CH" sz="1400" i="1" dirty="0">
                <a:solidFill>
                  <a:srgbClr val="3333CC"/>
                </a:solidFill>
                <a:latin typeface="Calibri" pitchFamily="34" charset="0"/>
              </a:endParaRPr>
            </a:p>
            <a:p>
              <a:pPr algn="r" eaLnBrk="1" hangingPunct="1">
                <a:spcBef>
                  <a:spcPts val="2400"/>
                </a:spcBef>
              </a:pPr>
              <a:r>
                <a:rPr lang="de-CH" sz="1400" i="1" dirty="0">
                  <a:solidFill>
                    <a:srgbClr val="3333CC"/>
                  </a:solidFill>
                  <a:latin typeface="Calibri" pitchFamily="34" charset="0"/>
                </a:rPr>
                <a:t>2y NB</a:t>
              </a:r>
            </a:p>
            <a:p>
              <a:pPr algn="r" eaLnBrk="1" hangingPunct="1">
                <a:spcBef>
                  <a:spcPts val="3600"/>
                </a:spcBef>
              </a:pPr>
              <a:r>
                <a:rPr lang="de-CH" sz="1400" i="1" dirty="0">
                  <a:solidFill>
                    <a:srgbClr val="3333CC"/>
                  </a:solidFill>
                  <a:latin typeface="Calibri" pitchFamily="34" charset="0"/>
                </a:rPr>
                <a:t>1y NB</a:t>
              </a:r>
            </a:p>
            <a:p>
              <a:pPr algn="r" eaLnBrk="1" hangingPunct="1">
                <a:spcBef>
                  <a:spcPts val="3600"/>
                </a:spcBef>
              </a:pPr>
              <a:r>
                <a:rPr lang="de-CH" sz="1400" i="1" dirty="0">
                  <a:solidFill>
                    <a:srgbClr val="3333CC"/>
                  </a:solidFill>
                  <a:latin typeface="Calibri" pitchFamily="34" charset="0"/>
                </a:rPr>
                <a:t>juvenile</a:t>
              </a:r>
            </a:p>
          </p:txBody>
        </p:sp>
        <p:sp>
          <p:nvSpPr>
            <p:cNvPr id="38919" name="TextBox 9"/>
            <p:cNvSpPr txBox="1">
              <a:spLocks noChangeArrowheads="1"/>
            </p:cNvSpPr>
            <p:nvPr/>
          </p:nvSpPr>
          <p:spPr bwMode="auto">
            <a:xfrm>
              <a:off x="985644" y="2889340"/>
              <a:ext cx="1297599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eaLnBrk="1" hangingPunct="1"/>
              <a:r>
                <a:rPr lang="de-CH" sz="1400" i="1" dirty="0">
                  <a:solidFill>
                    <a:srgbClr val="3333CC"/>
                  </a:solidFill>
                  <a:latin typeface="Calibri" pitchFamily="34" charset="0"/>
                </a:rPr>
                <a:t>States </a:t>
              </a:r>
              <a:r>
                <a:rPr lang="de-CH" sz="1400" i="1" dirty="0" err="1">
                  <a:solidFill>
                    <a:srgbClr val="3333CC"/>
                  </a:solidFill>
                  <a:latin typeface="Calibri" pitchFamily="34" charset="0"/>
                </a:rPr>
                <a:t>at</a:t>
              </a:r>
              <a:r>
                <a:rPr lang="de-CH" sz="1400" i="1" dirty="0">
                  <a:solidFill>
                    <a:srgbClr val="3333CC"/>
                  </a:solidFill>
                  <a:latin typeface="Calibri" pitchFamily="34" charset="0"/>
                </a:rPr>
                <a:t> time t</a:t>
              </a:r>
            </a:p>
          </p:txBody>
        </p:sp>
        <p:sp>
          <p:nvSpPr>
            <p:cNvPr id="38920" name="TextBox 11"/>
            <p:cNvSpPr txBox="1">
              <a:spLocks noChangeArrowheads="1"/>
            </p:cNvSpPr>
            <p:nvPr/>
          </p:nvSpPr>
          <p:spPr bwMode="auto">
            <a:xfrm>
              <a:off x="4521582" y="1141410"/>
              <a:ext cx="1478738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eaLnBrk="1" hangingPunct="1"/>
              <a:r>
                <a:rPr lang="de-CH" sz="1400" i="1" dirty="0">
                  <a:solidFill>
                    <a:srgbClr val="3333CC"/>
                  </a:solidFill>
                  <a:latin typeface="Calibri" pitchFamily="34" charset="0"/>
                </a:rPr>
                <a:t>States </a:t>
              </a:r>
              <a:r>
                <a:rPr lang="de-CH" sz="1400" i="1" dirty="0" err="1">
                  <a:solidFill>
                    <a:srgbClr val="3333CC"/>
                  </a:solidFill>
                  <a:latin typeface="Calibri" pitchFamily="34" charset="0"/>
                </a:rPr>
                <a:t>at</a:t>
              </a:r>
              <a:r>
                <a:rPr lang="de-CH" sz="1400" i="1" dirty="0">
                  <a:solidFill>
                    <a:srgbClr val="3333CC"/>
                  </a:solidFill>
                  <a:latin typeface="Calibri" pitchFamily="34" charset="0"/>
                </a:rPr>
                <a:t> time t</a:t>
              </a:r>
              <a:r>
                <a:rPr lang="de-CH" sz="1400" dirty="0">
                  <a:solidFill>
                    <a:srgbClr val="3333CC"/>
                  </a:solidFill>
                  <a:latin typeface="Calibri" pitchFamily="34" charset="0"/>
                </a:rPr>
                <a:t>+1</a:t>
              </a:r>
            </a:p>
          </p:txBody>
        </p:sp>
      </p:grpSp>
      <p:grpSp>
        <p:nvGrpSpPr>
          <p:cNvPr id="2" name="Group 22"/>
          <p:cNvGrpSpPr>
            <a:grpSpLocks/>
          </p:cNvGrpSpPr>
          <p:nvPr/>
        </p:nvGrpSpPr>
        <p:grpSpPr bwMode="auto">
          <a:xfrm>
            <a:off x="3557905" y="2596663"/>
            <a:ext cx="5154613" cy="2861457"/>
            <a:chOff x="158" y="2199"/>
            <a:chExt cx="3247" cy="2163"/>
          </a:xfrm>
        </p:grpSpPr>
        <p:sp>
          <p:nvSpPr>
            <p:cNvPr id="38923" name="Text Box 21"/>
            <p:cNvSpPr txBox="1">
              <a:spLocks noChangeArrowheads="1"/>
            </p:cNvSpPr>
            <p:nvPr/>
          </p:nvSpPr>
          <p:spPr bwMode="auto">
            <a:xfrm>
              <a:off x="158" y="3117"/>
              <a:ext cx="1186" cy="2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eaLnBrk="1" hangingPunct="1"/>
              <a:r>
                <a:rPr lang="de-CH" sz="1600" dirty="0">
                  <a:solidFill>
                    <a:srgbClr val="FF0000"/>
                  </a:solidFill>
                  <a:latin typeface="Calibri" pitchFamily="34" charset="0"/>
                </a:rPr>
                <a:t>Observation </a:t>
              </a:r>
              <a:r>
                <a:rPr lang="de-CH" sz="1600" dirty="0" err="1">
                  <a:solidFill>
                    <a:srgbClr val="FF0000"/>
                  </a:solidFill>
                  <a:latin typeface="Calibri" pitchFamily="34" charset="0"/>
                </a:rPr>
                <a:t>process</a:t>
              </a:r>
              <a:endParaRPr lang="de-CH" sz="1600" dirty="0">
                <a:solidFill>
                  <a:srgbClr val="FF0000"/>
                </a:solidFill>
                <a:latin typeface="Calibri" pitchFamily="34" charset="0"/>
              </a:endParaRPr>
            </a:p>
          </p:txBody>
        </p:sp>
        <p:graphicFrame>
          <p:nvGraphicFramePr>
            <p:cNvPr id="38924" name="Object 22"/>
            <p:cNvGraphicFramePr>
              <a:graphicFrameLocks noChangeAspect="1"/>
            </p:cNvGraphicFramePr>
            <p:nvPr/>
          </p:nvGraphicFramePr>
          <p:xfrm>
            <a:off x="2333" y="3218"/>
            <a:ext cx="1060" cy="110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5324" name="Equation" r:id="rId6" imgW="1346040" imgH="1168200" progId="Equation.DSMT4">
                    <p:embed/>
                  </p:oleObj>
                </mc:Choice>
                <mc:Fallback>
                  <p:oleObj name="Equation" r:id="rId6" imgW="1346040" imgH="1168200" progId="Equation.DSMT4">
                    <p:embed/>
                    <p:pic>
                      <p:nvPicPr>
                        <p:cNvPr id="38924" name="Object 2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33" y="3218"/>
                          <a:ext cx="1060" cy="110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8925" name="TextBox 14"/>
            <p:cNvSpPr txBox="1">
              <a:spLocks noChangeArrowheads="1"/>
            </p:cNvSpPr>
            <p:nvPr/>
          </p:nvSpPr>
          <p:spPr bwMode="auto">
            <a:xfrm>
              <a:off x="1783" y="3245"/>
              <a:ext cx="471" cy="11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eaLnBrk="1" hangingPunct="1">
                <a:spcBef>
                  <a:spcPts val="600"/>
                </a:spcBef>
              </a:pPr>
              <a:r>
                <a:rPr lang="de-CH" sz="1400" i="1" dirty="0">
                  <a:solidFill>
                    <a:srgbClr val="FF0000"/>
                  </a:solidFill>
                  <a:latin typeface="Calibri" pitchFamily="34" charset="0"/>
                </a:rPr>
                <a:t>juvenile</a:t>
              </a:r>
            </a:p>
            <a:p>
              <a:pPr eaLnBrk="1" hangingPunct="1">
                <a:spcBef>
                  <a:spcPts val="600"/>
                </a:spcBef>
              </a:pPr>
              <a:r>
                <a:rPr lang="de-CH" sz="1400" i="1" dirty="0">
                  <a:solidFill>
                    <a:srgbClr val="FF0000"/>
                  </a:solidFill>
                  <a:latin typeface="Calibri" pitchFamily="34" charset="0"/>
                </a:rPr>
                <a:t>1y NB</a:t>
              </a:r>
            </a:p>
            <a:p>
              <a:pPr eaLnBrk="1" hangingPunct="1">
                <a:spcBef>
                  <a:spcPts val="600"/>
                </a:spcBef>
              </a:pPr>
              <a:r>
                <a:rPr lang="de-CH" sz="1400" i="1" dirty="0">
                  <a:solidFill>
                    <a:srgbClr val="FF0000"/>
                  </a:solidFill>
                  <a:latin typeface="Calibri" pitchFamily="34" charset="0"/>
                </a:rPr>
                <a:t>2y NB</a:t>
              </a:r>
            </a:p>
            <a:p>
              <a:pPr eaLnBrk="1" hangingPunct="1">
                <a:spcBef>
                  <a:spcPts val="600"/>
                </a:spcBef>
              </a:pPr>
              <a:r>
                <a:rPr lang="de-CH" sz="1400" i="1" dirty="0" err="1">
                  <a:solidFill>
                    <a:srgbClr val="FF0000"/>
                  </a:solidFill>
                  <a:latin typeface="Calibri" pitchFamily="34" charset="0"/>
                </a:rPr>
                <a:t>breeder</a:t>
              </a:r>
              <a:endParaRPr lang="de-CH" sz="1400" i="1" dirty="0">
                <a:solidFill>
                  <a:srgbClr val="FF0000"/>
                </a:solidFill>
                <a:latin typeface="Calibri" pitchFamily="34" charset="0"/>
              </a:endParaRPr>
            </a:p>
            <a:p>
              <a:pPr eaLnBrk="1" hangingPunct="1">
                <a:spcBef>
                  <a:spcPts val="600"/>
                </a:spcBef>
              </a:pPr>
              <a:r>
                <a:rPr lang="de-CH" sz="1400" i="1" dirty="0" err="1">
                  <a:solidFill>
                    <a:srgbClr val="FF0000"/>
                  </a:solidFill>
                  <a:latin typeface="Calibri" pitchFamily="34" charset="0"/>
                </a:rPr>
                <a:t>dead</a:t>
              </a:r>
              <a:endParaRPr lang="de-CH" sz="1400" i="1" dirty="0">
                <a:solidFill>
                  <a:srgbClr val="FF0000"/>
                </a:solidFill>
                <a:latin typeface="Calibri" pitchFamily="34" charset="0"/>
              </a:endParaRPr>
            </a:p>
          </p:txBody>
        </p:sp>
        <p:sp>
          <p:nvSpPr>
            <p:cNvPr id="38926" name="TextBox 15"/>
            <p:cNvSpPr txBox="1">
              <a:spLocks noChangeArrowheads="1"/>
            </p:cNvSpPr>
            <p:nvPr/>
          </p:nvSpPr>
          <p:spPr bwMode="auto">
            <a:xfrm>
              <a:off x="780" y="3711"/>
              <a:ext cx="817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eaLnBrk="1" hangingPunct="1"/>
              <a:r>
                <a:rPr lang="de-CH" sz="1400" i="1" dirty="0">
                  <a:solidFill>
                    <a:srgbClr val="FF0000"/>
                  </a:solidFill>
                  <a:latin typeface="Calibri" pitchFamily="34" charset="0"/>
                </a:rPr>
                <a:t>States </a:t>
              </a:r>
              <a:r>
                <a:rPr lang="de-CH" sz="1400" i="1" dirty="0" err="1">
                  <a:solidFill>
                    <a:srgbClr val="FF0000"/>
                  </a:solidFill>
                  <a:latin typeface="Calibri" pitchFamily="34" charset="0"/>
                </a:rPr>
                <a:t>at</a:t>
              </a:r>
              <a:r>
                <a:rPr lang="de-CH" sz="1400" i="1" dirty="0">
                  <a:solidFill>
                    <a:srgbClr val="FF0000"/>
                  </a:solidFill>
                  <a:latin typeface="Calibri" pitchFamily="34" charset="0"/>
                </a:rPr>
                <a:t> time t</a:t>
              </a:r>
            </a:p>
          </p:txBody>
        </p:sp>
        <p:sp>
          <p:nvSpPr>
            <p:cNvPr id="38927" name="TextBox 18"/>
            <p:cNvSpPr txBox="1">
              <a:spLocks noChangeArrowheads="1"/>
            </p:cNvSpPr>
            <p:nvPr/>
          </p:nvSpPr>
          <p:spPr bwMode="auto">
            <a:xfrm rot="5400000">
              <a:off x="2422" y="2331"/>
              <a:ext cx="881" cy="10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algn="r" eaLnBrk="1" hangingPunct="1">
                <a:spcBef>
                  <a:spcPts val="1800"/>
                </a:spcBef>
              </a:pPr>
              <a:r>
                <a:rPr lang="de-CH" sz="1400" i="1" dirty="0">
                  <a:solidFill>
                    <a:srgbClr val="FF0000"/>
                  </a:solidFill>
                  <a:latin typeface="Calibri" pitchFamily="34" charset="0"/>
                </a:rPr>
                <a:t>not </a:t>
              </a:r>
              <a:r>
                <a:rPr lang="de-CH" sz="1400" i="1" dirty="0" err="1">
                  <a:solidFill>
                    <a:srgbClr val="FF0000"/>
                  </a:solidFill>
                  <a:latin typeface="Calibri" pitchFamily="34" charset="0"/>
                </a:rPr>
                <a:t>seen</a:t>
              </a:r>
              <a:endParaRPr lang="de-CH" sz="1400" i="1" dirty="0">
                <a:solidFill>
                  <a:srgbClr val="FF0000"/>
                </a:solidFill>
                <a:latin typeface="Calibri" pitchFamily="34" charset="0"/>
              </a:endParaRPr>
            </a:p>
            <a:p>
              <a:pPr algn="r" eaLnBrk="1" hangingPunct="1">
                <a:spcBef>
                  <a:spcPts val="1800"/>
                </a:spcBef>
              </a:pPr>
              <a:r>
                <a:rPr lang="de-CH" sz="1400" i="1" dirty="0" err="1">
                  <a:solidFill>
                    <a:srgbClr val="FF0000"/>
                  </a:solidFill>
                  <a:latin typeface="Calibri" pitchFamily="34" charset="0"/>
                </a:rPr>
                <a:t>seen</a:t>
              </a:r>
              <a:r>
                <a:rPr lang="de-CH" sz="1400" i="1" dirty="0">
                  <a:solidFill>
                    <a:srgbClr val="FF0000"/>
                  </a:solidFill>
                  <a:latin typeface="Calibri" pitchFamily="34" charset="0"/>
                </a:rPr>
                <a:t>, </a:t>
              </a:r>
              <a:r>
                <a:rPr lang="de-CH" sz="1400" i="1" dirty="0" err="1">
                  <a:solidFill>
                    <a:srgbClr val="FF0000"/>
                  </a:solidFill>
                  <a:latin typeface="Calibri" pitchFamily="34" charset="0"/>
                </a:rPr>
                <a:t>breeder</a:t>
              </a:r>
              <a:endParaRPr lang="de-CH" sz="1400" i="1" dirty="0">
                <a:solidFill>
                  <a:srgbClr val="FF0000"/>
                </a:solidFill>
                <a:latin typeface="Calibri" pitchFamily="34" charset="0"/>
              </a:endParaRPr>
            </a:p>
            <a:p>
              <a:pPr algn="r" eaLnBrk="1" hangingPunct="1">
                <a:spcBef>
                  <a:spcPts val="1800"/>
                </a:spcBef>
              </a:pPr>
              <a:r>
                <a:rPr lang="de-CH" sz="1400" i="1" dirty="0" err="1">
                  <a:solidFill>
                    <a:srgbClr val="FF0000"/>
                  </a:solidFill>
                  <a:latin typeface="Calibri" pitchFamily="34" charset="0"/>
                </a:rPr>
                <a:t>seen</a:t>
              </a:r>
              <a:r>
                <a:rPr lang="de-CH" sz="1400" i="1" dirty="0">
                  <a:solidFill>
                    <a:srgbClr val="FF0000"/>
                  </a:solidFill>
                  <a:latin typeface="Calibri" pitchFamily="34" charset="0"/>
                </a:rPr>
                <a:t>, 2y NB</a:t>
              </a:r>
            </a:p>
            <a:p>
              <a:pPr algn="r" eaLnBrk="1" hangingPunct="1">
                <a:spcBef>
                  <a:spcPts val="1800"/>
                </a:spcBef>
              </a:pPr>
              <a:r>
                <a:rPr lang="de-CH" sz="1400" i="1" dirty="0" err="1">
                  <a:solidFill>
                    <a:srgbClr val="FF0000"/>
                  </a:solidFill>
                  <a:latin typeface="Calibri" pitchFamily="34" charset="0"/>
                </a:rPr>
                <a:t>seen</a:t>
              </a:r>
              <a:r>
                <a:rPr lang="de-CH" sz="1400" i="1" dirty="0">
                  <a:solidFill>
                    <a:srgbClr val="FF0000"/>
                  </a:solidFill>
                  <a:latin typeface="Calibri" pitchFamily="34" charset="0"/>
                </a:rPr>
                <a:t>, 1y NB</a:t>
              </a:r>
            </a:p>
          </p:txBody>
        </p:sp>
        <p:sp>
          <p:nvSpPr>
            <p:cNvPr id="38928" name="TextBox 19"/>
            <p:cNvSpPr txBox="1">
              <a:spLocks noChangeArrowheads="1"/>
            </p:cNvSpPr>
            <p:nvPr/>
          </p:nvSpPr>
          <p:spPr bwMode="auto">
            <a:xfrm>
              <a:off x="2266" y="2199"/>
              <a:ext cx="1139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eaLnBrk="1" hangingPunct="1"/>
              <a:r>
                <a:rPr lang="de-CH" sz="1400" i="1" dirty="0" err="1">
                  <a:solidFill>
                    <a:srgbClr val="FF0000"/>
                  </a:solidFill>
                  <a:latin typeface="Calibri" pitchFamily="34" charset="0"/>
                </a:rPr>
                <a:t>Observations</a:t>
              </a:r>
              <a:r>
                <a:rPr lang="de-CH" sz="1400" i="1" dirty="0">
                  <a:solidFill>
                    <a:srgbClr val="FF0000"/>
                  </a:solidFill>
                  <a:latin typeface="Calibri" pitchFamily="34" charset="0"/>
                </a:rPr>
                <a:t> </a:t>
              </a:r>
              <a:r>
                <a:rPr lang="de-CH" sz="1400" i="1" dirty="0" err="1">
                  <a:solidFill>
                    <a:srgbClr val="FF0000"/>
                  </a:solidFill>
                  <a:latin typeface="Calibri" pitchFamily="34" charset="0"/>
                </a:rPr>
                <a:t>at</a:t>
              </a:r>
              <a:r>
                <a:rPr lang="de-CH" sz="1400" i="1" dirty="0">
                  <a:solidFill>
                    <a:srgbClr val="FF0000"/>
                  </a:solidFill>
                  <a:latin typeface="Calibri" pitchFamily="34" charset="0"/>
                </a:rPr>
                <a:t> time t</a:t>
              </a:r>
              <a:endParaRPr lang="de-CH" sz="1400" dirty="0">
                <a:solidFill>
                  <a:srgbClr val="FF0000"/>
                </a:solidFill>
                <a:latin typeface="Calibri" pitchFamily="34" charset="0"/>
              </a:endParaRPr>
            </a:p>
          </p:txBody>
        </p:sp>
      </p:grpSp>
      <p:sp>
        <p:nvSpPr>
          <p:cNvPr id="38922" name="Text Box 2"/>
          <p:cNvSpPr txBox="1">
            <a:spLocks noChangeArrowheads="1"/>
          </p:cNvSpPr>
          <p:nvPr/>
        </p:nvSpPr>
        <p:spPr bwMode="auto">
          <a:xfrm>
            <a:off x="508000" y="679980"/>
            <a:ext cx="335143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dirty="0">
                <a:latin typeface="Calibri" pitchFamily="34" charset="0"/>
              </a:rPr>
              <a:t>3. Access </a:t>
            </a:r>
            <a:r>
              <a:rPr lang="de-CH" dirty="0" err="1">
                <a:latin typeface="Calibri" pitchFamily="34" charset="0"/>
              </a:rPr>
              <a:t>to</a:t>
            </a:r>
            <a:r>
              <a:rPr lang="de-CH" dirty="0">
                <a:latin typeface="Calibri" pitchFamily="34" charset="0"/>
              </a:rPr>
              <a:t> </a:t>
            </a:r>
            <a:r>
              <a:rPr lang="de-CH" dirty="0" err="1">
                <a:latin typeface="Calibri" pitchFamily="34" charset="0"/>
              </a:rPr>
              <a:t>reproduction</a:t>
            </a:r>
            <a:endParaRPr lang="en-GB" dirty="0">
              <a:latin typeface="Calibri" pitchFamily="34" charset="0"/>
            </a:endParaRPr>
          </a:p>
        </p:txBody>
      </p:sp>
      <p:sp>
        <p:nvSpPr>
          <p:cNvPr id="18" name="Text Box 2"/>
          <p:cNvSpPr txBox="1">
            <a:spLocks noChangeArrowheads="1"/>
          </p:cNvSpPr>
          <p:nvPr/>
        </p:nvSpPr>
        <p:spPr bwMode="auto">
          <a:xfrm>
            <a:off x="517526" y="291042"/>
            <a:ext cx="675005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b="1" dirty="0" err="1">
                <a:latin typeface="Calibri" pitchFamily="34" charset="0"/>
              </a:rPr>
              <a:t>Multistate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models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are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very</a:t>
            </a:r>
            <a:r>
              <a:rPr lang="de-CH" b="1" dirty="0">
                <a:latin typeface="Calibri" pitchFamily="34" charset="0"/>
              </a:rPr>
              <a:t> flexible: </a:t>
            </a:r>
            <a:r>
              <a:rPr lang="de-CH" b="1" dirty="0" err="1">
                <a:latin typeface="Calibri" pitchFamily="34" charset="0"/>
              </a:rPr>
              <a:t>some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examples</a:t>
            </a:r>
            <a:endParaRPr lang="en-GB" b="1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149722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74" name="Text Box 2"/>
          <p:cNvSpPr txBox="1">
            <a:spLocks noChangeArrowheads="1"/>
          </p:cNvSpPr>
          <p:nvPr/>
        </p:nvSpPr>
        <p:spPr bwMode="auto">
          <a:xfrm>
            <a:off x="508000" y="679980"/>
            <a:ext cx="325473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dirty="0">
                <a:latin typeface="Calibri" pitchFamily="34" charset="0"/>
              </a:rPr>
              <a:t>4. </a:t>
            </a:r>
            <a:r>
              <a:rPr lang="de-CH" dirty="0" err="1">
                <a:latin typeface="Calibri" pitchFamily="34" charset="0"/>
              </a:rPr>
              <a:t>Temporary</a:t>
            </a:r>
            <a:r>
              <a:rPr lang="de-CH" dirty="0">
                <a:latin typeface="Calibri" pitchFamily="34" charset="0"/>
              </a:rPr>
              <a:t> </a:t>
            </a:r>
            <a:r>
              <a:rPr lang="de-CH" dirty="0" err="1">
                <a:latin typeface="Calibri" pitchFamily="34" charset="0"/>
              </a:rPr>
              <a:t>emigration</a:t>
            </a:r>
            <a:endParaRPr lang="en-GB" dirty="0">
              <a:latin typeface="Calibri" pitchFamily="34" charset="0"/>
            </a:endParaRPr>
          </a:p>
        </p:txBody>
      </p:sp>
      <p:sp>
        <p:nvSpPr>
          <p:cNvPr id="18" name="Text Box 2"/>
          <p:cNvSpPr txBox="1">
            <a:spLocks noChangeArrowheads="1"/>
          </p:cNvSpPr>
          <p:nvPr/>
        </p:nvSpPr>
        <p:spPr bwMode="auto">
          <a:xfrm>
            <a:off x="517526" y="291042"/>
            <a:ext cx="675005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b="1" dirty="0" err="1">
                <a:latin typeface="Calibri" pitchFamily="34" charset="0"/>
              </a:rPr>
              <a:t>Multistate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models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are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very</a:t>
            </a:r>
            <a:r>
              <a:rPr lang="de-CH" b="1" dirty="0">
                <a:latin typeface="Calibri" pitchFamily="34" charset="0"/>
              </a:rPr>
              <a:t> flexible: </a:t>
            </a:r>
            <a:r>
              <a:rPr lang="de-CH" b="1" dirty="0" err="1">
                <a:latin typeface="Calibri" pitchFamily="34" charset="0"/>
              </a:rPr>
              <a:t>some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examples</a:t>
            </a:r>
            <a:endParaRPr lang="en-GB" b="1" dirty="0">
              <a:latin typeface="Calibri" pitchFamily="34" charset="0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pieren 2"/>
          <p:cNvGrpSpPr/>
          <p:nvPr/>
        </p:nvGrpSpPr>
        <p:grpSpPr>
          <a:xfrm>
            <a:off x="471488" y="1116542"/>
            <a:ext cx="6556343" cy="2131634"/>
            <a:chOff x="471488" y="1339850"/>
            <a:chExt cx="6556343" cy="2557960"/>
          </a:xfrm>
        </p:grpSpPr>
        <p:sp>
          <p:nvSpPr>
            <p:cNvPr id="36867" name="Text Box 19"/>
            <p:cNvSpPr txBox="1">
              <a:spLocks noChangeArrowheads="1"/>
            </p:cNvSpPr>
            <p:nvPr/>
          </p:nvSpPr>
          <p:spPr bwMode="auto">
            <a:xfrm>
              <a:off x="471488" y="1914525"/>
              <a:ext cx="1571712" cy="4801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eaLnBrk="1" hangingPunct="1"/>
              <a:r>
                <a:rPr lang="de-CH" sz="2000" dirty="0">
                  <a:solidFill>
                    <a:srgbClr val="3333CC"/>
                  </a:solidFill>
                  <a:latin typeface="Calibri" pitchFamily="34" charset="0"/>
                </a:rPr>
                <a:t>State </a:t>
              </a:r>
              <a:r>
                <a:rPr lang="de-CH" sz="2000" dirty="0" err="1">
                  <a:solidFill>
                    <a:srgbClr val="3333CC"/>
                  </a:solidFill>
                  <a:latin typeface="Calibri" pitchFamily="34" charset="0"/>
                </a:rPr>
                <a:t>process</a:t>
              </a:r>
              <a:endParaRPr lang="de-CH" sz="2000" dirty="0">
                <a:solidFill>
                  <a:srgbClr val="3333CC"/>
                </a:solidFill>
                <a:latin typeface="Calibri" pitchFamily="34" charset="0"/>
              </a:endParaRPr>
            </a:p>
          </p:txBody>
        </p:sp>
        <p:graphicFrame>
          <p:nvGraphicFramePr>
            <p:cNvPr id="36868" name="Object 20"/>
            <p:cNvGraphicFramePr>
              <a:graphicFrameLocks noChangeAspect="1"/>
            </p:cNvGraphicFramePr>
            <p:nvPr/>
          </p:nvGraphicFramePr>
          <p:xfrm>
            <a:off x="4173535" y="2616196"/>
            <a:ext cx="2854296" cy="128161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6206" name="Equation" r:id="rId4" imgW="1968480" imgH="736560" progId="Equation.DSMT4">
                    <p:embed/>
                  </p:oleObj>
                </mc:Choice>
                <mc:Fallback>
                  <p:oleObj name="Equation" r:id="rId4" imgW="1968480" imgH="736560" progId="Equation.DSMT4">
                    <p:embed/>
                    <p:pic>
                      <p:nvPicPr>
                        <p:cNvPr id="36868" name="Object 2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73535" y="2616196"/>
                          <a:ext cx="2854296" cy="128161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6869" name="TextBox 10"/>
            <p:cNvSpPr txBox="1">
              <a:spLocks noChangeArrowheads="1"/>
            </p:cNvSpPr>
            <p:nvPr/>
          </p:nvSpPr>
          <p:spPr bwMode="auto">
            <a:xfrm>
              <a:off x="3141663" y="2687638"/>
              <a:ext cx="795411" cy="11818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eaLnBrk="1" hangingPunct="1">
                <a:spcBef>
                  <a:spcPts val="600"/>
                </a:spcBef>
              </a:pPr>
              <a:r>
                <a:rPr lang="de-CH" sz="1600" i="1">
                  <a:solidFill>
                    <a:srgbClr val="3333CC"/>
                  </a:solidFill>
                  <a:latin typeface="Calibri" pitchFamily="34" charset="0"/>
                </a:rPr>
                <a:t>inside</a:t>
              </a:r>
            </a:p>
            <a:p>
              <a:pPr eaLnBrk="1" hangingPunct="1">
                <a:spcBef>
                  <a:spcPts val="600"/>
                </a:spcBef>
              </a:pPr>
              <a:r>
                <a:rPr lang="de-CH" sz="1600" i="1">
                  <a:solidFill>
                    <a:srgbClr val="3333CC"/>
                  </a:solidFill>
                  <a:latin typeface="Calibri" pitchFamily="34" charset="0"/>
                </a:rPr>
                <a:t>outside</a:t>
              </a:r>
            </a:p>
            <a:p>
              <a:pPr eaLnBrk="1" hangingPunct="1">
                <a:spcBef>
                  <a:spcPts val="600"/>
                </a:spcBef>
              </a:pPr>
              <a:r>
                <a:rPr lang="de-CH" sz="1600" i="1">
                  <a:solidFill>
                    <a:srgbClr val="3333CC"/>
                  </a:solidFill>
                  <a:latin typeface="Calibri" pitchFamily="34" charset="0"/>
                </a:rPr>
                <a:t>dead</a:t>
              </a:r>
            </a:p>
          </p:txBody>
        </p:sp>
        <p:sp>
          <p:nvSpPr>
            <p:cNvPr id="36870" name="TextBox 13"/>
            <p:cNvSpPr txBox="1">
              <a:spLocks noChangeArrowheads="1"/>
            </p:cNvSpPr>
            <p:nvPr/>
          </p:nvSpPr>
          <p:spPr bwMode="auto">
            <a:xfrm rot="5400000">
              <a:off x="5276489" y="1041529"/>
              <a:ext cx="954493" cy="23698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algn="r" eaLnBrk="1" hangingPunct="1">
                <a:spcBef>
                  <a:spcPts val="6000"/>
                </a:spcBef>
              </a:pPr>
              <a:r>
                <a:rPr lang="de-CH" sz="1600" i="1" dirty="0" err="1">
                  <a:solidFill>
                    <a:srgbClr val="3333CC"/>
                  </a:solidFill>
                  <a:latin typeface="Calibri" pitchFamily="34" charset="0"/>
                </a:rPr>
                <a:t>dead</a:t>
              </a:r>
              <a:endParaRPr lang="de-CH" sz="1600" i="1" dirty="0">
                <a:solidFill>
                  <a:srgbClr val="3333CC"/>
                </a:solidFill>
                <a:latin typeface="Calibri" pitchFamily="34" charset="0"/>
              </a:endParaRPr>
            </a:p>
            <a:p>
              <a:pPr algn="r" eaLnBrk="1" hangingPunct="1">
                <a:spcBef>
                  <a:spcPts val="6000"/>
                </a:spcBef>
              </a:pPr>
              <a:r>
                <a:rPr lang="de-CH" sz="1600" i="1" dirty="0">
                  <a:solidFill>
                    <a:srgbClr val="3333CC"/>
                  </a:solidFill>
                  <a:latin typeface="Calibri" pitchFamily="34" charset="0"/>
                </a:rPr>
                <a:t>outside</a:t>
              </a:r>
            </a:p>
            <a:p>
              <a:pPr algn="r" eaLnBrk="1" hangingPunct="1">
                <a:spcBef>
                  <a:spcPts val="6000"/>
                </a:spcBef>
              </a:pPr>
              <a:r>
                <a:rPr lang="de-CH" sz="1600" i="1" dirty="0" err="1">
                  <a:solidFill>
                    <a:srgbClr val="3333CC"/>
                  </a:solidFill>
                  <a:latin typeface="Calibri" pitchFamily="34" charset="0"/>
                </a:rPr>
                <a:t>inside</a:t>
              </a:r>
              <a:endParaRPr lang="de-CH" sz="1600" i="1" dirty="0">
                <a:solidFill>
                  <a:srgbClr val="3333CC"/>
                </a:solidFill>
                <a:latin typeface="Calibri" pitchFamily="34" charset="0"/>
              </a:endParaRPr>
            </a:p>
          </p:txBody>
        </p:sp>
        <p:sp>
          <p:nvSpPr>
            <p:cNvPr id="36871" name="TextBox 9"/>
            <p:cNvSpPr txBox="1">
              <a:spLocks noChangeArrowheads="1"/>
            </p:cNvSpPr>
            <p:nvPr/>
          </p:nvSpPr>
          <p:spPr bwMode="auto">
            <a:xfrm>
              <a:off x="1354138" y="2989263"/>
              <a:ext cx="1610505" cy="4431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eaLnBrk="1" hangingPunct="1"/>
              <a:r>
                <a:rPr lang="de-CH" sz="1800" i="1" dirty="0">
                  <a:solidFill>
                    <a:srgbClr val="3333CC"/>
                  </a:solidFill>
                  <a:latin typeface="Calibri" pitchFamily="34" charset="0"/>
                </a:rPr>
                <a:t>States at time t</a:t>
              </a:r>
            </a:p>
          </p:txBody>
        </p:sp>
        <p:sp>
          <p:nvSpPr>
            <p:cNvPr id="36872" name="TextBox 11"/>
            <p:cNvSpPr txBox="1">
              <a:spLocks noChangeArrowheads="1"/>
            </p:cNvSpPr>
            <p:nvPr/>
          </p:nvSpPr>
          <p:spPr bwMode="auto">
            <a:xfrm>
              <a:off x="4549775" y="1339850"/>
              <a:ext cx="1842940" cy="4431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eaLnBrk="1" hangingPunct="1"/>
              <a:r>
                <a:rPr lang="de-CH" sz="1800" i="1">
                  <a:solidFill>
                    <a:srgbClr val="3333CC"/>
                  </a:solidFill>
                  <a:latin typeface="Calibri" pitchFamily="34" charset="0"/>
                </a:rPr>
                <a:t>States at time t</a:t>
              </a:r>
              <a:r>
                <a:rPr lang="de-CH" sz="1800">
                  <a:solidFill>
                    <a:srgbClr val="3333CC"/>
                  </a:solidFill>
                  <a:latin typeface="Calibri" pitchFamily="34" charset="0"/>
                </a:rPr>
                <a:t>+1</a:t>
              </a:r>
            </a:p>
          </p:txBody>
        </p:sp>
      </p:grpSp>
      <p:sp>
        <p:nvSpPr>
          <p:cNvPr id="36874" name="Text Box 2"/>
          <p:cNvSpPr txBox="1">
            <a:spLocks noChangeArrowheads="1"/>
          </p:cNvSpPr>
          <p:nvPr/>
        </p:nvSpPr>
        <p:spPr bwMode="auto">
          <a:xfrm>
            <a:off x="508000" y="679980"/>
            <a:ext cx="325473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dirty="0">
                <a:latin typeface="Calibri" pitchFamily="34" charset="0"/>
              </a:rPr>
              <a:t>4. </a:t>
            </a:r>
            <a:r>
              <a:rPr lang="de-CH" dirty="0" err="1">
                <a:latin typeface="Calibri" pitchFamily="34" charset="0"/>
              </a:rPr>
              <a:t>Temporary</a:t>
            </a:r>
            <a:r>
              <a:rPr lang="de-CH" dirty="0">
                <a:latin typeface="Calibri" pitchFamily="34" charset="0"/>
              </a:rPr>
              <a:t> </a:t>
            </a:r>
            <a:r>
              <a:rPr lang="de-CH" dirty="0" err="1">
                <a:latin typeface="Calibri" pitchFamily="34" charset="0"/>
              </a:rPr>
              <a:t>emigration</a:t>
            </a:r>
            <a:endParaRPr lang="en-GB" dirty="0">
              <a:latin typeface="Calibri" pitchFamily="34" charset="0"/>
            </a:endParaRPr>
          </a:p>
        </p:txBody>
      </p:sp>
      <p:sp>
        <p:nvSpPr>
          <p:cNvPr id="18" name="Text Box 2"/>
          <p:cNvSpPr txBox="1">
            <a:spLocks noChangeArrowheads="1"/>
          </p:cNvSpPr>
          <p:nvPr/>
        </p:nvSpPr>
        <p:spPr bwMode="auto">
          <a:xfrm>
            <a:off x="517526" y="291042"/>
            <a:ext cx="675005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b="1" dirty="0" err="1">
                <a:latin typeface="Calibri" pitchFamily="34" charset="0"/>
              </a:rPr>
              <a:t>Multistate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models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are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very</a:t>
            </a:r>
            <a:r>
              <a:rPr lang="de-CH" b="1" dirty="0">
                <a:latin typeface="Calibri" pitchFamily="34" charset="0"/>
              </a:rPr>
              <a:t> flexible: </a:t>
            </a:r>
            <a:r>
              <a:rPr lang="de-CH" b="1" dirty="0" err="1">
                <a:latin typeface="Calibri" pitchFamily="34" charset="0"/>
              </a:rPr>
              <a:t>some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examples</a:t>
            </a:r>
            <a:endParaRPr lang="en-GB" b="1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555973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pieren 2"/>
          <p:cNvGrpSpPr/>
          <p:nvPr/>
        </p:nvGrpSpPr>
        <p:grpSpPr>
          <a:xfrm>
            <a:off x="471488" y="1116542"/>
            <a:ext cx="6556343" cy="2131634"/>
            <a:chOff x="471488" y="1339850"/>
            <a:chExt cx="6556343" cy="2557960"/>
          </a:xfrm>
        </p:grpSpPr>
        <p:sp>
          <p:nvSpPr>
            <p:cNvPr id="36867" name="Text Box 19"/>
            <p:cNvSpPr txBox="1">
              <a:spLocks noChangeArrowheads="1"/>
            </p:cNvSpPr>
            <p:nvPr/>
          </p:nvSpPr>
          <p:spPr bwMode="auto">
            <a:xfrm>
              <a:off x="471488" y="1914525"/>
              <a:ext cx="1571712" cy="4801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eaLnBrk="1" hangingPunct="1"/>
              <a:r>
                <a:rPr lang="de-CH" sz="2000" dirty="0">
                  <a:solidFill>
                    <a:srgbClr val="3333CC"/>
                  </a:solidFill>
                  <a:latin typeface="Calibri" pitchFamily="34" charset="0"/>
                </a:rPr>
                <a:t>State </a:t>
              </a:r>
              <a:r>
                <a:rPr lang="de-CH" sz="2000" dirty="0" err="1">
                  <a:solidFill>
                    <a:srgbClr val="3333CC"/>
                  </a:solidFill>
                  <a:latin typeface="Calibri" pitchFamily="34" charset="0"/>
                </a:rPr>
                <a:t>process</a:t>
              </a:r>
              <a:endParaRPr lang="de-CH" sz="2000" dirty="0">
                <a:solidFill>
                  <a:srgbClr val="3333CC"/>
                </a:solidFill>
                <a:latin typeface="Calibri" pitchFamily="34" charset="0"/>
              </a:endParaRPr>
            </a:p>
          </p:txBody>
        </p:sp>
        <p:graphicFrame>
          <p:nvGraphicFramePr>
            <p:cNvPr id="36868" name="Object 20"/>
            <p:cNvGraphicFramePr>
              <a:graphicFrameLocks noChangeAspect="1"/>
            </p:cNvGraphicFramePr>
            <p:nvPr/>
          </p:nvGraphicFramePr>
          <p:xfrm>
            <a:off x="4173535" y="2616196"/>
            <a:ext cx="2854296" cy="128161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7371" name="Equation" r:id="rId4" imgW="1968480" imgH="736560" progId="Equation.DSMT4">
                    <p:embed/>
                  </p:oleObj>
                </mc:Choice>
                <mc:Fallback>
                  <p:oleObj name="Equation" r:id="rId4" imgW="1968480" imgH="736560" progId="Equation.DSMT4">
                    <p:embed/>
                    <p:pic>
                      <p:nvPicPr>
                        <p:cNvPr id="36868" name="Object 2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73535" y="2616196"/>
                          <a:ext cx="2854296" cy="128161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6869" name="TextBox 10"/>
            <p:cNvSpPr txBox="1">
              <a:spLocks noChangeArrowheads="1"/>
            </p:cNvSpPr>
            <p:nvPr/>
          </p:nvSpPr>
          <p:spPr bwMode="auto">
            <a:xfrm>
              <a:off x="3141663" y="2687638"/>
              <a:ext cx="795411" cy="11818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eaLnBrk="1" hangingPunct="1">
                <a:spcBef>
                  <a:spcPts val="600"/>
                </a:spcBef>
              </a:pPr>
              <a:r>
                <a:rPr lang="de-CH" sz="1600" i="1">
                  <a:solidFill>
                    <a:srgbClr val="3333CC"/>
                  </a:solidFill>
                  <a:latin typeface="Calibri" pitchFamily="34" charset="0"/>
                </a:rPr>
                <a:t>inside</a:t>
              </a:r>
            </a:p>
            <a:p>
              <a:pPr eaLnBrk="1" hangingPunct="1">
                <a:spcBef>
                  <a:spcPts val="600"/>
                </a:spcBef>
              </a:pPr>
              <a:r>
                <a:rPr lang="de-CH" sz="1600" i="1">
                  <a:solidFill>
                    <a:srgbClr val="3333CC"/>
                  </a:solidFill>
                  <a:latin typeface="Calibri" pitchFamily="34" charset="0"/>
                </a:rPr>
                <a:t>outside</a:t>
              </a:r>
            </a:p>
            <a:p>
              <a:pPr eaLnBrk="1" hangingPunct="1">
                <a:spcBef>
                  <a:spcPts val="600"/>
                </a:spcBef>
              </a:pPr>
              <a:r>
                <a:rPr lang="de-CH" sz="1600" i="1">
                  <a:solidFill>
                    <a:srgbClr val="3333CC"/>
                  </a:solidFill>
                  <a:latin typeface="Calibri" pitchFamily="34" charset="0"/>
                </a:rPr>
                <a:t>dead</a:t>
              </a:r>
            </a:p>
          </p:txBody>
        </p:sp>
        <p:sp>
          <p:nvSpPr>
            <p:cNvPr id="36870" name="TextBox 13"/>
            <p:cNvSpPr txBox="1">
              <a:spLocks noChangeArrowheads="1"/>
            </p:cNvSpPr>
            <p:nvPr/>
          </p:nvSpPr>
          <p:spPr bwMode="auto">
            <a:xfrm rot="5400000">
              <a:off x="5276489" y="1041529"/>
              <a:ext cx="954493" cy="23698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algn="r" eaLnBrk="1" hangingPunct="1">
                <a:spcBef>
                  <a:spcPts val="6000"/>
                </a:spcBef>
              </a:pPr>
              <a:r>
                <a:rPr lang="de-CH" sz="1600" i="1" dirty="0" err="1">
                  <a:solidFill>
                    <a:srgbClr val="3333CC"/>
                  </a:solidFill>
                  <a:latin typeface="Calibri" pitchFamily="34" charset="0"/>
                </a:rPr>
                <a:t>dead</a:t>
              </a:r>
              <a:endParaRPr lang="de-CH" sz="1600" i="1" dirty="0">
                <a:solidFill>
                  <a:srgbClr val="3333CC"/>
                </a:solidFill>
                <a:latin typeface="Calibri" pitchFamily="34" charset="0"/>
              </a:endParaRPr>
            </a:p>
            <a:p>
              <a:pPr algn="r" eaLnBrk="1" hangingPunct="1">
                <a:spcBef>
                  <a:spcPts val="6000"/>
                </a:spcBef>
              </a:pPr>
              <a:r>
                <a:rPr lang="de-CH" sz="1600" i="1" dirty="0">
                  <a:solidFill>
                    <a:srgbClr val="3333CC"/>
                  </a:solidFill>
                  <a:latin typeface="Calibri" pitchFamily="34" charset="0"/>
                </a:rPr>
                <a:t>outside</a:t>
              </a:r>
            </a:p>
            <a:p>
              <a:pPr algn="r" eaLnBrk="1" hangingPunct="1">
                <a:spcBef>
                  <a:spcPts val="6000"/>
                </a:spcBef>
              </a:pPr>
              <a:r>
                <a:rPr lang="de-CH" sz="1600" i="1" dirty="0" err="1">
                  <a:solidFill>
                    <a:srgbClr val="3333CC"/>
                  </a:solidFill>
                  <a:latin typeface="Calibri" pitchFamily="34" charset="0"/>
                </a:rPr>
                <a:t>inside</a:t>
              </a:r>
              <a:endParaRPr lang="de-CH" sz="1600" i="1" dirty="0">
                <a:solidFill>
                  <a:srgbClr val="3333CC"/>
                </a:solidFill>
                <a:latin typeface="Calibri" pitchFamily="34" charset="0"/>
              </a:endParaRPr>
            </a:p>
          </p:txBody>
        </p:sp>
        <p:sp>
          <p:nvSpPr>
            <p:cNvPr id="36871" name="TextBox 9"/>
            <p:cNvSpPr txBox="1">
              <a:spLocks noChangeArrowheads="1"/>
            </p:cNvSpPr>
            <p:nvPr/>
          </p:nvSpPr>
          <p:spPr bwMode="auto">
            <a:xfrm>
              <a:off x="1354138" y="2989263"/>
              <a:ext cx="1610505" cy="4431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eaLnBrk="1" hangingPunct="1"/>
              <a:r>
                <a:rPr lang="de-CH" sz="1800" i="1" dirty="0">
                  <a:solidFill>
                    <a:srgbClr val="3333CC"/>
                  </a:solidFill>
                  <a:latin typeface="Calibri" pitchFamily="34" charset="0"/>
                </a:rPr>
                <a:t>States at time t</a:t>
              </a:r>
            </a:p>
          </p:txBody>
        </p:sp>
        <p:sp>
          <p:nvSpPr>
            <p:cNvPr id="36872" name="TextBox 11"/>
            <p:cNvSpPr txBox="1">
              <a:spLocks noChangeArrowheads="1"/>
            </p:cNvSpPr>
            <p:nvPr/>
          </p:nvSpPr>
          <p:spPr bwMode="auto">
            <a:xfrm>
              <a:off x="4549775" y="1339850"/>
              <a:ext cx="1842940" cy="4431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eaLnBrk="1" hangingPunct="1"/>
              <a:r>
                <a:rPr lang="de-CH" sz="1800" i="1">
                  <a:solidFill>
                    <a:srgbClr val="3333CC"/>
                  </a:solidFill>
                  <a:latin typeface="Calibri" pitchFamily="34" charset="0"/>
                </a:rPr>
                <a:t>States at time t</a:t>
              </a:r>
              <a:r>
                <a:rPr lang="de-CH" sz="1800">
                  <a:solidFill>
                    <a:srgbClr val="3333CC"/>
                  </a:solidFill>
                  <a:latin typeface="Calibri" pitchFamily="34" charset="0"/>
                </a:rPr>
                <a:t>+1</a:t>
              </a:r>
            </a:p>
          </p:txBody>
        </p:sp>
      </p:grpSp>
      <p:grpSp>
        <p:nvGrpSpPr>
          <p:cNvPr id="2" name="Group 17"/>
          <p:cNvGrpSpPr>
            <a:grpSpLocks/>
          </p:cNvGrpSpPr>
          <p:nvPr/>
        </p:nvGrpSpPr>
        <p:grpSpPr bwMode="auto">
          <a:xfrm>
            <a:off x="487363" y="3347720"/>
            <a:ext cx="5953125" cy="2255573"/>
            <a:chOff x="307" y="2640"/>
            <a:chExt cx="3750" cy="1705"/>
          </a:xfrm>
        </p:grpSpPr>
        <p:sp>
          <p:nvSpPr>
            <p:cNvPr id="36875" name="Text Box 21"/>
            <p:cNvSpPr txBox="1">
              <a:spLocks noChangeArrowheads="1"/>
            </p:cNvSpPr>
            <p:nvPr/>
          </p:nvSpPr>
          <p:spPr bwMode="auto">
            <a:xfrm>
              <a:off x="307" y="2913"/>
              <a:ext cx="1455" cy="3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eaLnBrk="1" hangingPunct="1"/>
              <a:r>
                <a:rPr lang="de-CH" sz="2000">
                  <a:solidFill>
                    <a:srgbClr val="FF0000"/>
                  </a:solidFill>
                  <a:latin typeface="Calibri" pitchFamily="34" charset="0"/>
                </a:rPr>
                <a:t>Observation process</a:t>
              </a:r>
            </a:p>
          </p:txBody>
        </p:sp>
        <p:graphicFrame>
          <p:nvGraphicFramePr>
            <p:cNvPr id="36876" name="Object 22"/>
            <p:cNvGraphicFramePr>
              <a:graphicFrameLocks noChangeAspect="1"/>
            </p:cNvGraphicFramePr>
            <p:nvPr/>
          </p:nvGraphicFramePr>
          <p:xfrm>
            <a:off x="2953" y="3556"/>
            <a:ext cx="600" cy="74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7372" name="Equation" r:id="rId6" imgW="685800" imgH="711000" progId="Equation.DSMT4">
                    <p:embed/>
                  </p:oleObj>
                </mc:Choice>
                <mc:Fallback>
                  <p:oleObj name="Equation" r:id="rId6" imgW="685800" imgH="711000" progId="Equation.DSMT4">
                    <p:embed/>
                    <p:pic>
                      <p:nvPicPr>
                        <p:cNvPr id="36876" name="Object 2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53" y="3556"/>
                          <a:ext cx="600" cy="74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6877" name="TextBox 14"/>
            <p:cNvSpPr txBox="1">
              <a:spLocks noChangeArrowheads="1"/>
            </p:cNvSpPr>
            <p:nvPr/>
          </p:nvSpPr>
          <p:spPr bwMode="auto">
            <a:xfrm>
              <a:off x="2275" y="3601"/>
              <a:ext cx="501" cy="7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eaLnBrk="1" hangingPunct="1">
                <a:spcBef>
                  <a:spcPts val="600"/>
                </a:spcBef>
              </a:pPr>
              <a:r>
                <a:rPr lang="de-CH" sz="1600" i="1">
                  <a:solidFill>
                    <a:srgbClr val="FF0000"/>
                  </a:solidFill>
                  <a:latin typeface="Calibri" pitchFamily="34" charset="0"/>
                </a:rPr>
                <a:t>inside</a:t>
              </a:r>
            </a:p>
            <a:p>
              <a:pPr eaLnBrk="1" hangingPunct="1">
                <a:spcBef>
                  <a:spcPts val="600"/>
                </a:spcBef>
              </a:pPr>
              <a:r>
                <a:rPr lang="de-CH" sz="1600" i="1">
                  <a:solidFill>
                    <a:srgbClr val="FF0000"/>
                  </a:solidFill>
                  <a:latin typeface="Calibri" pitchFamily="34" charset="0"/>
                </a:rPr>
                <a:t>outside</a:t>
              </a:r>
            </a:p>
            <a:p>
              <a:pPr eaLnBrk="1" hangingPunct="1">
                <a:spcBef>
                  <a:spcPts val="600"/>
                </a:spcBef>
              </a:pPr>
              <a:r>
                <a:rPr lang="de-CH" sz="1600" i="1">
                  <a:solidFill>
                    <a:srgbClr val="FF0000"/>
                  </a:solidFill>
                  <a:latin typeface="Calibri" pitchFamily="34" charset="0"/>
                </a:rPr>
                <a:t>dead</a:t>
              </a:r>
            </a:p>
          </p:txBody>
        </p:sp>
        <p:sp>
          <p:nvSpPr>
            <p:cNvPr id="36878" name="TextBox 15"/>
            <p:cNvSpPr txBox="1">
              <a:spLocks noChangeArrowheads="1"/>
            </p:cNvSpPr>
            <p:nvPr/>
          </p:nvSpPr>
          <p:spPr bwMode="auto">
            <a:xfrm>
              <a:off x="1128" y="3783"/>
              <a:ext cx="1014" cy="2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eaLnBrk="1" hangingPunct="1"/>
              <a:r>
                <a:rPr lang="de-CH" sz="1800" i="1" dirty="0">
                  <a:solidFill>
                    <a:srgbClr val="FF0000"/>
                  </a:solidFill>
                  <a:latin typeface="Calibri" pitchFamily="34" charset="0"/>
                </a:rPr>
                <a:t>States at time t</a:t>
              </a:r>
            </a:p>
          </p:txBody>
        </p:sp>
        <p:sp>
          <p:nvSpPr>
            <p:cNvPr id="36879" name="TextBox 18"/>
            <p:cNvSpPr txBox="1">
              <a:spLocks noChangeArrowheads="1"/>
            </p:cNvSpPr>
            <p:nvPr/>
          </p:nvSpPr>
          <p:spPr bwMode="auto">
            <a:xfrm rot="5400000">
              <a:off x="2922" y="2932"/>
              <a:ext cx="696" cy="5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algn="r" eaLnBrk="1" hangingPunct="1">
                <a:spcBef>
                  <a:spcPts val="2500"/>
                </a:spcBef>
              </a:pPr>
              <a:r>
                <a:rPr lang="de-CH" sz="1600" i="1">
                  <a:solidFill>
                    <a:srgbClr val="FF0000"/>
                  </a:solidFill>
                  <a:latin typeface="Calibri" pitchFamily="34" charset="0"/>
                </a:rPr>
                <a:t>Not seen</a:t>
              </a:r>
            </a:p>
            <a:p>
              <a:pPr algn="r" eaLnBrk="1" hangingPunct="1">
                <a:spcBef>
                  <a:spcPts val="2500"/>
                </a:spcBef>
              </a:pPr>
              <a:r>
                <a:rPr lang="de-CH" sz="1600" i="1">
                  <a:solidFill>
                    <a:srgbClr val="FF0000"/>
                  </a:solidFill>
                  <a:latin typeface="Calibri" pitchFamily="34" charset="0"/>
                </a:rPr>
                <a:t>Seen</a:t>
              </a:r>
            </a:p>
          </p:txBody>
        </p:sp>
        <p:sp>
          <p:nvSpPr>
            <p:cNvPr id="36880" name="TextBox 19"/>
            <p:cNvSpPr txBox="1">
              <a:spLocks noChangeArrowheads="1"/>
            </p:cNvSpPr>
            <p:nvPr/>
          </p:nvSpPr>
          <p:spPr bwMode="auto">
            <a:xfrm>
              <a:off x="2629" y="2640"/>
              <a:ext cx="1428" cy="2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eaLnBrk="1" hangingPunct="1"/>
              <a:r>
                <a:rPr lang="de-CH" sz="1800" i="1">
                  <a:solidFill>
                    <a:srgbClr val="FF0000"/>
                  </a:solidFill>
                  <a:latin typeface="Calibri" pitchFamily="34" charset="0"/>
                </a:rPr>
                <a:t>Observations at time t</a:t>
              </a:r>
              <a:endParaRPr lang="de-CH" sz="1800">
                <a:solidFill>
                  <a:srgbClr val="FF0000"/>
                </a:solidFill>
                <a:latin typeface="Calibri" pitchFamily="34" charset="0"/>
              </a:endParaRPr>
            </a:p>
          </p:txBody>
        </p:sp>
      </p:grpSp>
      <p:sp>
        <p:nvSpPr>
          <p:cNvPr id="36874" name="Text Box 2"/>
          <p:cNvSpPr txBox="1">
            <a:spLocks noChangeArrowheads="1"/>
          </p:cNvSpPr>
          <p:nvPr/>
        </p:nvSpPr>
        <p:spPr bwMode="auto">
          <a:xfrm>
            <a:off x="508000" y="679980"/>
            <a:ext cx="325473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dirty="0">
                <a:latin typeface="Calibri" pitchFamily="34" charset="0"/>
              </a:rPr>
              <a:t>4. </a:t>
            </a:r>
            <a:r>
              <a:rPr lang="de-CH" dirty="0" err="1">
                <a:latin typeface="Calibri" pitchFamily="34" charset="0"/>
              </a:rPr>
              <a:t>Temporary</a:t>
            </a:r>
            <a:r>
              <a:rPr lang="de-CH" dirty="0">
                <a:latin typeface="Calibri" pitchFamily="34" charset="0"/>
              </a:rPr>
              <a:t> </a:t>
            </a:r>
            <a:r>
              <a:rPr lang="de-CH" dirty="0" err="1">
                <a:latin typeface="Calibri" pitchFamily="34" charset="0"/>
              </a:rPr>
              <a:t>emigration</a:t>
            </a:r>
            <a:endParaRPr lang="en-GB" dirty="0">
              <a:latin typeface="Calibri" pitchFamily="34" charset="0"/>
            </a:endParaRPr>
          </a:p>
        </p:txBody>
      </p:sp>
      <p:sp>
        <p:nvSpPr>
          <p:cNvPr id="18" name="Text Box 2"/>
          <p:cNvSpPr txBox="1">
            <a:spLocks noChangeArrowheads="1"/>
          </p:cNvSpPr>
          <p:nvPr/>
        </p:nvSpPr>
        <p:spPr bwMode="auto">
          <a:xfrm>
            <a:off x="517526" y="291042"/>
            <a:ext cx="675005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b="1" dirty="0" err="1">
                <a:latin typeface="Calibri" pitchFamily="34" charset="0"/>
              </a:rPr>
              <a:t>Multistate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models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are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very</a:t>
            </a:r>
            <a:r>
              <a:rPr lang="de-CH" b="1" dirty="0">
                <a:latin typeface="Calibri" pitchFamily="34" charset="0"/>
              </a:rPr>
              <a:t> flexible: </a:t>
            </a:r>
            <a:r>
              <a:rPr lang="de-CH" b="1" dirty="0" err="1">
                <a:latin typeface="Calibri" pitchFamily="34" charset="0"/>
              </a:rPr>
              <a:t>some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examples</a:t>
            </a:r>
            <a:endParaRPr lang="en-GB" b="1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57826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2">
            <a:extLst>
              <a:ext uri="{FF2B5EF4-FFF2-40B4-BE49-F238E27FC236}">
                <a16:creationId xmlns:a16="http://schemas.microsoft.com/office/drawing/2014/main" id="{6EAA6B5D-7CE0-5E4F-A299-A1A905881B58}"/>
              </a:ext>
            </a:extLst>
          </p:cNvPr>
          <p:cNvSpPr txBox="1"/>
          <p:nvPr/>
        </p:nvSpPr>
        <p:spPr>
          <a:xfrm>
            <a:off x="638177" y="317182"/>
            <a:ext cx="763593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CH" sz="2800" b="1" dirty="0" err="1">
                <a:latin typeface="Calibri" panose="020F0502020204030204" pitchFamily="34" charset="0"/>
              </a:rPr>
              <a:t>Arnason</a:t>
            </a:r>
            <a:r>
              <a:rPr lang="de-CH" sz="2800" b="1" dirty="0">
                <a:latin typeface="Calibri" panose="020F0502020204030204" pitchFamily="34" charset="0"/>
              </a:rPr>
              <a:t>-Schwarz </a:t>
            </a:r>
            <a:r>
              <a:rPr lang="de-CH" sz="2800" b="1" dirty="0" err="1">
                <a:latin typeface="Calibri" panose="020F0502020204030204" pitchFamily="34" charset="0"/>
              </a:rPr>
              <a:t>model</a:t>
            </a:r>
            <a:endParaRPr lang="de-CH" sz="2800" b="1" dirty="0">
              <a:latin typeface="Calibri" panose="020F0502020204030204" pitchFamily="34" charset="0"/>
            </a:endParaRPr>
          </a:p>
          <a:p>
            <a:pPr algn="ctr"/>
            <a:r>
              <a:rPr lang="de-CH" sz="2800" b="1" dirty="0">
                <a:latin typeface="Calibri" panose="020F0502020204030204" pitchFamily="34" charset="0"/>
              </a:rPr>
              <a:t>A </a:t>
            </a:r>
            <a:r>
              <a:rPr lang="de-CH" sz="2800" b="1" dirty="0" err="1">
                <a:latin typeface="Calibri" panose="020F0502020204030204" pitchFamily="34" charset="0"/>
              </a:rPr>
              <a:t>generalisation</a:t>
            </a:r>
            <a:r>
              <a:rPr lang="de-CH" sz="2800" b="1" dirty="0">
                <a:latin typeface="Calibri" panose="020F0502020204030204" pitchFamily="34" charset="0"/>
              </a:rPr>
              <a:t> </a:t>
            </a:r>
            <a:r>
              <a:rPr lang="de-CH" sz="2800" b="1" dirty="0" err="1">
                <a:latin typeface="Calibri" panose="020F0502020204030204" pitchFamily="34" charset="0"/>
              </a:rPr>
              <a:t>of</a:t>
            </a:r>
            <a:r>
              <a:rPr lang="de-CH" sz="2800" b="1" dirty="0">
                <a:latin typeface="Calibri" panose="020F0502020204030204" pitchFamily="34" charset="0"/>
              </a:rPr>
              <a:t> </a:t>
            </a:r>
            <a:r>
              <a:rPr lang="de-CH" sz="2800" b="1" dirty="0" err="1">
                <a:latin typeface="Calibri" panose="020F0502020204030204" pitchFamily="34" charset="0"/>
              </a:rPr>
              <a:t>the</a:t>
            </a:r>
            <a:r>
              <a:rPr lang="de-CH" sz="2800" b="1" dirty="0">
                <a:latin typeface="Calibri" panose="020F0502020204030204" pitchFamily="34" charset="0"/>
              </a:rPr>
              <a:t> CJS </a:t>
            </a:r>
            <a:r>
              <a:rPr lang="de-CH" sz="2800" b="1" dirty="0" err="1">
                <a:latin typeface="Calibri" panose="020F0502020204030204" pitchFamily="34" charset="0"/>
              </a:rPr>
              <a:t>model</a:t>
            </a:r>
            <a:r>
              <a:rPr lang="de-CH" sz="2800" b="1" dirty="0">
                <a:latin typeface="Calibri" panose="020F0502020204030204" pitchFamily="34" charset="0"/>
              </a:rPr>
              <a:t> </a:t>
            </a:r>
            <a:r>
              <a:rPr lang="de-CH" sz="2800" b="1" dirty="0" err="1">
                <a:latin typeface="Calibri" panose="020F0502020204030204" pitchFamily="34" charset="0"/>
              </a:rPr>
              <a:t>to</a:t>
            </a:r>
            <a:r>
              <a:rPr lang="de-CH" sz="2800" b="1" dirty="0">
                <a:latin typeface="Calibri" panose="020F0502020204030204" pitchFamily="34" charset="0"/>
              </a:rPr>
              <a:t> multiple </a:t>
            </a:r>
            <a:r>
              <a:rPr lang="de-CH" sz="2800" b="1" dirty="0" err="1">
                <a:latin typeface="Calibri" panose="020F0502020204030204" pitchFamily="34" charset="0"/>
              </a:rPr>
              <a:t>sites</a:t>
            </a:r>
            <a:endParaRPr lang="de-CH" sz="2800" b="1" dirty="0">
              <a:latin typeface="Calibri" panose="020F0502020204030204" pitchFamily="34" charset="0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4B131E6-2E5D-0A4B-A157-97008EC292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7" r="9625" b="66666"/>
          <a:stretch/>
        </p:blipFill>
        <p:spPr>
          <a:xfrm>
            <a:off x="4715838" y="1471218"/>
            <a:ext cx="4123354" cy="151070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83DE7E46-177A-A04C-8ED1-2D8BE880323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6" r="11622" b="69058"/>
          <a:stretch/>
        </p:blipFill>
        <p:spPr>
          <a:xfrm>
            <a:off x="304808" y="1471218"/>
            <a:ext cx="3917871" cy="149809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0417754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8" name="Text Box 2"/>
          <p:cNvSpPr txBox="1">
            <a:spLocks noChangeArrowheads="1"/>
          </p:cNvSpPr>
          <p:nvPr/>
        </p:nvSpPr>
        <p:spPr bwMode="auto">
          <a:xfrm>
            <a:off x="508001" y="679980"/>
            <a:ext cx="362580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dirty="0">
                <a:latin typeface="Calibri" pitchFamily="34" charset="0"/>
              </a:rPr>
              <a:t>5. Immediate </a:t>
            </a:r>
            <a:r>
              <a:rPr lang="de-CH" dirty="0" err="1">
                <a:latin typeface="Calibri" pitchFamily="34" charset="0"/>
              </a:rPr>
              <a:t>trap</a:t>
            </a:r>
            <a:r>
              <a:rPr lang="de-CH" dirty="0">
                <a:latin typeface="Calibri" pitchFamily="34" charset="0"/>
              </a:rPr>
              <a:t> </a:t>
            </a:r>
            <a:r>
              <a:rPr lang="de-CH" dirty="0" err="1">
                <a:latin typeface="Calibri" pitchFamily="34" charset="0"/>
              </a:rPr>
              <a:t>response</a:t>
            </a:r>
            <a:endParaRPr lang="en-GB" dirty="0">
              <a:latin typeface="Calibri" pitchFamily="34" charset="0"/>
            </a:endParaRPr>
          </a:p>
        </p:txBody>
      </p:sp>
      <p:sp>
        <p:nvSpPr>
          <p:cNvPr id="18" name="Text Box 2"/>
          <p:cNvSpPr txBox="1">
            <a:spLocks noChangeArrowheads="1"/>
          </p:cNvSpPr>
          <p:nvPr/>
        </p:nvSpPr>
        <p:spPr bwMode="auto">
          <a:xfrm>
            <a:off x="517526" y="291042"/>
            <a:ext cx="675005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b="1" dirty="0" err="1">
                <a:latin typeface="Calibri" pitchFamily="34" charset="0"/>
              </a:rPr>
              <a:t>Multistate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models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are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very</a:t>
            </a:r>
            <a:r>
              <a:rPr lang="de-CH" b="1" dirty="0">
                <a:latin typeface="Calibri" pitchFamily="34" charset="0"/>
              </a:rPr>
              <a:t> flexible: </a:t>
            </a:r>
            <a:r>
              <a:rPr lang="de-CH" b="1" dirty="0" err="1">
                <a:latin typeface="Calibri" pitchFamily="34" charset="0"/>
              </a:rPr>
              <a:t>some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examples</a:t>
            </a:r>
            <a:endParaRPr lang="en-GB" b="1" dirty="0">
              <a:latin typeface="Calibri" pitchFamily="34" charset="0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pieren 2"/>
          <p:cNvGrpSpPr/>
          <p:nvPr/>
        </p:nvGrpSpPr>
        <p:grpSpPr>
          <a:xfrm>
            <a:off x="471488" y="964142"/>
            <a:ext cx="6361887" cy="2139000"/>
            <a:chOff x="471488" y="1339850"/>
            <a:chExt cx="6361887" cy="2566799"/>
          </a:xfrm>
        </p:grpSpPr>
        <p:sp>
          <p:nvSpPr>
            <p:cNvPr id="37891" name="Text Box 19"/>
            <p:cNvSpPr txBox="1">
              <a:spLocks noChangeArrowheads="1"/>
            </p:cNvSpPr>
            <p:nvPr/>
          </p:nvSpPr>
          <p:spPr bwMode="auto">
            <a:xfrm>
              <a:off x="471488" y="1914525"/>
              <a:ext cx="1571712" cy="4801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eaLnBrk="1" hangingPunct="1"/>
              <a:r>
                <a:rPr lang="de-CH" sz="2000" dirty="0">
                  <a:solidFill>
                    <a:srgbClr val="3333CC"/>
                  </a:solidFill>
                  <a:latin typeface="Calibri" pitchFamily="34" charset="0"/>
                </a:rPr>
                <a:t>State </a:t>
              </a:r>
              <a:r>
                <a:rPr lang="de-CH" sz="2000" dirty="0" err="1">
                  <a:solidFill>
                    <a:srgbClr val="3333CC"/>
                  </a:solidFill>
                  <a:latin typeface="Calibri" pitchFamily="34" charset="0"/>
                </a:rPr>
                <a:t>process</a:t>
              </a:r>
              <a:endParaRPr lang="de-CH" sz="2000" dirty="0">
                <a:solidFill>
                  <a:srgbClr val="3333CC"/>
                </a:solidFill>
                <a:latin typeface="Calibri" pitchFamily="34" charset="0"/>
              </a:endParaRPr>
            </a:p>
          </p:txBody>
        </p:sp>
        <p:graphicFrame>
          <p:nvGraphicFramePr>
            <p:cNvPr id="37892" name="Object 20"/>
            <p:cNvGraphicFramePr>
              <a:graphicFrameLocks noChangeAspect="1"/>
            </p:cNvGraphicFramePr>
            <p:nvPr/>
          </p:nvGraphicFramePr>
          <p:xfrm>
            <a:off x="4608510" y="2616196"/>
            <a:ext cx="2224865" cy="129045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8254" name="Equation" r:id="rId4" imgW="1523880" imgH="736560" progId="Equation.DSMT4">
                    <p:embed/>
                  </p:oleObj>
                </mc:Choice>
                <mc:Fallback>
                  <p:oleObj name="Equation" r:id="rId4" imgW="1523880" imgH="736560" progId="Equation.DSMT4">
                    <p:embed/>
                    <p:pic>
                      <p:nvPicPr>
                        <p:cNvPr id="37892" name="Object 2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608510" y="2616196"/>
                          <a:ext cx="2224865" cy="129045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7893" name="TextBox 10"/>
            <p:cNvSpPr txBox="1">
              <a:spLocks noChangeArrowheads="1"/>
            </p:cNvSpPr>
            <p:nvPr/>
          </p:nvSpPr>
          <p:spPr bwMode="auto">
            <a:xfrm>
              <a:off x="2674938" y="2687638"/>
              <a:ext cx="1378904" cy="11818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eaLnBrk="1" hangingPunct="1">
                <a:spcBef>
                  <a:spcPts val="600"/>
                </a:spcBef>
              </a:pPr>
              <a:r>
                <a:rPr lang="de-CH" sz="1600" i="1">
                  <a:solidFill>
                    <a:srgbClr val="3333CC"/>
                  </a:solidFill>
                  <a:latin typeface="Calibri" pitchFamily="34" charset="0"/>
                </a:rPr>
                <a:t>alive, seen</a:t>
              </a:r>
            </a:p>
            <a:p>
              <a:pPr eaLnBrk="1" hangingPunct="1">
                <a:spcBef>
                  <a:spcPts val="600"/>
                </a:spcBef>
              </a:pPr>
              <a:r>
                <a:rPr lang="de-CH" sz="1600" i="1">
                  <a:solidFill>
                    <a:srgbClr val="3333CC"/>
                  </a:solidFill>
                  <a:latin typeface="Calibri" pitchFamily="34" charset="0"/>
                </a:rPr>
                <a:t>alive, not seen</a:t>
              </a:r>
            </a:p>
            <a:p>
              <a:pPr eaLnBrk="1" hangingPunct="1">
                <a:spcBef>
                  <a:spcPts val="600"/>
                </a:spcBef>
              </a:pPr>
              <a:r>
                <a:rPr lang="de-CH" sz="1600" i="1">
                  <a:solidFill>
                    <a:srgbClr val="3333CC"/>
                  </a:solidFill>
                  <a:latin typeface="Calibri" pitchFamily="34" charset="0"/>
                </a:rPr>
                <a:t>dead</a:t>
              </a:r>
            </a:p>
          </p:txBody>
        </p:sp>
        <p:sp>
          <p:nvSpPr>
            <p:cNvPr id="37894" name="TextBox 13"/>
            <p:cNvSpPr txBox="1">
              <a:spLocks noChangeArrowheads="1"/>
            </p:cNvSpPr>
            <p:nvPr/>
          </p:nvSpPr>
          <p:spPr bwMode="auto">
            <a:xfrm rot="5400000">
              <a:off x="5252041" y="1148339"/>
              <a:ext cx="954493" cy="21133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algn="r" eaLnBrk="1" hangingPunct="1">
                <a:spcBef>
                  <a:spcPts val="5000"/>
                </a:spcBef>
              </a:pPr>
              <a:r>
                <a:rPr lang="de-CH" sz="1600" i="1" dirty="0" err="1">
                  <a:solidFill>
                    <a:srgbClr val="3333CC"/>
                  </a:solidFill>
                  <a:latin typeface="Calibri" pitchFamily="34" charset="0"/>
                </a:rPr>
                <a:t>dead</a:t>
              </a:r>
              <a:endParaRPr lang="de-CH" sz="1600" i="1" dirty="0">
                <a:solidFill>
                  <a:srgbClr val="3333CC"/>
                </a:solidFill>
                <a:latin typeface="Calibri" pitchFamily="34" charset="0"/>
              </a:endParaRPr>
            </a:p>
            <a:p>
              <a:pPr algn="r" eaLnBrk="1" hangingPunct="1">
                <a:spcBef>
                  <a:spcPts val="5000"/>
                </a:spcBef>
              </a:pPr>
              <a:r>
                <a:rPr lang="de-CH" sz="1600" i="1" dirty="0">
                  <a:solidFill>
                    <a:srgbClr val="3333CC"/>
                  </a:solidFill>
                  <a:latin typeface="Calibri" pitchFamily="34" charset="0"/>
                </a:rPr>
                <a:t>a, not s</a:t>
              </a:r>
            </a:p>
            <a:p>
              <a:pPr algn="r" eaLnBrk="1" hangingPunct="1">
                <a:spcBef>
                  <a:spcPts val="5000"/>
                </a:spcBef>
              </a:pPr>
              <a:r>
                <a:rPr lang="de-CH" sz="1600" i="1" dirty="0">
                  <a:solidFill>
                    <a:srgbClr val="3333CC"/>
                  </a:solidFill>
                  <a:latin typeface="Calibri" pitchFamily="34" charset="0"/>
                </a:rPr>
                <a:t>a, </a:t>
              </a:r>
              <a:r>
                <a:rPr lang="de-CH" sz="1600" i="1" dirty="0" err="1">
                  <a:solidFill>
                    <a:srgbClr val="3333CC"/>
                  </a:solidFill>
                  <a:latin typeface="Calibri" pitchFamily="34" charset="0"/>
                </a:rPr>
                <a:t>seen</a:t>
              </a:r>
              <a:endParaRPr lang="de-CH" sz="1600" i="1" dirty="0">
                <a:solidFill>
                  <a:srgbClr val="3333CC"/>
                </a:solidFill>
                <a:latin typeface="Calibri" pitchFamily="34" charset="0"/>
              </a:endParaRPr>
            </a:p>
          </p:txBody>
        </p:sp>
        <p:sp>
          <p:nvSpPr>
            <p:cNvPr id="37895" name="TextBox 9"/>
            <p:cNvSpPr txBox="1">
              <a:spLocks noChangeArrowheads="1"/>
            </p:cNvSpPr>
            <p:nvPr/>
          </p:nvSpPr>
          <p:spPr bwMode="auto">
            <a:xfrm>
              <a:off x="620713" y="2989263"/>
              <a:ext cx="1610505" cy="4431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eaLnBrk="1" hangingPunct="1"/>
              <a:r>
                <a:rPr lang="de-CH" sz="1800" i="1">
                  <a:solidFill>
                    <a:srgbClr val="3333CC"/>
                  </a:solidFill>
                  <a:latin typeface="Calibri" pitchFamily="34" charset="0"/>
                </a:rPr>
                <a:t>States at time t</a:t>
              </a:r>
            </a:p>
          </p:txBody>
        </p:sp>
        <p:sp>
          <p:nvSpPr>
            <p:cNvPr id="37896" name="TextBox 11"/>
            <p:cNvSpPr txBox="1">
              <a:spLocks noChangeArrowheads="1"/>
            </p:cNvSpPr>
            <p:nvPr/>
          </p:nvSpPr>
          <p:spPr bwMode="auto">
            <a:xfrm>
              <a:off x="4892675" y="1339850"/>
              <a:ext cx="1842940" cy="4431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eaLnBrk="1" hangingPunct="1"/>
              <a:r>
                <a:rPr lang="de-CH" sz="1800" i="1" dirty="0">
                  <a:solidFill>
                    <a:srgbClr val="3333CC"/>
                  </a:solidFill>
                  <a:latin typeface="Calibri" pitchFamily="34" charset="0"/>
                </a:rPr>
                <a:t>States at time t</a:t>
              </a:r>
              <a:r>
                <a:rPr lang="de-CH" sz="1800" dirty="0">
                  <a:solidFill>
                    <a:srgbClr val="3333CC"/>
                  </a:solidFill>
                  <a:latin typeface="Calibri" pitchFamily="34" charset="0"/>
                </a:rPr>
                <a:t>+1</a:t>
              </a:r>
            </a:p>
          </p:txBody>
        </p:sp>
      </p:grpSp>
      <p:sp>
        <p:nvSpPr>
          <p:cNvPr id="37898" name="Text Box 2"/>
          <p:cNvSpPr txBox="1">
            <a:spLocks noChangeArrowheads="1"/>
          </p:cNvSpPr>
          <p:nvPr/>
        </p:nvSpPr>
        <p:spPr bwMode="auto">
          <a:xfrm>
            <a:off x="508001" y="679980"/>
            <a:ext cx="362580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dirty="0">
                <a:latin typeface="Calibri" pitchFamily="34" charset="0"/>
              </a:rPr>
              <a:t>5. Immediate </a:t>
            </a:r>
            <a:r>
              <a:rPr lang="de-CH" dirty="0" err="1">
                <a:latin typeface="Calibri" pitchFamily="34" charset="0"/>
              </a:rPr>
              <a:t>trap</a:t>
            </a:r>
            <a:r>
              <a:rPr lang="de-CH" dirty="0">
                <a:latin typeface="Calibri" pitchFamily="34" charset="0"/>
              </a:rPr>
              <a:t> </a:t>
            </a:r>
            <a:r>
              <a:rPr lang="de-CH" dirty="0" err="1">
                <a:latin typeface="Calibri" pitchFamily="34" charset="0"/>
              </a:rPr>
              <a:t>response</a:t>
            </a:r>
            <a:endParaRPr lang="en-GB" dirty="0">
              <a:latin typeface="Calibri" pitchFamily="34" charset="0"/>
            </a:endParaRPr>
          </a:p>
        </p:txBody>
      </p:sp>
      <p:sp>
        <p:nvSpPr>
          <p:cNvPr id="18" name="Text Box 2"/>
          <p:cNvSpPr txBox="1">
            <a:spLocks noChangeArrowheads="1"/>
          </p:cNvSpPr>
          <p:nvPr/>
        </p:nvSpPr>
        <p:spPr bwMode="auto">
          <a:xfrm>
            <a:off x="517526" y="291042"/>
            <a:ext cx="675005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b="1" dirty="0" err="1">
                <a:latin typeface="Calibri" pitchFamily="34" charset="0"/>
              </a:rPr>
              <a:t>Multistate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models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are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very</a:t>
            </a:r>
            <a:r>
              <a:rPr lang="de-CH" b="1" dirty="0">
                <a:latin typeface="Calibri" pitchFamily="34" charset="0"/>
              </a:rPr>
              <a:t> flexible: </a:t>
            </a:r>
            <a:r>
              <a:rPr lang="de-CH" b="1" dirty="0" err="1">
                <a:latin typeface="Calibri" pitchFamily="34" charset="0"/>
              </a:rPr>
              <a:t>some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examples</a:t>
            </a:r>
            <a:endParaRPr lang="en-GB" b="1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499594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pieren 2"/>
          <p:cNvGrpSpPr/>
          <p:nvPr/>
        </p:nvGrpSpPr>
        <p:grpSpPr>
          <a:xfrm>
            <a:off x="471488" y="964142"/>
            <a:ext cx="6361887" cy="2139000"/>
            <a:chOff x="471488" y="1339850"/>
            <a:chExt cx="6361887" cy="2566799"/>
          </a:xfrm>
        </p:grpSpPr>
        <p:sp>
          <p:nvSpPr>
            <p:cNvPr id="37891" name="Text Box 19"/>
            <p:cNvSpPr txBox="1">
              <a:spLocks noChangeArrowheads="1"/>
            </p:cNvSpPr>
            <p:nvPr/>
          </p:nvSpPr>
          <p:spPr bwMode="auto">
            <a:xfrm>
              <a:off x="471488" y="1914525"/>
              <a:ext cx="1571712" cy="4801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eaLnBrk="1" hangingPunct="1"/>
              <a:r>
                <a:rPr lang="de-CH" sz="2000" dirty="0">
                  <a:solidFill>
                    <a:srgbClr val="3333CC"/>
                  </a:solidFill>
                  <a:latin typeface="Calibri" pitchFamily="34" charset="0"/>
                </a:rPr>
                <a:t>State </a:t>
              </a:r>
              <a:r>
                <a:rPr lang="de-CH" sz="2000" dirty="0" err="1">
                  <a:solidFill>
                    <a:srgbClr val="3333CC"/>
                  </a:solidFill>
                  <a:latin typeface="Calibri" pitchFamily="34" charset="0"/>
                </a:rPr>
                <a:t>process</a:t>
              </a:r>
              <a:endParaRPr lang="de-CH" sz="2000" dirty="0">
                <a:solidFill>
                  <a:srgbClr val="3333CC"/>
                </a:solidFill>
                <a:latin typeface="Calibri" pitchFamily="34" charset="0"/>
              </a:endParaRPr>
            </a:p>
          </p:txBody>
        </p:sp>
        <p:graphicFrame>
          <p:nvGraphicFramePr>
            <p:cNvPr id="37892" name="Object 20"/>
            <p:cNvGraphicFramePr>
              <a:graphicFrameLocks noChangeAspect="1"/>
            </p:cNvGraphicFramePr>
            <p:nvPr/>
          </p:nvGraphicFramePr>
          <p:xfrm>
            <a:off x="4608510" y="2616196"/>
            <a:ext cx="2224865" cy="129045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9419" name="Equation" r:id="rId4" imgW="1523880" imgH="736560" progId="Equation.DSMT4">
                    <p:embed/>
                  </p:oleObj>
                </mc:Choice>
                <mc:Fallback>
                  <p:oleObj name="Equation" r:id="rId4" imgW="1523880" imgH="736560" progId="Equation.DSMT4">
                    <p:embed/>
                    <p:pic>
                      <p:nvPicPr>
                        <p:cNvPr id="37892" name="Object 2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608510" y="2616196"/>
                          <a:ext cx="2224865" cy="129045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7893" name="TextBox 10"/>
            <p:cNvSpPr txBox="1">
              <a:spLocks noChangeArrowheads="1"/>
            </p:cNvSpPr>
            <p:nvPr/>
          </p:nvSpPr>
          <p:spPr bwMode="auto">
            <a:xfrm>
              <a:off x="2674938" y="2687638"/>
              <a:ext cx="1378904" cy="11818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eaLnBrk="1" hangingPunct="1">
                <a:spcBef>
                  <a:spcPts val="600"/>
                </a:spcBef>
              </a:pPr>
              <a:r>
                <a:rPr lang="de-CH" sz="1600" i="1">
                  <a:solidFill>
                    <a:srgbClr val="3333CC"/>
                  </a:solidFill>
                  <a:latin typeface="Calibri" pitchFamily="34" charset="0"/>
                </a:rPr>
                <a:t>alive, seen</a:t>
              </a:r>
            </a:p>
            <a:p>
              <a:pPr eaLnBrk="1" hangingPunct="1">
                <a:spcBef>
                  <a:spcPts val="600"/>
                </a:spcBef>
              </a:pPr>
              <a:r>
                <a:rPr lang="de-CH" sz="1600" i="1">
                  <a:solidFill>
                    <a:srgbClr val="3333CC"/>
                  </a:solidFill>
                  <a:latin typeface="Calibri" pitchFamily="34" charset="0"/>
                </a:rPr>
                <a:t>alive, not seen</a:t>
              </a:r>
            </a:p>
            <a:p>
              <a:pPr eaLnBrk="1" hangingPunct="1">
                <a:spcBef>
                  <a:spcPts val="600"/>
                </a:spcBef>
              </a:pPr>
              <a:r>
                <a:rPr lang="de-CH" sz="1600" i="1">
                  <a:solidFill>
                    <a:srgbClr val="3333CC"/>
                  </a:solidFill>
                  <a:latin typeface="Calibri" pitchFamily="34" charset="0"/>
                </a:rPr>
                <a:t>dead</a:t>
              </a:r>
            </a:p>
          </p:txBody>
        </p:sp>
        <p:sp>
          <p:nvSpPr>
            <p:cNvPr id="37894" name="TextBox 13"/>
            <p:cNvSpPr txBox="1">
              <a:spLocks noChangeArrowheads="1"/>
            </p:cNvSpPr>
            <p:nvPr/>
          </p:nvSpPr>
          <p:spPr bwMode="auto">
            <a:xfrm rot="5400000">
              <a:off x="5252041" y="1148339"/>
              <a:ext cx="954493" cy="21133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algn="r" eaLnBrk="1" hangingPunct="1">
                <a:spcBef>
                  <a:spcPts val="5000"/>
                </a:spcBef>
              </a:pPr>
              <a:r>
                <a:rPr lang="de-CH" sz="1600" i="1" dirty="0" err="1">
                  <a:solidFill>
                    <a:srgbClr val="3333CC"/>
                  </a:solidFill>
                  <a:latin typeface="Calibri" pitchFamily="34" charset="0"/>
                </a:rPr>
                <a:t>dead</a:t>
              </a:r>
              <a:endParaRPr lang="de-CH" sz="1600" i="1" dirty="0">
                <a:solidFill>
                  <a:srgbClr val="3333CC"/>
                </a:solidFill>
                <a:latin typeface="Calibri" pitchFamily="34" charset="0"/>
              </a:endParaRPr>
            </a:p>
            <a:p>
              <a:pPr algn="r" eaLnBrk="1" hangingPunct="1">
                <a:spcBef>
                  <a:spcPts val="5000"/>
                </a:spcBef>
              </a:pPr>
              <a:r>
                <a:rPr lang="de-CH" sz="1600" i="1" dirty="0">
                  <a:solidFill>
                    <a:srgbClr val="3333CC"/>
                  </a:solidFill>
                  <a:latin typeface="Calibri" pitchFamily="34" charset="0"/>
                </a:rPr>
                <a:t>a, not s</a:t>
              </a:r>
            </a:p>
            <a:p>
              <a:pPr algn="r" eaLnBrk="1" hangingPunct="1">
                <a:spcBef>
                  <a:spcPts val="5000"/>
                </a:spcBef>
              </a:pPr>
              <a:r>
                <a:rPr lang="de-CH" sz="1600" i="1" dirty="0">
                  <a:solidFill>
                    <a:srgbClr val="3333CC"/>
                  </a:solidFill>
                  <a:latin typeface="Calibri" pitchFamily="34" charset="0"/>
                </a:rPr>
                <a:t>a, </a:t>
              </a:r>
              <a:r>
                <a:rPr lang="de-CH" sz="1600" i="1" dirty="0" err="1">
                  <a:solidFill>
                    <a:srgbClr val="3333CC"/>
                  </a:solidFill>
                  <a:latin typeface="Calibri" pitchFamily="34" charset="0"/>
                </a:rPr>
                <a:t>seen</a:t>
              </a:r>
              <a:endParaRPr lang="de-CH" sz="1600" i="1" dirty="0">
                <a:solidFill>
                  <a:srgbClr val="3333CC"/>
                </a:solidFill>
                <a:latin typeface="Calibri" pitchFamily="34" charset="0"/>
              </a:endParaRPr>
            </a:p>
          </p:txBody>
        </p:sp>
        <p:sp>
          <p:nvSpPr>
            <p:cNvPr id="37895" name="TextBox 9"/>
            <p:cNvSpPr txBox="1">
              <a:spLocks noChangeArrowheads="1"/>
            </p:cNvSpPr>
            <p:nvPr/>
          </p:nvSpPr>
          <p:spPr bwMode="auto">
            <a:xfrm>
              <a:off x="620713" y="2989263"/>
              <a:ext cx="1610505" cy="4431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eaLnBrk="1" hangingPunct="1"/>
              <a:r>
                <a:rPr lang="de-CH" sz="1800" i="1">
                  <a:solidFill>
                    <a:srgbClr val="3333CC"/>
                  </a:solidFill>
                  <a:latin typeface="Calibri" pitchFamily="34" charset="0"/>
                </a:rPr>
                <a:t>States at time t</a:t>
              </a:r>
            </a:p>
          </p:txBody>
        </p:sp>
        <p:sp>
          <p:nvSpPr>
            <p:cNvPr id="37896" name="TextBox 11"/>
            <p:cNvSpPr txBox="1">
              <a:spLocks noChangeArrowheads="1"/>
            </p:cNvSpPr>
            <p:nvPr/>
          </p:nvSpPr>
          <p:spPr bwMode="auto">
            <a:xfrm>
              <a:off x="4892675" y="1339850"/>
              <a:ext cx="1842940" cy="4431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eaLnBrk="1" hangingPunct="1"/>
              <a:r>
                <a:rPr lang="de-CH" sz="1800" i="1" dirty="0">
                  <a:solidFill>
                    <a:srgbClr val="3333CC"/>
                  </a:solidFill>
                  <a:latin typeface="Calibri" pitchFamily="34" charset="0"/>
                </a:rPr>
                <a:t>States at time t</a:t>
              </a:r>
              <a:r>
                <a:rPr lang="de-CH" sz="1800" dirty="0">
                  <a:solidFill>
                    <a:srgbClr val="3333CC"/>
                  </a:solidFill>
                  <a:latin typeface="Calibri" pitchFamily="34" charset="0"/>
                </a:rPr>
                <a:t>+1</a:t>
              </a:r>
            </a:p>
          </p:txBody>
        </p:sp>
      </p:grpSp>
      <p:grpSp>
        <p:nvGrpSpPr>
          <p:cNvPr id="2" name="Group 17"/>
          <p:cNvGrpSpPr>
            <a:grpSpLocks/>
          </p:cNvGrpSpPr>
          <p:nvPr/>
        </p:nvGrpSpPr>
        <p:grpSpPr bwMode="auto">
          <a:xfrm>
            <a:off x="487363" y="3355340"/>
            <a:ext cx="5953125" cy="2255573"/>
            <a:chOff x="307" y="2640"/>
            <a:chExt cx="3750" cy="1705"/>
          </a:xfrm>
        </p:grpSpPr>
        <p:sp>
          <p:nvSpPr>
            <p:cNvPr id="37899" name="Text Box 21"/>
            <p:cNvSpPr txBox="1">
              <a:spLocks noChangeArrowheads="1"/>
            </p:cNvSpPr>
            <p:nvPr/>
          </p:nvSpPr>
          <p:spPr bwMode="auto">
            <a:xfrm>
              <a:off x="307" y="2913"/>
              <a:ext cx="1455" cy="3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eaLnBrk="1" hangingPunct="1"/>
              <a:r>
                <a:rPr lang="de-CH" sz="2000" dirty="0">
                  <a:solidFill>
                    <a:srgbClr val="FF0000"/>
                  </a:solidFill>
                  <a:latin typeface="Calibri" pitchFamily="34" charset="0"/>
                </a:rPr>
                <a:t>Observation </a:t>
              </a:r>
              <a:r>
                <a:rPr lang="de-CH" sz="2000" dirty="0" err="1">
                  <a:solidFill>
                    <a:srgbClr val="FF0000"/>
                  </a:solidFill>
                  <a:latin typeface="Calibri" pitchFamily="34" charset="0"/>
                </a:rPr>
                <a:t>process</a:t>
              </a:r>
              <a:endParaRPr lang="de-CH" sz="2000" dirty="0">
                <a:solidFill>
                  <a:srgbClr val="FF0000"/>
                </a:solidFill>
                <a:latin typeface="Calibri" pitchFamily="34" charset="0"/>
              </a:endParaRPr>
            </a:p>
          </p:txBody>
        </p:sp>
        <p:graphicFrame>
          <p:nvGraphicFramePr>
            <p:cNvPr id="37900" name="Object 22"/>
            <p:cNvGraphicFramePr>
              <a:graphicFrameLocks noChangeAspect="1"/>
            </p:cNvGraphicFramePr>
            <p:nvPr/>
          </p:nvGraphicFramePr>
          <p:xfrm>
            <a:off x="2940" y="3556"/>
            <a:ext cx="438" cy="77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9420" name="Equation" r:id="rId6" imgW="482400" imgH="711000" progId="Equation.DSMT4">
                    <p:embed/>
                  </p:oleObj>
                </mc:Choice>
                <mc:Fallback>
                  <p:oleObj name="Equation" r:id="rId6" imgW="482400" imgH="711000" progId="Equation.DSMT4">
                    <p:embed/>
                    <p:pic>
                      <p:nvPicPr>
                        <p:cNvPr id="37900" name="Object 2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40" y="3556"/>
                          <a:ext cx="438" cy="77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7901" name="TextBox 14"/>
            <p:cNvSpPr txBox="1">
              <a:spLocks noChangeArrowheads="1"/>
            </p:cNvSpPr>
            <p:nvPr/>
          </p:nvSpPr>
          <p:spPr bwMode="auto">
            <a:xfrm>
              <a:off x="1789" y="3601"/>
              <a:ext cx="869" cy="7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eaLnBrk="1" hangingPunct="1">
                <a:spcBef>
                  <a:spcPts val="600"/>
                </a:spcBef>
              </a:pPr>
              <a:r>
                <a:rPr lang="de-CH" sz="1600" i="1">
                  <a:solidFill>
                    <a:srgbClr val="FF0000"/>
                  </a:solidFill>
                  <a:latin typeface="Calibri" pitchFamily="34" charset="0"/>
                </a:rPr>
                <a:t>alive, seen</a:t>
              </a:r>
            </a:p>
            <a:p>
              <a:pPr eaLnBrk="1" hangingPunct="1">
                <a:spcBef>
                  <a:spcPts val="600"/>
                </a:spcBef>
              </a:pPr>
              <a:r>
                <a:rPr lang="de-CH" sz="1600" i="1">
                  <a:solidFill>
                    <a:srgbClr val="FF0000"/>
                  </a:solidFill>
                  <a:latin typeface="Calibri" pitchFamily="34" charset="0"/>
                </a:rPr>
                <a:t>alive, not seen</a:t>
              </a:r>
            </a:p>
            <a:p>
              <a:pPr eaLnBrk="1" hangingPunct="1">
                <a:spcBef>
                  <a:spcPts val="600"/>
                </a:spcBef>
              </a:pPr>
              <a:r>
                <a:rPr lang="de-CH" sz="1600" i="1">
                  <a:solidFill>
                    <a:srgbClr val="FF0000"/>
                  </a:solidFill>
                  <a:latin typeface="Calibri" pitchFamily="34" charset="0"/>
                </a:rPr>
                <a:t>dead</a:t>
              </a:r>
            </a:p>
          </p:txBody>
        </p:sp>
        <p:sp>
          <p:nvSpPr>
            <p:cNvPr id="37902" name="TextBox 15"/>
            <p:cNvSpPr txBox="1">
              <a:spLocks noChangeArrowheads="1"/>
            </p:cNvSpPr>
            <p:nvPr/>
          </p:nvSpPr>
          <p:spPr bwMode="auto">
            <a:xfrm>
              <a:off x="527" y="3783"/>
              <a:ext cx="1014" cy="2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eaLnBrk="1" hangingPunct="1"/>
              <a:r>
                <a:rPr lang="de-CH" sz="1800" i="1">
                  <a:solidFill>
                    <a:srgbClr val="FF0000"/>
                  </a:solidFill>
                  <a:latin typeface="Calibri" pitchFamily="34" charset="0"/>
                </a:rPr>
                <a:t>States at time t</a:t>
              </a:r>
            </a:p>
          </p:txBody>
        </p:sp>
        <p:sp>
          <p:nvSpPr>
            <p:cNvPr id="37903" name="TextBox 18"/>
            <p:cNvSpPr txBox="1">
              <a:spLocks noChangeArrowheads="1"/>
            </p:cNvSpPr>
            <p:nvPr/>
          </p:nvSpPr>
          <p:spPr bwMode="auto">
            <a:xfrm rot="5400000">
              <a:off x="2853" y="2984"/>
              <a:ext cx="696" cy="4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algn="r" eaLnBrk="1" hangingPunct="1">
                <a:spcBef>
                  <a:spcPts val="2500"/>
                </a:spcBef>
              </a:pPr>
              <a:r>
                <a:rPr lang="de-CH" sz="1600" i="1" dirty="0">
                  <a:solidFill>
                    <a:srgbClr val="FF0000"/>
                  </a:solidFill>
                  <a:latin typeface="Calibri" pitchFamily="34" charset="0"/>
                </a:rPr>
                <a:t>Not </a:t>
              </a:r>
              <a:r>
                <a:rPr lang="de-CH" sz="1600" i="1" dirty="0" err="1">
                  <a:solidFill>
                    <a:srgbClr val="FF0000"/>
                  </a:solidFill>
                  <a:latin typeface="Calibri" pitchFamily="34" charset="0"/>
                </a:rPr>
                <a:t>seen</a:t>
              </a:r>
              <a:endParaRPr lang="de-CH" sz="1600" i="1" dirty="0">
                <a:solidFill>
                  <a:srgbClr val="FF0000"/>
                </a:solidFill>
                <a:latin typeface="Calibri" pitchFamily="34" charset="0"/>
              </a:endParaRPr>
            </a:p>
            <a:p>
              <a:pPr algn="r" eaLnBrk="1" hangingPunct="1">
                <a:spcBef>
                  <a:spcPts val="1200"/>
                </a:spcBef>
              </a:pPr>
              <a:r>
                <a:rPr lang="de-CH" sz="1600" i="1" dirty="0">
                  <a:solidFill>
                    <a:srgbClr val="FF0000"/>
                  </a:solidFill>
                  <a:latin typeface="Calibri" pitchFamily="34" charset="0"/>
                </a:rPr>
                <a:t>Seen</a:t>
              </a:r>
            </a:p>
          </p:txBody>
        </p:sp>
        <p:sp>
          <p:nvSpPr>
            <p:cNvPr id="37904" name="TextBox 19"/>
            <p:cNvSpPr txBox="1">
              <a:spLocks noChangeArrowheads="1"/>
            </p:cNvSpPr>
            <p:nvPr/>
          </p:nvSpPr>
          <p:spPr bwMode="auto">
            <a:xfrm>
              <a:off x="2629" y="2640"/>
              <a:ext cx="1428" cy="2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eaLnBrk="1" hangingPunct="1"/>
              <a:r>
                <a:rPr lang="de-CH" sz="1800" i="1">
                  <a:solidFill>
                    <a:srgbClr val="FF0000"/>
                  </a:solidFill>
                  <a:latin typeface="Calibri" pitchFamily="34" charset="0"/>
                </a:rPr>
                <a:t>Observations at time t</a:t>
              </a:r>
              <a:endParaRPr lang="de-CH" sz="1800">
                <a:solidFill>
                  <a:srgbClr val="FF0000"/>
                </a:solidFill>
                <a:latin typeface="Calibri" pitchFamily="34" charset="0"/>
              </a:endParaRPr>
            </a:p>
          </p:txBody>
        </p:sp>
      </p:grpSp>
      <p:sp>
        <p:nvSpPr>
          <p:cNvPr id="37898" name="Text Box 2"/>
          <p:cNvSpPr txBox="1">
            <a:spLocks noChangeArrowheads="1"/>
          </p:cNvSpPr>
          <p:nvPr/>
        </p:nvSpPr>
        <p:spPr bwMode="auto">
          <a:xfrm>
            <a:off x="508001" y="679980"/>
            <a:ext cx="362580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dirty="0">
                <a:latin typeface="Calibri" pitchFamily="34" charset="0"/>
              </a:rPr>
              <a:t>5. Immediate </a:t>
            </a:r>
            <a:r>
              <a:rPr lang="de-CH" dirty="0" err="1">
                <a:latin typeface="Calibri" pitchFamily="34" charset="0"/>
              </a:rPr>
              <a:t>trap</a:t>
            </a:r>
            <a:r>
              <a:rPr lang="de-CH" dirty="0">
                <a:latin typeface="Calibri" pitchFamily="34" charset="0"/>
              </a:rPr>
              <a:t> </a:t>
            </a:r>
            <a:r>
              <a:rPr lang="de-CH" dirty="0" err="1">
                <a:latin typeface="Calibri" pitchFamily="34" charset="0"/>
              </a:rPr>
              <a:t>response</a:t>
            </a:r>
            <a:endParaRPr lang="en-GB" dirty="0">
              <a:latin typeface="Calibri" pitchFamily="34" charset="0"/>
            </a:endParaRPr>
          </a:p>
        </p:txBody>
      </p:sp>
      <p:sp>
        <p:nvSpPr>
          <p:cNvPr id="18" name="Text Box 2"/>
          <p:cNvSpPr txBox="1">
            <a:spLocks noChangeArrowheads="1"/>
          </p:cNvSpPr>
          <p:nvPr/>
        </p:nvSpPr>
        <p:spPr bwMode="auto">
          <a:xfrm>
            <a:off x="517526" y="291042"/>
            <a:ext cx="675005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b="1" dirty="0" err="1">
                <a:latin typeface="Calibri" pitchFamily="34" charset="0"/>
              </a:rPr>
              <a:t>Multistate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models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are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very</a:t>
            </a:r>
            <a:r>
              <a:rPr lang="de-CH" b="1" dirty="0">
                <a:latin typeface="Calibri" pitchFamily="34" charset="0"/>
              </a:rPr>
              <a:t> flexible: </a:t>
            </a:r>
            <a:r>
              <a:rPr lang="de-CH" b="1" dirty="0" err="1">
                <a:latin typeface="Calibri" pitchFamily="34" charset="0"/>
              </a:rPr>
              <a:t>some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examples</a:t>
            </a:r>
            <a:endParaRPr lang="en-GB" b="1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168739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22" name="Text Box 2"/>
          <p:cNvSpPr txBox="1">
            <a:spLocks noChangeArrowheads="1"/>
          </p:cNvSpPr>
          <p:nvPr/>
        </p:nvSpPr>
        <p:spPr bwMode="auto">
          <a:xfrm>
            <a:off x="508000" y="679980"/>
            <a:ext cx="557338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dirty="0">
                <a:latin typeface="Calibri" pitchFamily="34" charset="0"/>
              </a:rPr>
              <a:t>6. </a:t>
            </a:r>
            <a:r>
              <a:rPr lang="de-CH" dirty="0" err="1">
                <a:latin typeface="Calibri" pitchFamily="34" charset="0"/>
              </a:rPr>
              <a:t>Combination</a:t>
            </a:r>
            <a:r>
              <a:rPr lang="de-CH" dirty="0">
                <a:latin typeface="Calibri" pitchFamily="34" charset="0"/>
              </a:rPr>
              <a:t> </a:t>
            </a:r>
            <a:r>
              <a:rPr lang="de-CH" dirty="0" err="1">
                <a:latin typeface="Calibri" pitchFamily="34" charset="0"/>
              </a:rPr>
              <a:t>of</a:t>
            </a:r>
            <a:r>
              <a:rPr lang="de-CH" dirty="0">
                <a:latin typeface="Calibri" pitchFamily="34" charset="0"/>
              </a:rPr>
              <a:t> </a:t>
            </a:r>
            <a:r>
              <a:rPr lang="de-CH" dirty="0" err="1">
                <a:latin typeface="Calibri" pitchFamily="34" charset="0"/>
              </a:rPr>
              <a:t>life</a:t>
            </a:r>
            <a:r>
              <a:rPr lang="de-CH" dirty="0">
                <a:latin typeface="Calibri" pitchFamily="34" charset="0"/>
              </a:rPr>
              <a:t> </a:t>
            </a:r>
            <a:r>
              <a:rPr lang="de-CH" dirty="0" err="1">
                <a:latin typeface="Calibri" pitchFamily="34" charset="0"/>
              </a:rPr>
              <a:t>and</a:t>
            </a:r>
            <a:r>
              <a:rPr lang="de-CH" dirty="0">
                <a:latin typeface="Calibri" pitchFamily="34" charset="0"/>
              </a:rPr>
              <a:t> </a:t>
            </a:r>
            <a:r>
              <a:rPr lang="de-CH" dirty="0" err="1">
                <a:latin typeface="Calibri" pitchFamily="34" charset="0"/>
              </a:rPr>
              <a:t>dead</a:t>
            </a:r>
            <a:r>
              <a:rPr lang="de-CH" dirty="0">
                <a:latin typeface="Calibri" pitchFamily="34" charset="0"/>
              </a:rPr>
              <a:t> </a:t>
            </a:r>
            <a:r>
              <a:rPr lang="de-CH" dirty="0" err="1">
                <a:latin typeface="Calibri" pitchFamily="34" charset="0"/>
              </a:rPr>
              <a:t>encounters</a:t>
            </a:r>
            <a:endParaRPr lang="en-GB" dirty="0">
              <a:latin typeface="Calibri" pitchFamily="34" charset="0"/>
            </a:endParaRPr>
          </a:p>
        </p:txBody>
      </p:sp>
      <p:sp>
        <p:nvSpPr>
          <p:cNvPr id="18" name="Text Box 2"/>
          <p:cNvSpPr txBox="1">
            <a:spLocks noChangeArrowheads="1"/>
          </p:cNvSpPr>
          <p:nvPr/>
        </p:nvSpPr>
        <p:spPr bwMode="auto">
          <a:xfrm>
            <a:off x="517526" y="291042"/>
            <a:ext cx="675005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b="1" dirty="0" err="1">
                <a:latin typeface="Calibri" pitchFamily="34" charset="0"/>
              </a:rPr>
              <a:t>Multistate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models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are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very</a:t>
            </a:r>
            <a:r>
              <a:rPr lang="de-CH" b="1" dirty="0">
                <a:latin typeface="Calibri" pitchFamily="34" charset="0"/>
              </a:rPr>
              <a:t> flexible: </a:t>
            </a:r>
            <a:r>
              <a:rPr lang="de-CH" b="1" dirty="0" err="1">
                <a:latin typeface="Calibri" pitchFamily="34" charset="0"/>
              </a:rPr>
              <a:t>some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examples</a:t>
            </a:r>
            <a:endParaRPr lang="en-GB" b="1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340633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pieren 2"/>
          <p:cNvGrpSpPr/>
          <p:nvPr/>
        </p:nvGrpSpPr>
        <p:grpSpPr>
          <a:xfrm>
            <a:off x="471488" y="1199142"/>
            <a:ext cx="5330040" cy="2113022"/>
            <a:chOff x="471488" y="1438971"/>
            <a:chExt cx="5330040" cy="2535626"/>
          </a:xfrm>
        </p:grpSpPr>
        <p:sp>
          <p:nvSpPr>
            <p:cNvPr id="38915" name="Text Box 19"/>
            <p:cNvSpPr txBox="1">
              <a:spLocks noChangeArrowheads="1"/>
            </p:cNvSpPr>
            <p:nvPr/>
          </p:nvSpPr>
          <p:spPr bwMode="auto">
            <a:xfrm>
              <a:off x="471488" y="1914525"/>
              <a:ext cx="1292020" cy="4062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eaLnBrk="1" hangingPunct="1"/>
              <a:r>
                <a:rPr lang="de-CH" sz="1600" dirty="0">
                  <a:solidFill>
                    <a:srgbClr val="3333CC"/>
                  </a:solidFill>
                  <a:latin typeface="Calibri" pitchFamily="34" charset="0"/>
                </a:rPr>
                <a:t>State </a:t>
              </a:r>
              <a:r>
                <a:rPr lang="de-CH" sz="1600" dirty="0" err="1">
                  <a:solidFill>
                    <a:srgbClr val="3333CC"/>
                  </a:solidFill>
                  <a:latin typeface="Calibri" pitchFamily="34" charset="0"/>
                </a:rPr>
                <a:t>process</a:t>
              </a:r>
              <a:endParaRPr lang="de-CH" sz="1600" dirty="0">
                <a:solidFill>
                  <a:srgbClr val="3333CC"/>
                </a:solidFill>
                <a:latin typeface="Calibri" pitchFamily="34" charset="0"/>
              </a:endParaRPr>
            </a:p>
          </p:txBody>
        </p:sp>
        <p:graphicFrame>
          <p:nvGraphicFramePr>
            <p:cNvPr id="38916" name="Object 20"/>
            <p:cNvGraphicFramePr>
              <a:graphicFrameLocks noChangeAspect="1"/>
            </p:cNvGraphicFramePr>
            <p:nvPr/>
          </p:nvGraphicFramePr>
          <p:xfrm>
            <a:off x="4190997" y="2865437"/>
            <a:ext cx="1155492" cy="110916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0302" name="Equation" r:id="rId4" imgW="888840" imgH="711000" progId="Equation.DSMT4">
                    <p:embed/>
                  </p:oleObj>
                </mc:Choice>
                <mc:Fallback>
                  <p:oleObj name="Equation" r:id="rId4" imgW="888840" imgH="711000" progId="Equation.DSMT4">
                    <p:embed/>
                    <p:pic>
                      <p:nvPicPr>
                        <p:cNvPr id="38916" name="Object 2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90997" y="2865437"/>
                          <a:ext cx="1155492" cy="110916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8917" name="TextBox 10"/>
            <p:cNvSpPr txBox="1">
              <a:spLocks noChangeArrowheads="1"/>
            </p:cNvSpPr>
            <p:nvPr/>
          </p:nvSpPr>
          <p:spPr bwMode="auto">
            <a:xfrm>
              <a:off x="2935923" y="2878138"/>
              <a:ext cx="1167627" cy="10710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eaLnBrk="1" hangingPunct="1">
                <a:spcBef>
                  <a:spcPts val="600"/>
                </a:spcBef>
              </a:pPr>
              <a:r>
                <a:rPr lang="de-CH" sz="1400" i="1" dirty="0" err="1">
                  <a:solidFill>
                    <a:srgbClr val="3333CC"/>
                  </a:solidFill>
                  <a:latin typeface="Calibri" pitchFamily="34" charset="0"/>
                </a:rPr>
                <a:t>alive</a:t>
              </a:r>
              <a:endParaRPr lang="de-CH" sz="1400" i="1" dirty="0">
                <a:solidFill>
                  <a:srgbClr val="3333CC"/>
                </a:solidFill>
                <a:latin typeface="Calibri" pitchFamily="34" charset="0"/>
              </a:endParaRPr>
            </a:p>
            <a:p>
              <a:pPr eaLnBrk="1" hangingPunct="1">
                <a:spcBef>
                  <a:spcPts val="600"/>
                </a:spcBef>
              </a:pPr>
              <a:r>
                <a:rPr lang="de-CH" sz="1400" i="1" dirty="0" err="1">
                  <a:solidFill>
                    <a:srgbClr val="3333CC"/>
                  </a:solidFill>
                  <a:latin typeface="Calibri" pitchFamily="34" charset="0"/>
                </a:rPr>
                <a:t>recently</a:t>
              </a:r>
              <a:r>
                <a:rPr lang="de-CH" sz="1400" i="1" dirty="0">
                  <a:solidFill>
                    <a:srgbClr val="3333CC"/>
                  </a:solidFill>
                  <a:latin typeface="Calibri" pitchFamily="34" charset="0"/>
                </a:rPr>
                <a:t> </a:t>
              </a:r>
              <a:r>
                <a:rPr lang="de-CH" sz="1400" i="1" dirty="0" err="1">
                  <a:solidFill>
                    <a:srgbClr val="3333CC"/>
                  </a:solidFill>
                  <a:latin typeface="Calibri" pitchFamily="34" charset="0"/>
                </a:rPr>
                <a:t>dead</a:t>
              </a:r>
              <a:endParaRPr lang="de-CH" sz="1400" i="1" dirty="0">
                <a:solidFill>
                  <a:srgbClr val="3333CC"/>
                </a:solidFill>
                <a:latin typeface="Calibri" pitchFamily="34" charset="0"/>
              </a:endParaRPr>
            </a:p>
            <a:p>
              <a:pPr eaLnBrk="1" hangingPunct="1">
                <a:spcBef>
                  <a:spcPts val="600"/>
                </a:spcBef>
              </a:pPr>
              <a:r>
                <a:rPr lang="de-CH" sz="1400" i="1" dirty="0" err="1">
                  <a:solidFill>
                    <a:srgbClr val="3333CC"/>
                  </a:solidFill>
                  <a:latin typeface="Calibri" pitchFamily="34" charset="0"/>
                </a:rPr>
                <a:t>dead</a:t>
              </a:r>
              <a:endParaRPr lang="de-CH" sz="1400" i="1" dirty="0">
                <a:solidFill>
                  <a:srgbClr val="3333CC"/>
                </a:solidFill>
                <a:latin typeface="Calibri" pitchFamily="34" charset="0"/>
              </a:endParaRPr>
            </a:p>
          </p:txBody>
        </p:sp>
        <p:sp>
          <p:nvSpPr>
            <p:cNvPr id="38918" name="TextBox 13"/>
            <p:cNvSpPr txBox="1">
              <a:spLocks noChangeArrowheads="1"/>
            </p:cNvSpPr>
            <p:nvPr/>
          </p:nvSpPr>
          <p:spPr bwMode="auto">
            <a:xfrm rot="5400000">
              <a:off x="4465354" y="1505560"/>
              <a:ext cx="1025743" cy="16466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algn="r" eaLnBrk="1" hangingPunct="1">
                <a:spcBef>
                  <a:spcPts val="1800"/>
                </a:spcBef>
              </a:pPr>
              <a:endParaRPr lang="de-CH" sz="1400" i="1" dirty="0">
                <a:solidFill>
                  <a:srgbClr val="3333CC"/>
                </a:solidFill>
                <a:latin typeface="Calibri" pitchFamily="34" charset="0"/>
              </a:endParaRPr>
            </a:p>
            <a:p>
              <a:pPr algn="r" eaLnBrk="1" hangingPunct="1">
                <a:spcBef>
                  <a:spcPts val="1800"/>
                </a:spcBef>
              </a:pPr>
              <a:r>
                <a:rPr lang="de-CH" sz="1400" i="1" dirty="0" err="1">
                  <a:solidFill>
                    <a:srgbClr val="3333CC"/>
                  </a:solidFill>
                  <a:latin typeface="Calibri" pitchFamily="34" charset="0"/>
                </a:rPr>
                <a:t>dead</a:t>
              </a:r>
              <a:endParaRPr lang="de-CH" sz="1400" i="1" dirty="0">
                <a:solidFill>
                  <a:srgbClr val="3333CC"/>
                </a:solidFill>
                <a:latin typeface="Calibri" pitchFamily="34" charset="0"/>
              </a:endParaRPr>
            </a:p>
            <a:p>
              <a:pPr algn="r" eaLnBrk="1" hangingPunct="1">
                <a:spcBef>
                  <a:spcPts val="1800"/>
                </a:spcBef>
              </a:pPr>
              <a:r>
                <a:rPr lang="de-CH" sz="1400" i="1" dirty="0" err="1">
                  <a:solidFill>
                    <a:srgbClr val="3333CC"/>
                  </a:solidFill>
                  <a:latin typeface="Calibri" pitchFamily="34" charset="0"/>
                </a:rPr>
                <a:t>rec</a:t>
              </a:r>
              <a:r>
                <a:rPr lang="de-CH" sz="1400" i="1" dirty="0">
                  <a:solidFill>
                    <a:srgbClr val="3333CC"/>
                  </a:solidFill>
                  <a:latin typeface="Calibri" pitchFamily="34" charset="0"/>
                </a:rPr>
                <a:t>. </a:t>
              </a:r>
              <a:r>
                <a:rPr lang="de-CH" sz="1400" i="1" dirty="0" err="1">
                  <a:solidFill>
                    <a:srgbClr val="3333CC"/>
                  </a:solidFill>
                  <a:latin typeface="Calibri" pitchFamily="34" charset="0"/>
                </a:rPr>
                <a:t>dead</a:t>
              </a:r>
              <a:endParaRPr lang="de-CH" sz="1400" i="1" dirty="0">
                <a:solidFill>
                  <a:srgbClr val="3333CC"/>
                </a:solidFill>
                <a:latin typeface="Calibri" pitchFamily="34" charset="0"/>
              </a:endParaRPr>
            </a:p>
            <a:p>
              <a:pPr algn="r" eaLnBrk="1" hangingPunct="1">
                <a:spcBef>
                  <a:spcPts val="1800"/>
                </a:spcBef>
              </a:pPr>
              <a:r>
                <a:rPr lang="de-CH" sz="1400" i="1" dirty="0" err="1">
                  <a:solidFill>
                    <a:srgbClr val="3333CC"/>
                  </a:solidFill>
                  <a:latin typeface="Calibri" pitchFamily="34" charset="0"/>
                </a:rPr>
                <a:t>alive</a:t>
              </a:r>
              <a:endParaRPr lang="de-CH" sz="1400" i="1" dirty="0">
                <a:solidFill>
                  <a:srgbClr val="3333CC"/>
                </a:solidFill>
                <a:latin typeface="Calibri" pitchFamily="34" charset="0"/>
              </a:endParaRPr>
            </a:p>
          </p:txBody>
        </p:sp>
        <p:sp>
          <p:nvSpPr>
            <p:cNvPr id="38919" name="TextBox 9"/>
            <p:cNvSpPr txBox="1">
              <a:spLocks noChangeArrowheads="1"/>
            </p:cNvSpPr>
            <p:nvPr/>
          </p:nvSpPr>
          <p:spPr bwMode="auto">
            <a:xfrm>
              <a:off x="1404744" y="3192998"/>
              <a:ext cx="1297599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eaLnBrk="1" hangingPunct="1"/>
              <a:r>
                <a:rPr lang="de-CH" sz="1400" i="1" dirty="0">
                  <a:solidFill>
                    <a:srgbClr val="3333CC"/>
                  </a:solidFill>
                  <a:latin typeface="Calibri" pitchFamily="34" charset="0"/>
                </a:rPr>
                <a:t>States </a:t>
              </a:r>
              <a:r>
                <a:rPr lang="de-CH" sz="1400" i="1" dirty="0" err="1">
                  <a:solidFill>
                    <a:srgbClr val="3333CC"/>
                  </a:solidFill>
                  <a:latin typeface="Calibri" pitchFamily="34" charset="0"/>
                </a:rPr>
                <a:t>at</a:t>
              </a:r>
              <a:r>
                <a:rPr lang="de-CH" sz="1400" i="1" dirty="0">
                  <a:solidFill>
                    <a:srgbClr val="3333CC"/>
                  </a:solidFill>
                  <a:latin typeface="Calibri" pitchFamily="34" charset="0"/>
                </a:rPr>
                <a:t> time t</a:t>
              </a:r>
            </a:p>
          </p:txBody>
        </p:sp>
        <p:sp>
          <p:nvSpPr>
            <p:cNvPr id="38920" name="TextBox 11"/>
            <p:cNvSpPr txBox="1">
              <a:spLocks noChangeArrowheads="1"/>
            </p:cNvSpPr>
            <p:nvPr/>
          </p:nvSpPr>
          <p:spPr bwMode="auto">
            <a:xfrm>
              <a:off x="3995246" y="1438971"/>
              <a:ext cx="1478738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eaLnBrk="1" hangingPunct="1"/>
              <a:r>
                <a:rPr lang="de-CH" sz="1400" i="1" dirty="0">
                  <a:solidFill>
                    <a:srgbClr val="3333CC"/>
                  </a:solidFill>
                  <a:latin typeface="Calibri" pitchFamily="34" charset="0"/>
                </a:rPr>
                <a:t>States </a:t>
              </a:r>
              <a:r>
                <a:rPr lang="de-CH" sz="1400" i="1" dirty="0" err="1">
                  <a:solidFill>
                    <a:srgbClr val="3333CC"/>
                  </a:solidFill>
                  <a:latin typeface="Calibri" pitchFamily="34" charset="0"/>
                </a:rPr>
                <a:t>at</a:t>
              </a:r>
              <a:r>
                <a:rPr lang="de-CH" sz="1400" i="1" dirty="0">
                  <a:solidFill>
                    <a:srgbClr val="3333CC"/>
                  </a:solidFill>
                  <a:latin typeface="Calibri" pitchFamily="34" charset="0"/>
                </a:rPr>
                <a:t> time t</a:t>
              </a:r>
              <a:r>
                <a:rPr lang="de-CH" sz="1400" dirty="0">
                  <a:solidFill>
                    <a:srgbClr val="3333CC"/>
                  </a:solidFill>
                  <a:latin typeface="Calibri" pitchFamily="34" charset="0"/>
                </a:rPr>
                <a:t>+1</a:t>
              </a:r>
            </a:p>
          </p:txBody>
        </p:sp>
      </p:grpSp>
      <p:sp>
        <p:nvSpPr>
          <p:cNvPr id="38922" name="Text Box 2"/>
          <p:cNvSpPr txBox="1">
            <a:spLocks noChangeArrowheads="1"/>
          </p:cNvSpPr>
          <p:nvPr/>
        </p:nvSpPr>
        <p:spPr bwMode="auto">
          <a:xfrm>
            <a:off x="508000" y="679980"/>
            <a:ext cx="557338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dirty="0">
                <a:latin typeface="Calibri" pitchFamily="34" charset="0"/>
              </a:rPr>
              <a:t>6. </a:t>
            </a:r>
            <a:r>
              <a:rPr lang="de-CH" dirty="0" err="1">
                <a:latin typeface="Calibri" pitchFamily="34" charset="0"/>
              </a:rPr>
              <a:t>Combination</a:t>
            </a:r>
            <a:r>
              <a:rPr lang="de-CH" dirty="0">
                <a:latin typeface="Calibri" pitchFamily="34" charset="0"/>
              </a:rPr>
              <a:t> </a:t>
            </a:r>
            <a:r>
              <a:rPr lang="de-CH" dirty="0" err="1">
                <a:latin typeface="Calibri" pitchFamily="34" charset="0"/>
              </a:rPr>
              <a:t>of</a:t>
            </a:r>
            <a:r>
              <a:rPr lang="de-CH" dirty="0">
                <a:latin typeface="Calibri" pitchFamily="34" charset="0"/>
              </a:rPr>
              <a:t> </a:t>
            </a:r>
            <a:r>
              <a:rPr lang="de-CH" dirty="0" err="1">
                <a:latin typeface="Calibri" pitchFamily="34" charset="0"/>
              </a:rPr>
              <a:t>life</a:t>
            </a:r>
            <a:r>
              <a:rPr lang="de-CH" dirty="0">
                <a:latin typeface="Calibri" pitchFamily="34" charset="0"/>
              </a:rPr>
              <a:t> </a:t>
            </a:r>
            <a:r>
              <a:rPr lang="de-CH" dirty="0" err="1">
                <a:latin typeface="Calibri" pitchFamily="34" charset="0"/>
              </a:rPr>
              <a:t>and</a:t>
            </a:r>
            <a:r>
              <a:rPr lang="de-CH" dirty="0">
                <a:latin typeface="Calibri" pitchFamily="34" charset="0"/>
              </a:rPr>
              <a:t> </a:t>
            </a:r>
            <a:r>
              <a:rPr lang="de-CH" dirty="0" err="1">
                <a:latin typeface="Calibri" pitchFamily="34" charset="0"/>
              </a:rPr>
              <a:t>dead</a:t>
            </a:r>
            <a:r>
              <a:rPr lang="de-CH" dirty="0">
                <a:latin typeface="Calibri" pitchFamily="34" charset="0"/>
              </a:rPr>
              <a:t> </a:t>
            </a:r>
            <a:r>
              <a:rPr lang="de-CH" dirty="0" err="1">
                <a:latin typeface="Calibri" pitchFamily="34" charset="0"/>
              </a:rPr>
              <a:t>encounters</a:t>
            </a:r>
            <a:endParaRPr lang="en-GB" dirty="0">
              <a:latin typeface="Calibri" pitchFamily="34" charset="0"/>
            </a:endParaRPr>
          </a:p>
        </p:txBody>
      </p:sp>
      <p:sp>
        <p:nvSpPr>
          <p:cNvPr id="18" name="Text Box 2"/>
          <p:cNvSpPr txBox="1">
            <a:spLocks noChangeArrowheads="1"/>
          </p:cNvSpPr>
          <p:nvPr/>
        </p:nvSpPr>
        <p:spPr bwMode="auto">
          <a:xfrm>
            <a:off x="517526" y="291042"/>
            <a:ext cx="675005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b="1" dirty="0" err="1">
                <a:latin typeface="Calibri" pitchFamily="34" charset="0"/>
              </a:rPr>
              <a:t>Multistate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models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are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very</a:t>
            </a:r>
            <a:r>
              <a:rPr lang="de-CH" b="1" dirty="0">
                <a:latin typeface="Calibri" pitchFamily="34" charset="0"/>
              </a:rPr>
              <a:t> flexible: </a:t>
            </a:r>
            <a:r>
              <a:rPr lang="de-CH" b="1" dirty="0" err="1">
                <a:latin typeface="Calibri" pitchFamily="34" charset="0"/>
              </a:rPr>
              <a:t>some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examples</a:t>
            </a:r>
            <a:endParaRPr lang="en-GB" b="1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917552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pieren 2"/>
          <p:cNvGrpSpPr/>
          <p:nvPr/>
        </p:nvGrpSpPr>
        <p:grpSpPr>
          <a:xfrm>
            <a:off x="471488" y="1199142"/>
            <a:ext cx="5330040" cy="2113022"/>
            <a:chOff x="471488" y="1438971"/>
            <a:chExt cx="5330040" cy="2535626"/>
          </a:xfrm>
        </p:grpSpPr>
        <p:sp>
          <p:nvSpPr>
            <p:cNvPr id="38915" name="Text Box 19"/>
            <p:cNvSpPr txBox="1">
              <a:spLocks noChangeArrowheads="1"/>
            </p:cNvSpPr>
            <p:nvPr/>
          </p:nvSpPr>
          <p:spPr bwMode="auto">
            <a:xfrm>
              <a:off x="471488" y="1914525"/>
              <a:ext cx="1292020" cy="4062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eaLnBrk="1" hangingPunct="1"/>
              <a:r>
                <a:rPr lang="de-CH" sz="1600" dirty="0">
                  <a:solidFill>
                    <a:srgbClr val="3333CC"/>
                  </a:solidFill>
                  <a:latin typeface="Calibri" pitchFamily="34" charset="0"/>
                </a:rPr>
                <a:t>State </a:t>
              </a:r>
              <a:r>
                <a:rPr lang="de-CH" sz="1600" dirty="0" err="1">
                  <a:solidFill>
                    <a:srgbClr val="3333CC"/>
                  </a:solidFill>
                  <a:latin typeface="Calibri" pitchFamily="34" charset="0"/>
                </a:rPr>
                <a:t>process</a:t>
              </a:r>
              <a:endParaRPr lang="de-CH" sz="1600" dirty="0">
                <a:solidFill>
                  <a:srgbClr val="3333CC"/>
                </a:solidFill>
                <a:latin typeface="Calibri" pitchFamily="34" charset="0"/>
              </a:endParaRPr>
            </a:p>
          </p:txBody>
        </p:sp>
        <p:graphicFrame>
          <p:nvGraphicFramePr>
            <p:cNvPr id="38916" name="Object 20"/>
            <p:cNvGraphicFramePr>
              <a:graphicFrameLocks noChangeAspect="1"/>
            </p:cNvGraphicFramePr>
            <p:nvPr/>
          </p:nvGraphicFramePr>
          <p:xfrm>
            <a:off x="4190997" y="2865437"/>
            <a:ext cx="1155492" cy="110916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1467" name="Equation" r:id="rId4" imgW="888840" imgH="711000" progId="Equation.DSMT4">
                    <p:embed/>
                  </p:oleObj>
                </mc:Choice>
                <mc:Fallback>
                  <p:oleObj name="Equation" r:id="rId4" imgW="888840" imgH="711000" progId="Equation.DSMT4">
                    <p:embed/>
                    <p:pic>
                      <p:nvPicPr>
                        <p:cNvPr id="38916" name="Object 2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90997" y="2865437"/>
                          <a:ext cx="1155492" cy="110916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8917" name="TextBox 10"/>
            <p:cNvSpPr txBox="1">
              <a:spLocks noChangeArrowheads="1"/>
            </p:cNvSpPr>
            <p:nvPr/>
          </p:nvSpPr>
          <p:spPr bwMode="auto">
            <a:xfrm>
              <a:off x="2935923" y="2878138"/>
              <a:ext cx="1167627" cy="10710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eaLnBrk="1" hangingPunct="1">
                <a:spcBef>
                  <a:spcPts val="600"/>
                </a:spcBef>
              </a:pPr>
              <a:r>
                <a:rPr lang="de-CH" sz="1400" i="1" dirty="0" err="1">
                  <a:solidFill>
                    <a:srgbClr val="3333CC"/>
                  </a:solidFill>
                  <a:latin typeface="Calibri" pitchFamily="34" charset="0"/>
                </a:rPr>
                <a:t>alive</a:t>
              </a:r>
              <a:endParaRPr lang="de-CH" sz="1400" i="1" dirty="0">
                <a:solidFill>
                  <a:srgbClr val="3333CC"/>
                </a:solidFill>
                <a:latin typeface="Calibri" pitchFamily="34" charset="0"/>
              </a:endParaRPr>
            </a:p>
            <a:p>
              <a:pPr eaLnBrk="1" hangingPunct="1">
                <a:spcBef>
                  <a:spcPts val="600"/>
                </a:spcBef>
              </a:pPr>
              <a:r>
                <a:rPr lang="de-CH" sz="1400" i="1" dirty="0" err="1">
                  <a:solidFill>
                    <a:srgbClr val="3333CC"/>
                  </a:solidFill>
                  <a:latin typeface="Calibri" pitchFamily="34" charset="0"/>
                </a:rPr>
                <a:t>recently</a:t>
              </a:r>
              <a:r>
                <a:rPr lang="de-CH" sz="1400" i="1" dirty="0">
                  <a:solidFill>
                    <a:srgbClr val="3333CC"/>
                  </a:solidFill>
                  <a:latin typeface="Calibri" pitchFamily="34" charset="0"/>
                </a:rPr>
                <a:t> </a:t>
              </a:r>
              <a:r>
                <a:rPr lang="de-CH" sz="1400" i="1" dirty="0" err="1">
                  <a:solidFill>
                    <a:srgbClr val="3333CC"/>
                  </a:solidFill>
                  <a:latin typeface="Calibri" pitchFamily="34" charset="0"/>
                </a:rPr>
                <a:t>dead</a:t>
              </a:r>
              <a:endParaRPr lang="de-CH" sz="1400" i="1" dirty="0">
                <a:solidFill>
                  <a:srgbClr val="3333CC"/>
                </a:solidFill>
                <a:latin typeface="Calibri" pitchFamily="34" charset="0"/>
              </a:endParaRPr>
            </a:p>
            <a:p>
              <a:pPr eaLnBrk="1" hangingPunct="1">
                <a:spcBef>
                  <a:spcPts val="600"/>
                </a:spcBef>
              </a:pPr>
              <a:r>
                <a:rPr lang="de-CH" sz="1400" i="1" dirty="0" err="1">
                  <a:solidFill>
                    <a:srgbClr val="3333CC"/>
                  </a:solidFill>
                  <a:latin typeface="Calibri" pitchFamily="34" charset="0"/>
                </a:rPr>
                <a:t>dead</a:t>
              </a:r>
              <a:endParaRPr lang="de-CH" sz="1400" i="1" dirty="0">
                <a:solidFill>
                  <a:srgbClr val="3333CC"/>
                </a:solidFill>
                <a:latin typeface="Calibri" pitchFamily="34" charset="0"/>
              </a:endParaRPr>
            </a:p>
          </p:txBody>
        </p:sp>
        <p:sp>
          <p:nvSpPr>
            <p:cNvPr id="38918" name="TextBox 13"/>
            <p:cNvSpPr txBox="1">
              <a:spLocks noChangeArrowheads="1"/>
            </p:cNvSpPr>
            <p:nvPr/>
          </p:nvSpPr>
          <p:spPr bwMode="auto">
            <a:xfrm rot="5400000">
              <a:off x="4465354" y="1505560"/>
              <a:ext cx="1025743" cy="16466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algn="r" eaLnBrk="1" hangingPunct="1">
                <a:spcBef>
                  <a:spcPts val="1800"/>
                </a:spcBef>
              </a:pPr>
              <a:endParaRPr lang="de-CH" sz="1400" i="1" dirty="0">
                <a:solidFill>
                  <a:srgbClr val="3333CC"/>
                </a:solidFill>
                <a:latin typeface="Calibri" pitchFamily="34" charset="0"/>
              </a:endParaRPr>
            </a:p>
            <a:p>
              <a:pPr algn="r" eaLnBrk="1" hangingPunct="1">
                <a:spcBef>
                  <a:spcPts val="1800"/>
                </a:spcBef>
              </a:pPr>
              <a:r>
                <a:rPr lang="de-CH" sz="1400" i="1" dirty="0" err="1">
                  <a:solidFill>
                    <a:srgbClr val="3333CC"/>
                  </a:solidFill>
                  <a:latin typeface="Calibri" pitchFamily="34" charset="0"/>
                </a:rPr>
                <a:t>dead</a:t>
              </a:r>
              <a:endParaRPr lang="de-CH" sz="1400" i="1" dirty="0">
                <a:solidFill>
                  <a:srgbClr val="3333CC"/>
                </a:solidFill>
                <a:latin typeface="Calibri" pitchFamily="34" charset="0"/>
              </a:endParaRPr>
            </a:p>
            <a:p>
              <a:pPr algn="r" eaLnBrk="1" hangingPunct="1">
                <a:spcBef>
                  <a:spcPts val="1800"/>
                </a:spcBef>
              </a:pPr>
              <a:r>
                <a:rPr lang="de-CH" sz="1400" i="1" dirty="0" err="1">
                  <a:solidFill>
                    <a:srgbClr val="3333CC"/>
                  </a:solidFill>
                  <a:latin typeface="Calibri" pitchFamily="34" charset="0"/>
                </a:rPr>
                <a:t>rec</a:t>
              </a:r>
              <a:r>
                <a:rPr lang="de-CH" sz="1400" i="1" dirty="0">
                  <a:solidFill>
                    <a:srgbClr val="3333CC"/>
                  </a:solidFill>
                  <a:latin typeface="Calibri" pitchFamily="34" charset="0"/>
                </a:rPr>
                <a:t>. </a:t>
              </a:r>
              <a:r>
                <a:rPr lang="de-CH" sz="1400" i="1" dirty="0" err="1">
                  <a:solidFill>
                    <a:srgbClr val="3333CC"/>
                  </a:solidFill>
                  <a:latin typeface="Calibri" pitchFamily="34" charset="0"/>
                </a:rPr>
                <a:t>dead</a:t>
              </a:r>
              <a:endParaRPr lang="de-CH" sz="1400" i="1" dirty="0">
                <a:solidFill>
                  <a:srgbClr val="3333CC"/>
                </a:solidFill>
                <a:latin typeface="Calibri" pitchFamily="34" charset="0"/>
              </a:endParaRPr>
            </a:p>
            <a:p>
              <a:pPr algn="r" eaLnBrk="1" hangingPunct="1">
                <a:spcBef>
                  <a:spcPts val="1800"/>
                </a:spcBef>
              </a:pPr>
              <a:r>
                <a:rPr lang="de-CH" sz="1400" i="1" dirty="0" err="1">
                  <a:solidFill>
                    <a:srgbClr val="3333CC"/>
                  </a:solidFill>
                  <a:latin typeface="Calibri" pitchFamily="34" charset="0"/>
                </a:rPr>
                <a:t>alive</a:t>
              </a:r>
              <a:endParaRPr lang="de-CH" sz="1400" i="1" dirty="0">
                <a:solidFill>
                  <a:srgbClr val="3333CC"/>
                </a:solidFill>
                <a:latin typeface="Calibri" pitchFamily="34" charset="0"/>
              </a:endParaRPr>
            </a:p>
          </p:txBody>
        </p:sp>
        <p:sp>
          <p:nvSpPr>
            <p:cNvPr id="38919" name="TextBox 9"/>
            <p:cNvSpPr txBox="1">
              <a:spLocks noChangeArrowheads="1"/>
            </p:cNvSpPr>
            <p:nvPr/>
          </p:nvSpPr>
          <p:spPr bwMode="auto">
            <a:xfrm>
              <a:off x="1404744" y="3192998"/>
              <a:ext cx="1297599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eaLnBrk="1" hangingPunct="1"/>
              <a:r>
                <a:rPr lang="de-CH" sz="1400" i="1" dirty="0">
                  <a:solidFill>
                    <a:srgbClr val="3333CC"/>
                  </a:solidFill>
                  <a:latin typeface="Calibri" pitchFamily="34" charset="0"/>
                </a:rPr>
                <a:t>States </a:t>
              </a:r>
              <a:r>
                <a:rPr lang="de-CH" sz="1400" i="1" dirty="0" err="1">
                  <a:solidFill>
                    <a:srgbClr val="3333CC"/>
                  </a:solidFill>
                  <a:latin typeface="Calibri" pitchFamily="34" charset="0"/>
                </a:rPr>
                <a:t>at</a:t>
              </a:r>
              <a:r>
                <a:rPr lang="de-CH" sz="1400" i="1" dirty="0">
                  <a:solidFill>
                    <a:srgbClr val="3333CC"/>
                  </a:solidFill>
                  <a:latin typeface="Calibri" pitchFamily="34" charset="0"/>
                </a:rPr>
                <a:t> time t</a:t>
              </a:r>
            </a:p>
          </p:txBody>
        </p:sp>
        <p:sp>
          <p:nvSpPr>
            <p:cNvPr id="38920" name="TextBox 11"/>
            <p:cNvSpPr txBox="1">
              <a:spLocks noChangeArrowheads="1"/>
            </p:cNvSpPr>
            <p:nvPr/>
          </p:nvSpPr>
          <p:spPr bwMode="auto">
            <a:xfrm>
              <a:off x="3995246" y="1438971"/>
              <a:ext cx="1478738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eaLnBrk="1" hangingPunct="1"/>
              <a:r>
                <a:rPr lang="de-CH" sz="1400" i="1" dirty="0">
                  <a:solidFill>
                    <a:srgbClr val="3333CC"/>
                  </a:solidFill>
                  <a:latin typeface="Calibri" pitchFamily="34" charset="0"/>
                </a:rPr>
                <a:t>States </a:t>
              </a:r>
              <a:r>
                <a:rPr lang="de-CH" sz="1400" i="1" dirty="0" err="1">
                  <a:solidFill>
                    <a:srgbClr val="3333CC"/>
                  </a:solidFill>
                  <a:latin typeface="Calibri" pitchFamily="34" charset="0"/>
                </a:rPr>
                <a:t>at</a:t>
              </a:r>
              <a:r>
                <a:rPr lang="de-CH" sz="1400" i="1" dirty="0">
                  <a:solidFill>
                    <a:srgbClr val="3333CC"/>
                  </a:solidFill>
                  <a:latin typeface="Calibri" pitchFamily="34" charset="0"/>
                </a:rPr>
                <a:t> time t</a:t>
              </a:r>
              <a:r>
                <a:rPr lang="de-CH" sz="1400" dirty="0">
                  <a:solidFill>
                    <a:srgbClr val="3333CC"/>
                  </a:solidFill>
                  <a:latin typeface="Calibri" pitchFamily="34" charset="0"/>
                </a:rPr>
                <a:t>+1</a:t>
              </a:r>
            </a:p>
          </p:txBody>
        </p:sp>
      </p:grpSp>
      <p:grpSp>
        <p:nvGrpSpPr>
          <p:cNvPr id="2" name="Group 22"/>
          <p:cNvGrpSpPr>
            <a:grpSpLocks/>
          </p:cNvGrpSpPr>
          <p:nvPr/>
        </p:nvGrpSpPr>
        <p:grpSpPr bwMode="auto">
          <a:xfrm>
            <a:off x="525145" y="3368993"/>
            <a:ext cx="5233988" cy="2209271"/>
            <a:chOff x="158" y="2610"/>
            <a:chExt cx="3297" cy="1670"/>
          </a:xfrm>
        </p:grpSpPr>
        <p:sp>
          <p:nvSpPr>
            <p:cNvPr id="38923" name="Text Box 21"/>
            <p:cNvSpPr txBox="1">
              <a:spLocks noChangeArrowheads="1"/>
            </p:cNvSpPr>
            <p:nvPr/>
          </p:nvSpPr>
          <p:spPr bwMode="auto">
            <a:xfrm>
              <a:off x="158" y="2903"/>
              <a:ext cx="1186" cy="2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eaLnBrk="1" hangingPunct="1"/>
              <a:r>
                <a:rPr lang="de-CH" sz="1600" dirty="0">
                  <a:solidFill>
                    <a:srgbClr val="FF0000"/>
                  </a:solidFill>
                  <a:latin typeface="Calibri" pitchFamily="34" charset="0"/>
                </a:rPr>
                <a:t>Observation </a:t>
              </a:r>
              <a:r>
                <a:rPr lang="de-CH" sz="1600" dirty="0" err="1">
                  <a:solidFill>
                    <a:srgbClr val="FF0000"/>
                  </a:solidFill>
                  <a:latin typeface="Calibri" pitchFamily="34" charset="0"/>
                </a:rPr>
                <a:t>process</a:t>
              </a:r>
              <a:endParaRPr lang="de-CH" sz="1600" dirty="0">
                <a:solidFill>
                  <a:srgbClr val="FF0000"/>
                </a:solidFill>
                <a:latin typeface="Calibri" pitchFamily="34" charset="0"/>
              </a:endParaRPr>
            </a:p>
          </p:txBody>
        </p:sp>
        <p:graphicFrame>
          <p:nvGraphicFramePr>
            <p:cNvPr id="38924" name="Object 22"/>
            <p:cNvGraphicFramePr>
              <a:graphicFrameLocks noChangeAspect="1"/>
            </p:cNvGraphicFramePr>
            <p:nvPr/>
          </p:nvGraphicFramePr>
          <p:xfrm>
            <a:off x="2461" y="3565"/>
            <a:ext cx="755" cy="71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1468" name="Equation" r:id="rId6" imgW="901440" imgH="711000" progId="Equation.DSMT4">
                    <p:embed/>
                  </p:oleObj>
                </mc:Choice>
                <mc:Fallback>
                  <p:oleObj name="Equation" r:id="rId6" imgW="901440" imgH="711000" progId="Equation.DSMT4">
                    <p:embed/>
                    <p:pic>
                      <p:nvPicPr>
                        <p:cNvPr id="38924" name="Object 2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61" y="3565"/>
                          <a:ext cx="755" cy="71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8925" name="TextBox 14"/>
            <p:cNvSpPr txBox="1">
              <a:spLocks noChangeArrowheads="1"/>
            </p:cNvSpPr>
            <p:nvPr/>
          </p:nvSpPr>
          <p:spPr bwMode="auto">
            <a:xfrm>
              <a:off x="1798" y="3589"/>
              <a:ext cx="538" cy="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eaLnBrk="1" hangingPunct="1">
                <a:spcBef>
                  <a:spcPts val="600"/>
                </a:spcBef>
              </a:pPr>
              <a:r>
                <a:rPr lang="de-CH" sz="1400" i="1" dirty="0" err="1">
                  <a:solidFill>
                    <a:srgbClr val="FF0000"/>
                  </a:solidFill>
                  <a:latin typeface="Calibri" pitchFamily="34" charset="0"/>
                </a:rPr>
                <a:t>alive</a:t>
              </a:r>
              <a:endParaRPr lang="de-CH" sz="1400" i="1" dirty="0">
                <a:solidFill>
                  <a:srgbClr val="FF0000"/>
                </a:solidFill>
                <a:latin typeface="Calibri" pitchFamily="34" charset="0"/>
              </a:endParaRPr>
            </a:p>
            <a:p>
              <a:pPr eaLnBrk="1" hangingPunct="1">
                <a:spcBef>
                  <a:spcPts val="600"/>
                </a:spcBef>
              </a:pPr>
              <a:r>
                <a:rPr lang="de-CH" sz="1400" i="1" dirty="0" err="1">
                  <a:solidFill>
                    <a:srgbClr val="FF0000"/>
                  </a:solidFill>
                  <a:latin typeface="Calibri" pitchFamily="34" charset="0"/>
                </a:rPr>
                <a:t>rec</a:t>
              </a:r>
              <a:r>
                <a:rPr lang="de-CH" sz="1400" i="1" dirty="0">
                  <a:solidFill>
                    <a:srgbClr val="FF0000"/>
                  </a:solidFill>
                  <a:latin typeface="Calibri" pitchFamily="34" charset="0"/>
                </a:rPr>
                <a:t>. </a:t>
              </a:r>
              <a:r>
                <a:rPr lang="de-CH" sz="1400" i="1" dirty="0" err="1">
                  <a:solidFill>
                    <a:srgbClr val="FF0000"/>
                  </a:solidFill>
                  <a:latin typeface="Calibri" pitchFamily="34" charset="0"/>
                </a:rPr>
                <a:t>dead</a:t>
              </a:r>
              <a:endParaRPr lang="de-CH" sz="1400" i="1" dirty="0">
                <a:solidFill>
                  <a:srgbClr val="FF0000"/>
                </a:solidFill>
                <a:latin typeface="Calibri" pitchFamily="34" charset="0"/>
              </a:endParaRPr>
            </a:p>
            <a:p>
              <a:pPr eaLnBrk="1" hangingPunct="1">
                <a:spcBef>
                  <a:spcPts val="600"/>
                </a:spcBef>
              </a:pPr>
              <a:r>
                <a:rPr lang="de-CH" sz="1400" i="1" dirty="0" err="1">
                  <a:solidFill>
                    <a:srgbClr val="FF0000"/>
                  </a:solidFill>
                  <a:latin typeface="Calibri" pitchFamily="34" charset="0"/>
                </a:rPr>
                <a:t>dead</a:t>
              </a:r>
              <a:endParaRPr lang="de-CH" sz="1400" i="1" dirty="0">
                <a:solidFill>
                  <a:srgbClr val="FF0000"/>
                </a:solidFill>
                <a:latin typeface="Calibri" pitchFamily="34" charset="0"/>
              </a:endParaRPr>
            </a:p>
          </p:txBody>
        </p:sp>
        <p:sp>
          <p:nvSpPr>
            <p:cNvPr id="38926" name="TextBox 15"/>
            <p:cNvSpPr txBox="1">
              <a:spLocks noChangeArrowheads="1"/>
            </p:cNvSpPr>
            <p:nvPr/>
          </p:nvSpPr>
          <p:spPr bwMode="auto">
            <a:xfrm>
              <a:off x="685" y="3795"/>
              <a:ext cx="817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eaLnBrk="1" hangingPunct="1"/>
              <a:r>
                <a:rPr lang="de-CH" sz="1400" i="1" dirty="0">
                  <a:solidFill>
                    <a:srgbClr val="FF0000"/>
                  </a:solidFill>
                  <a:latin typeface="Calibri" pitchFamily="34" charset="0"/>
                </a:rPr>
                <a:t>States </a:t>
              </a:r>
              <a:r>
                <a:rPr lang="de-CH" sz="1400" i="1" dirty="0" err="1">
                  <a:solidFill>
                    <a:srgbClr val="FF0000"/>
                  </a:solidFill>
                  <a:latin typeface="Calibri" pitchFamily="34" charset="0"/>
                </a:rPr>
                <a:t>at</a:t>
              </a:r>
              <a:r>
                <a:rPr lang="de-CH" sz="1400" i="1" dirty="0">
                  <a:solidFill>
                    <a:srgbClr val="FF0000"/>
                  </a:solidFill>
                  <a:latin typeface="Calibri" pitchFamily="34" charset="0"/>
                </a:rPr>
                <a:t> time t</a:t>
              </a:r>
            </a:p>
          </p:txBody>
        </p:sp>
        <p:sp>
          <p:nvSpPr>
            <p:cNvPr id="38927" name="TextBox 18"/>
            <p:cNvSpPr txBox="1">
              <a:spLocks noChangeArrowheads="1"/>
            </p:cNvSpPr>
            <p:nvPr/>
          </p:nvSpPr>
          <p:spPr bwMode="auto">
            <a:xfrm rot="5400000">
              <a:off x="2502" y="2784"/>
              <a:ext cx="680" cy="8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algn="r" eaLnBrk="1" hangingPunct="1">
                <a:spcBef>
                  <a:spcPts val="2500"/>
                </a:spcBef>
              </a:pPr>
              <a:r>
                <a:rPr lang="de-CH" sz="1400" i="1" dirty="0">
                  <a:solidFill>
                    <a:srgbClr val="FF0000"/>
                  </a:solidFill>
                  <a:latin typeface="Calibri" pitchFamily="34" charset="0"/>
                </a:rPr>
                <a:t>not </a:t>
              </a:r>
              <a:r>
                <a:rPr lang="de-CH" sz="1400" i="1" dirty="0" err="1">
                  <a:solidFill>
                    <a:srgbClr val="FF0000"/>
                  </a:solidFill>
                  <a:latin typeface="Calibri" pitchFamily="34" charset="0"/>
                </a:rPr>
                <a:t>seen</a:t>
              </a:r>
              <a:endParaRPr lang="de-CH" sz="1400" i="1" dirty="0">
                <a:solidFill>
                  <a:srgbClr val="FF0000"/>
                </a:solidFill>
                <a:latin typeface="Calibri" pitchFamily="34" charset="0"/>
              </a:endParaRPr>
            </a:p>
            <a:p>
              <a:pPr algn="r" eaLnBrk="1" hangingPunct="1">
                <a:spcBef>
                  <a:spcPts val="2500"/>
                </a:spcBef>
              </a:pPr>
              <a:r>
                <a:rPr lang="de-CH" sz="1400" i="1" dirty="0" err="1">
                  <a:solidFill>
                    <a:srgbClr val="FF0000"/>
                  </a:solidFill>
                  <a:latin typeface="Calibri" pitchFamily="34" charset="0"/>
                </a:rPr>
                <a:t>recovered</a:t>
              </a:r>
              <a:endParaRPr lang="de-CH" sz="1400" i="1" dirty="0">
                <a:solidFill>
                  <a:srgbClr val="FF0000"/>
                </a:solidFill>
                <a:latin typeface="Calibri" pitchFamily="34" charset="0"/>
              </a:endParaRPr>
            </a:p>
            <a:p>
              <a:pPr algn="r" eaLnBrk="1" hangingPunct="1">
                <a:spcBef>
                  <a:spcPts val="2500"/>
                </a:spcBef>
              </a:pPr>
              <a:r>
                <a:rPr lang="de-CH" sz="1400" i="1" dirty="0" err="1">
                  <a:solidFill>
                    <a:srgbClr val="FF0000"/>
                  </a:solidFill>
                  <a:latin typeface="Calibri" pitchFamily="34" charset="0"/>
                </a:rPr>
                <a:t>seen</a:t>
              </a:r>
              <a:endParaRPr lang="de-CH" sz="1400" i="1" dirty="0">
                <a:solidFill>
                  <a:srgbClr val="FF0000"/>
                </a:solidFill>
                <a:latin typeface="Calibri" pitchFamily="34" charset="0"/>
              </a:endParaRPr>
            </a:p>
          </p:txBody>
        </p:sp>
        <p:sp>
          <p:nvSpPr>
            <p:cNvPr id="38928" name="TextBox 19"/>
            <p:cNvSpPr txBox="1">
              <a:spLocks noChangeArrowheads="1"/>
            </p:cNvSpPr>
            <p:nvPr/>
          </p:nvSpPr>
          <p:spPr bwMode="auto">
            <a:xfrm>
              <a:off x="2316" y="2610"/>
              <a:ext cx="1139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eaLnBrk="1" hangingPunct="1"/>
              <a:r>
                <a:rPr lang="de-CH" sz="1400" i="1" dirty="0" err="1">
                  <a:solidFill>
                    <a:srgbClr val="FF0000"/>
                  </a:solidFill>
                  <a:latin typeface="Calibri" pitchFamily="34" charset="0"/>
                </a:rPr>
                <a:t>Observations</a:t>
              </a:r>
              <a:r>
                <a:rPr lang="de-CH" sz="1400" i="1" dirty="0">
                  <a:solidFill>
                    <a:srgbClr val="FF0000"/>
                  </a:solidFill>
                  <a:latin typeface="Calibri" pitchFamily="34" charset="0"/>
                </a:rPr>
                <a:t> </a:t>
              </a:r>
              <a:r>
                <a:rPr lang="de-CH" sz="1400" i="1" dirty="0" err="1">
                  <a:solidFill>
                    <a:srgbClr val="FF0000"/>
                  </a:solidFill>
                  <a:latin typeface="Calibri" pitchFamily="34" charset="0"/>
                </a:rPr>
                <a:t>at</a:t>
              </a:r>
              <a:r>
                <a:rPr lang="de-CH" sz="1400" i="1" dirty="0">
                  <a:solidFill>
                    <a:srgbClr val="FF0000"/>
                  </a:solidFill>
                  <a:latin typeface="Calibri" pitchFamily="34" charset="0"/>
                </a:rPr>
                <a:t> time t</a:t>
              </a:r>
              <a:endParaRPr lang="de-CH" sz="1400" dirty="0">
                <a:solidFill>
                  <a:srgbClr val="FF0000"/>
                </a:solidFill>
                <a:latin typeface="Calibri" pitchFamily="34" charset="0"/>
              </a:endParaRPr>
            </a:p>
          </p:txBody>
        </p:sp>
      </p:grpSp>
      <p:sp>
        <p:nvSpPr>
          <p:cNvPr id="38922" name="Text Box 2"/>
          <p:cNvSpPr txBox="1">
            <a:spLocks noChangeArrowheads="1"/>
          </p:cNvSpPr>
          <p:nvPr/>
        </p:nvSpPr>
        <p:spPr bwMode="auto">
          <a:xfrm>
            <a:off x="508000" y="679980"/>
            <a:ext cx="557338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dirty="0">
                <a:latin typeface="Calibri" pitchFamily="34" charset="0"/>
              </a:rPr>
              <a:t>6. </a:t>
            </a:r>
            <a:r>
              <a:rPr lang="de-CH" dirty="0" err="1">
                <a:latin typeface="Calibri" pitchFamily="34" charset="0"/>
              </a:rPr>
              <a:t>Combination</a:t>
            </a:r>
            <a:r>
              <a:rPr lang="de-CH" dirty="0">
                <a:latin typeface="Calibri" pitchFamily="34" charset="0"/>
              </a:rPr>
              <a:t> </a:t>
            </a:r>
            <a:r>
              <a:rPr lang="de-CH" dirty="0" err="1">
                <a:latin typeface="Calibri" pitchFamily="34" charset="0"/>
              </a:rPr>
              <a:t>of</a:t>
            </a:r>
            <a:r>
              <a:rPr lang="de-CH" dirty="0">
                <a:latin typeface="Calibri" pitchFamily="34" charset="0"/>
              </a:rPr>
              <a:t> </a:t>
            </a:r>
            <a:r>
              <a:rPr lang="de-CH" dirty="0" err="1">
                <a:latin typeface="Calibri" pitchFamily="34" charset="0"/>
              </a:rPr>
              <a:t>life</a:t>
            </a:r>
            <a:r>
              <a:rPr lang="de-CH" dirty="0">
                <a:latin typeface="Calibri" pitchFamily="34" charset="0"/>
              </a:rPr>
              <a:t> </a:t>
            </a:r>
            <a:r>
              <a:rPr lang="de-CH" dirty="0" err="1">
                <a:latin typeface="Calibri" pitchFamily="34" charset="0"/>
              </a:rPr>
              <a:t>and</a:t>
            </a:r>
            <a:r>
              <a:rPr lang="de-CH" dirty="0">
                <a:latin typeface="Calibri" pitchFamily="34" charset="0"/>
              </a:rPr>
              <a:t> </a:t>
            </a:r>
            <a:r>
              <a:rPr lang="de-CH" dirty="0" err="1">
                <a:latin typeface="Calibri" pitchFamily="34" charset="0"/>
              </a:rPr>
              <a:t>dead</a:t>
            </a:r>
            <a:r>
              <a:rPr lang="de-CH" dirty="0">
                <a:latin typeface="Calibri" pitchFamily="34" charset="0"/>
              </a:rPr>
              <a:t> </a:t>
            </a:r>
            <a:r>
              <a:rPr lang="de-CH" dirty="0" err="1">
                <a:latin typeface="Calibri" pitchFamily="34" charset="0"/>
              </a:rPr>
              <a:t>encounters</a:t>
            </a:r>
            <a:endParaRPr lang="en-GB" dirty="0">
              <a:latin typeface="Calibri" pitchFamily="34" charset="0"/>
            </a:endParaRPr>
          </a:p>
        </p:txBody>
      </p:sp>
      <p:sp>
        <p:nvSpPr>
          <p:cNvPr id="18" name="Text Box 2"/>
          <p:cNvSpPr txBox="1">
            <a:spLocks noChangeArrowheads="1"/>
          </p:cNvSpPr>
          <p:nvPr/>
        </p:nvSpPr>
        <p:spPr bwMode="auto">
          <a:xfrm>
            <a:off x="517526" y="291042"/>
            <a:ext cx="675005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b="1" dirty="0" err="1">
                <a:latin typeface="Calibri" pitchFamily="34" charset="0"/>
              </a:rPr>
              <a:t>Multistate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models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are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very</a:t>
            </a:r>
            <a:r>
              <a:rPr lang="de-CH" b="1" dirty="0">
                <a:latin typeface="Calibri" pitchFamily="34" charset="0"/>
              </a:rPr>
              <a:t> flexible: </a:t>
            </a:r>
            <a:r>
              <a:rPr lang="de-CH" b="1" dirty="0" err="1">
                <a:latin typeface="Calibri" pitchFamily="34" charset="0"/>
              </a:rPr>
              <a:t>some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examples</a:t>
            </a:r>
            <a:endParaRPr lang="en-GB" b="1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557702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ext Box 2"/>
          <p:cNvSpPr txBox="1">
            <a:spLocks noChangeArrowheads="1"/>
          </p:cNvSpPr>
          <p:nvPr/>
        </p:nvSpPr>
        <p:spPr bwMode="auto">
          <a:xfrm>
            <a:off x="669925" y="291042"/>
            <a:ext cx="699082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b="1" dirty="0" err="1">
                <a:latin typeface="Calibri" pitchFamily="34" charset="0"/>
              </a:rPr>
              <a:t>Achieve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even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more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flexibility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with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multievent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models</a:t>
            </a:r>
            <a:endParaRPr lang="en-GB" b="1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992826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ext Box 2"/>
          <p:cNvSpPr txBox="1">
            <a:spLocks noChangeArrowheads="1"/>
          </p:cNvSpPr>
          <p:nvPr/>
        </p:nvSpPr>
        <p:spPr bwMode="auto">
          <a:xfrm>
            <a:off x="669925" y="291042"/>
            <a:ext cx="699082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b="1" dirty="0" err="1">
                <a:latin typeface="Calibri" pitchFamily="34" charset="0"/>
              </a:rPr>
              <a:t>Achieve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even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more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flexibility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with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multievent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models</a:t>
            </a:r>
            <a:endParaRPr lang="en-GB" b="1" dirty="0">
              <a:latin typeface="Calibri" pitchFamily="34" charset="0"/>
            </a:endParaRPr>
          </a:p>
        </p:txBody>
      </p:sp>
      <p:sp>
        <p:nvSpPr>
          <p:cNvPr id="19459" name="Text Box 9"/>
          <p:cNvSpPr txBox="1">
            <a:spLocks noChangeArrowheads="1"/>
          </p:cNvSpPr>
          <p:nvPr/>
        </p:nvSpPr>
        <p:spPr bwMode="auto">
          <a:xfrm>
            <a:off x="184935" y="859261"/>
            <a:ext cx="8806665" cy="26314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93675" indent="-193675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>
              <a:spcBef>
                <a:spcPts val="600"/>
              </a:spcBef>
              <a:buFontTx/>
              <a:buChar char="•"/>
            </a:pPr>
            <a:r>
              <a:rPr lang="de-CH" sz="2000" dirty="0">
                <a:latin typeface="Calibri" pitchFamily="34" charset="0"/>
              </a:rPr>
              <a:t>Multievent </a:t>
            </a:r>
            <a:r>
              <a:rPr lang="de-CH" sz="2000" dirty="0" err="1">
                <a:latin typeface="Calibri" pitchFamily="34" charset="0"/>
              </a:rPr>
              <a:t>models</a:t>
            </a:r>
            <a:r>
              <a:rPr lang="de-CH" sz="2000" dirty="0">
                <a:latin typeface="Calibri" pitchFamily="34" charset="0"/>
              </a:rPr>
              <a:t> = </a:t>
            </a:r>
            <a:r>
              <a:rPr lang="de-CH" sz="2000" dirty="0" err="1">
                <a:latin typeface="Calibri" pitchFamily="34" charset="0"/>
              </a:rPr>
              <a:t>extension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of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multistate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models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allowing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for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uncertainty</a:t>
            </a:r>
            <a:r>
              <a:rPr lang="de-CH" sz="2000" dirty="0">
                <a:latin typeface="Calibri" pitchFamily="34" charset="0"/>
              </a:rPr>
              <a:t> in </a:t>
            </a:r>
            <a:r>
              <a:rPr lang="de-CH" sz="2000" dirty="0" err="1">
                <a:latin typeface="Calibri" pitchFamily="34" charset="0"/>
              </a:rPr>
              <a:t>state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assignment</a:t>
            </a:r>
            <a:endParaRPr lang="de-CH" sz="2000" dirty="0">
              <a:latin typeface="Calibri" pitchFamily="34" charset="0"/>
            </a:endParaRPr>
          </a:p>
          <a:p>
            <a:pPr eaLnBrk="1" hangingPunct="1">
              <a:spcBef>
                <a:spcPts val="600"/>
              </a:spcBef>
              <a:buFontTx/>
              <a:buChar char="•"/>
            </a:pPr>
            <a:endParaRPr lang="de-CH" sz="2000" dirty="0">
              <a:latin typeface="Calibri" pitchFamily="34" charset="0"/>
            </a:endParaRPr>
          </a:p>
          <a:p>
            <a:pPr marL="250825" indent="-342900" eaLnBrk="1" hangingPunct="1">
              <a:spcBef>
                <a:spcPts val="600"/>
              </a:spcBef>
              <a:buFont typeface="Police système Courant"/>
              <a:buChar char="-"/>
            </a:pPr>
            <a:r>
              <a:rPr lang="de-CH" sz="2000" dirty="0" err="1">
                <a:latin typeface="Calibri" pitchFamily="34" charset="0"/>
              </a:rPr>
              <a:t>Breeding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status</a:t>
            </a:r>
            <a:r>
              <a:rPr lang="de-CH" sz="2000" dirty="0">
                <a:latin typeface="Calibri" pitchFamily="34" charset="0"/>
              </a:rPr>
              <a:t> in </a:t>
            </a:r>
            <a:r>
              <a:rPr lang="de-CH" sz="2000" dirty="0" err="1">
                <a:latin typeface="Calibri" pitchFamily="34" charset="0"/>
              </a:rPr>
              <a:t>female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roe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deer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is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ascertained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based</a:t>
            </a:r>
            <a:r>
              <a:rPr lang="de-CH" sz="2000" dirty="0">
                <a:latin typeface="Calibri" pitchFamily="34" charset="0"/>
              </a:rPr>
              <a:t> on </a:t>
            </a:r>
            <a:r>
              <a:rPr lang="de-CH" sz="2000" dirty="0" err="1">
                <a:latin typeface="Calibri" pitchFamily="34" charset="0"/>
              </a:rPr>
              <a:t>fawn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detection</a:t>
            </a:r>
            <a:endParaRPr lang="de-CH" sz="2000" dirty="0">
              <a:latin typeface="Calibri" pitchFamily="34" charset="0"/>
            </a:endParaRPr>
          </a:p>
          <a:p>
            <a:pPr marL="250825" indent="-342900" eaLnBrk="1" hangingPunct="1">
              <a:spcBef>
                <a:spcPts val="600"/>
              </a:spcBef>
              <a:buFont typeface="Police système Courant"/>
              <a:buChar char="-"/>
            </a:pPr>
            <a:r>
              <a:rPr lang="de-CH" sz="2000" dirty="0">
                <a:latin typeface="Calibri" pitchFamily="34" charset="0"/>
              </a:rPr>
              <a:t>Sex </a:t>
            </a:r>
            <a:r>
              <a:rPr lang="de-CH" sz="2000" dirty="0" err="1">
                <a:latin typeface="Calibri" pitchFamily="34" charset="0"/>
              </a:rPr>
              <a:t>status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is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ascertained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based</a:t>
            </a:r>
            <a:r>
              <a:rPr lang="de-CH" sz="2000" dirty="0">
                <a:latin typeface="Calibri" pitchFamily="34" charset="0"/>
              </a:rPr>
              <a:t> on </a:t>
            </a:r>
            <a:r>
              <a:rPr lang="de-CH" sz="2000" dirty="0" err="1">
                <a:latin typeface="Calibri" pitchFamily="34" charset="0"/>
              </a:rPr>
              <a:t>morphological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criteria</a:t>
            </a:r>
            <a:r>
              <a:rPr lang="de-CH" sz="2000" dirty="0">
                <a:latin typeface="Calibri" pitchFamily="34" charset="0"/>
              </a:rPr>
              <a:t> in </a:t>
            </a:r>
            <a:r>
              <a:rPr lang="de-CH" sz="2000" dirty="0" err="1">
                <a:latin typeface="Calibri" pitchFamily="34" charset="0"/>
              </a:rPr>
              <a:t>Audouin’s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gulls</a:t>
            </a:r>
            <a:endParaRPr lang="de-CH" sz="2000" dirty="0">
              <a:latin typeface="Calibri" pitchFamily="34" charset="0"/>
            </a:endParaRPr>
          </a:p>
          <a:p>
            <a:pPr marL="250825" indent="-342900" eaLnBrk="1" hangingPunct="1">
              <a:spcBef>
                <a:spcPts val="600"/>
              </a:spcBef>
              <a:buFont typeface="Police système Courant"/>
              <a:buChar char="-"/>
            </a:pPr>
            <a:r>
              <a:rPr lang="de-CH" sz="2000" dirty="0" err="1">
                <a:latin typeface="Calibri" pitchFamily="34" charset="0"/>
              </a:rPr>
              <a:t>Disease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status</a:t>
            </a:r>
            <a:r>
              <a:rPr lang="de-CH" sz="2000" dirty="0">
                <a:latin typeface="Calibri" pitchFamily="34" charset="0"/>
              </a:rPr>
              <a:t> in </a:t>
            </a:r>
            <a:r>
              <a:rPr lang="de-CH" sz="2000" dirty="0" err="1">
                <a:latin typeface="Calibri" pitchFamily="34" charset="0"/>
              </a:rPr>
              <a:t>house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finches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is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ascertained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based</a:t>
            </a:r>
            <a:r>
              <a:rPr lang="de-CH" sz="2000" dirty="0">
                <a:latin typeface="Calibri" pitchFamily="34" charset="0"/>
              </a:rPr>
              <a:t> on </a:t>
            </a:r>
            <a:r>
              <a:rPr lang="de-CH" sz="2000" dirty="0" err="1">
                <a:latin typeface="Calibri" pitchFamily="34" charset="0"/>
              </a:rPr>
              <a:t>birds</a:t>
            </a:r>
            <a:r>
              <a:rPr lang="de-CH" sz="2000" dirty="0">
                <a:latin typeface="Calibri" pitchFamily="34" charset="0"/>
              </a:rPr>
              <a:t>’ </a:t>
            </a:r>
            <a:r>
              <a:rPr lang="de-CH" sz="2000" dirty="0" err="1">
                <a:latin typeface="Calibri" pitchFamily="34" charset="0"/>
              </a:rPr>
              <a:t>eyes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examination</a:t>
            </a:r>
            <a:endParaRPr lang="de-CH" sz="2000" dirty="0">
              <a:latin typeface="Calibri" pitchFamily="34" charset="0"/>
            </a:endParaRPr>
          </a:p>
          <a:p>
            <a:pPr marL="0" indent="0" eaLnBrk="1" hangingPunct="1">
              <a:spcBef>
                <a:spcPts val="600"/>
              </a:spcBef>
            </a:pPr>
            <a:endParaRPr lang="de-CH" sz="2000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222644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ext Box 2"/>
          <p:cNvSpPr txBox="1">
            <a:spLocks noChangeArrowheads="1"/>
          </p:cNvSpPr>
          <p:nvPr/>
        </p:nvSpPr>
        <p:spPr bwMode="auto">
          <a:xfrm>
            <a:off x="669925" y="291042"/>
            <a:ext cx="699082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b="1" dirty="0" err="1">
                <a:latin typeface="Calibri" pitchFamily="34" charset="0"/>
              </a:rPr>
              <a:t>Achieve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even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more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flexibility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with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multievent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models</a:t>
            </a:r>
            <a:endParaRPr lang="en-GB" b="1" dirty="0">
              <a:latin typeface="Calibri" pitchFamily="34" charset="0"/>
            </a:endParaRPr>
          </a:p>
        </p:txBody>
      </p:sp>
      <p:sp>
        <p:nvSpPr>
          <p:cNvPr id="19459" name="Text Box 9"/>
          <p:cNvSpPr txBox="1">
            <a:spLocks noChangeArrowheads="1"/>
          </p:cNvSpPr>
          <p:nvPr/>
        </p:nvSpPr>
        <p:spPr bwMode="auto">
          <a:xfrm>
            <a:off x="184935" y="859261"/>
            <a:ext cx="8806665" cy="34009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93675" indent="-193675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>
              <a:spcBef>
                <a:spcPts val="600"/>
              </a:spcBef>
              <a:buFontTx/>
              <a:buChar char="•"/>
            </a:pPr>
            <a:r>
              <a:rPr lang="de-CH" sz="2000" dirty="0">
                <a:latin typeface="Calibri" pitchFamily="34" charset="0"/>
              </a:rPr>
              <a:t>Multievent </a:t>
            </a:r>
            <a:r>
              <a:rPr lang="de-CH" sz="2000" dirty="0" err="1">
                <a:latin typeface="Calibri" pitchFamily="34" charset="0"/>
              </a:rPr>
              <a:t>models</a:t>
            </a:r>
            <a:r>
              <a:rPr lang="de-CH" sz="2000" dirty="0">
                <a:latin typeface="Calibri" pitchFamily="34" charset="0"/>
              </a:rPr>
              <a:t> = </a:t>
            </a:r>
            <a:r>
              <a:rPr lang="de-CH" sz="2000" dirty="0" err="1">
                <a:latin typeface="Calibri" pitchFamily="34" charset="0"/>
              </a:rPr>
              <a:t>extension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of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multistate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models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allowing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for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uncertainty</a:t>
            </a:r>
            <a:r>
              <a:rPr lang="de-CH" sz="2000" dirty="0">
                <a:latin typeface="Calibri" pitchFamily="34" charset="0"/>
              </a:rPr>
              <a:t> in </a:t>
            </a:r>
            <a:r>
              <a:rPr lang="de-CH" sz="2000" dirty="0" err="1">
                <a:latin typeface="Calibri" pitchFamily="34" charset="0"/>
              </a:rPr>
              <a:t>state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assignment</a:t>
            </a:r>
            <a:endParaRPr lang="de-CH" sz="2000" dirty="0">
              <a:latin typeface="Calibri" pitchFamily="34" charset="0"/>
            </a:endParaRPr>
          </a:p>
          <a:p>
            <a:pPr eaLnBrk="1" hangingPunct="1">
              <a:spcBef>
                <a:spcPts val="600"/>
              </a:spcBef>
              <a:buFontTx/>
              <a:buChar char="•"/>
            </a:pPr>
            <a:endParaRPr lang="de-CH" sz="2000" dirty="0">
              <a:latin typeface="Calibri" pitchFamily="34" charset="0"/>
            </a:endParaRPr>
          </a:p>
          <a:p>
            <a:pPr marL="250825" indent="-342900" eaLnBrk="1" hangingPunct="1">
              <a:spcBef>
                <a:spcPts val="600"/>
              </a:spcBef>
              <a:buFont typeface="Police système Courant"/>
              <a:buChar char="-"/>
            </a:pPr>
            <a:r>
              <a:rPr lang="de-CH" sz="2000" dirty="0" err="1">
                <a:latin typeface="Calibri" pitchFamily="34" charset="0"/>
              </a:rPr>
              <a:t>Breeding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status</a:t>
            </a:r>
            <a:r>
              <a:rPr lang="de-CH" sz="2000" dirty="0">
                <a:latin typeface="Calibri" pitchFamily="34" charset="0"/>
              </a:rPr>
              <a:t> in </a:t>
            </a:r>
            <a:r>
              <a:rPr lang="de-CH" sz="2000" dirty="0" err="1">
                <a:latin typeface="Calibri" pitchFamily="34" charset="0"/>
              </a:rPr>
              <a:t>female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roe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deer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is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ascertained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based</a:t>
            </a:r>
            <a:r>
              <a:rPr lang="de-CH" sz="2000" dirty="0">
                <a:latin typeface="Calibri" pitchFamily="34" charset="0"/>
              </a:rPr>
              <a:t> on </a:t>
            </a:r>
            <a:r>
              <a:rPr lang="de-CH" sz="2000" dirty="0" err="1">
                <a:latin typeface="Calibri" pitchFamily="34" charset="0"/>
              </a:rPr>
              <a:t>fawn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detection</a:t>
            </a:r>
            <a:endParaRPr lang="de-CH" sz="2000" dirty="0">
              <a:latin typeface="Calibri" pitchFamily="34" charset="0"/>
            </a:endParaRPr>
          </a:p>
          <a:p>
            <a:pPr marL="250825" indent="-342900" eaLnBrk="1" hangingPunct="1">
              <a:spcBef>
                <a:spcPts val="600"/>
              </a:spcBef>
              <a:buFont typeface="Police système Courant"/>
              <a:buChar char="-"/>
            </a:pPr>
            <a:r>
              <a:rPr lang="de-CH" sz="2000" dirty="0">
                <a:latin typeface="Calibri" pitchFamily="34" charset="0"/>
              </a:rPr>
              <a:t>Sex </a:t>
            </a:r>
            <a:r>
              <a:rPr lang="de-CH" sz="2000" dirty="0" err="1">
                <a:latin typeface="Calibri" pitchFamily="34" charset="0"/>
              </a:rPr>
              <a:t>status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is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ascertained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based</a:t>
            </a:r>
            <a:r>
              <a:rPr lang="de-CH" sz="2000" dirty="0">
                <a:latin typeface="Calibri" pitchFamily="34" charset="0"/>
              </a:rPr>
              <a:t> on </a:t>
            </a:r>
            <a:r>
              <a:rPr lang="de-CH" sz="2000" dirty="0" err="1">
                <a:latin typeface="Calibri" pitchFamily="34" charset="0"/>
              </a:rPr>
              <a:t>morphological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criteria</a:t>
            </a:r>
            <a:r>
              <a:rPr lang="de-CH" sz="2000" dirty="0">
                <a:latin typeface="Calibri" pitchFamily="34" charset="0"/>
              </a:rPr>
              <a:t> in </a:t>
            </a:r>
            <a:r>
              <a:rPr lang="de-CH" sz="2000" dirty="0" err="1">
                <a:latin typeface="Calibri" pitchFamily="34" charset="0"/>
              </a:rPr>
              <a:t>Audouin’s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gulls</a:t>
            </a:r>
            <a:endParaRPr lang="de-CH" sz="2000" dirty="0">
              <a:latin typeface="Calibri" pitchFamily="34" charset="0"/>
            </a:endParaRPr>
          </a:p>
          <a:p>
            <a:pPr marL="250825" indent="-342900" eaLnBrk="1" hangingPunct="1">
              <a:spcBef>
                <a:spcPts val="600"/>
              </a:spcBef>
              <a:buFont typeface="Police système Courant"/>
              <a:buChar char="-"/>
            </a:pPr>
            <a:r>
              <a:rPr lang="de-CH" sz="2000" dirty="0" err="1">
                <a:latin typeface="Calibri" pitchFamily="34" charset="0"/>
              </a:rPr>
              <a:t>Disease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status</a:t>
            </a:r>
            <a:r>
              <a:rPr lang="de-CH" sz="2000" dirty="0">
                <a:latin typeface="Calibri" pitchFamily="34" charset="0"/>
              </a:rPr>
              <a:t> in </a:t>
            </a:r>
            <a:r>
              <a:rPr lang="de-CH" sz="2000" dirty="0" err="1">
                <a:latin typeface="Calibri" pitchFamily="34" charset="0"/>
              </a:rPr>
              <a:t>house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finches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is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ascertained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based</a:t>
            </a:r>
            <a:r>
              <a:rPr lang="de-CH" sz="2000" dirty="0">
                <a:latin typeface="Calibri" pitchFamily="34" charset="0"/>
              </a:rPr>
              <a:t> on </a:t>
            </a:r>
            <a:r>
              <a:rPr lang="de-CH" sz="2000" dirty="0" err="1">
                <a:latin typeface="Calibri" pitchFamily="34" charset="0"/>
              </a:rPr>
              <a:t>birds</a:t>
            </a:r>
            <a:r>
              <a:rPr lang="de-CH" sz="2000" dirty="0">
                <a:latin typeface="Calibri" pitchFamily="34" charset="0"/>
              </a:rPr>
              <a:t>’ </a:t>
            </a:r>
            <a:r>
              <a:rPr lang="de-CH" sz="2000" dirty="0" err="1">
                <a:latin typeface="Calibri" pitchFamily="34" charset="0"/>
              </a:rPr>
              <a:t>eyes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examination</a:t>
            </a:r>
            <a:endParaRPr lang="de-CH" sz="2000" dirty="0">
              <a:latin typeface="Calibri" pitchFamily="34" charset="0"/>
            </a:endParaRPr>
          </a:p>
          <a:p>
            <a:pPr marL="0" indent="0" eaLnBrk="1" hangingPunct="1">
              <a:spcBef>
                <a:spcPts val="600"/>
              </a:spcBef>
            </a:pPr>
            <a:endParaRPr lang="de-CH" sz="2000" dirty="0">
              <a:latin typeface="Calibri" pitchFamily="34" charset="0"/>
            </a:endParaRPr>
          </a:p>
          <a:p>
            <a:pPr eaLnBrk="1" hangingPunct="1">
              <a:spcBef>
                <a:spcPts val="600"/>
              </a:spcBef>
              <a:buFontTx/>
              <a:buChar char="•"/>
            </a:pPr>
            <a:r>
              <a:rPr lang="de-CH" sz="2000" dirty="0" err="1">
                <a:latin typeface="Calibri" pitchFamily="34" charset="0"/>
              </a:rPr>
              <a:t>We</a:t>
            </a:r>
            <a:r>
              <a:rPr lang="de-CH" sz="2000" dirty="0">
                <a:latin typeface="Calibri" pitchFamily="34" charset="0"/>
              </a:rPr>
              <a:t> will </a:t>
            </a:r>
            <a:r>
              <a:rPr lang="de-CH" sz="2000" dirty="0" err="1">
                <a:latin typeface="Calibri" pitchFamily="34" charset="0"/>
              </a:rPr>
              <a:t>need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to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explicitely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consider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state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assignment</a:t>
            </a:r>
            <a:r>
              <a:rPr lang="de-CH" sz="2000" dirty="0">
                <a:latin typeface="Calibri" pitchFamily="34" charset="0"/>
              </a:rPr>
              <a:t> in a </a:t>
            </a:r>
            <a:r>
              <a:rPr lang="de-CH" sz="2000" dirty="0" err="1">
                <a:latin typeface="Calibri" pitchFamily="34" charset="0"/>
              </a:rPr>
              <a:t>model</a:t>
            </a:r>
            <a:endParaRPr lang="de-CH" sz="2000" dirty="0">
              <a:latin typeface="Calibri" pitchFamily="34" charset="0"/>
            </a:endParaRPr>
          </a:p>
          <a:p>
            <a:pPr eaLnBrk="1" hangingPunct="1">
              <a:spcBef>
                <a:spcPts val="600"/>
              </a:spcBef>
              <a:buFontTx/>
              <a:buChar char="•"/>
            </a:pPr>
            <a:endParaRPr lang="de-CH" sz="2000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00981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ext Box 2"/>
          <p:cNvSpPr txBox="1">
            <a:spLocks noChangeArrowheads="1"/>
          </p:cNvSpPr>
          <p:nvPr/>
        </p:nvSpPr>
        <p:spPr bwMode="auto">
          <a:xfrm>
            <a:off x="669925" y="291042"/>
            <a:ext cx="699082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b="1" dirty="0" err="1">
                <a:latin typeface="Calibri" pitchFamily="34" charset="0"/>
              </a:rPr>
              <a:t>Achieve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even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more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flexibility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with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multievent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models</a:t>
            </a:r>
            <a:endParaRPr lang="en-GB" b="1" dirty="0">
              <a:latin typeface="Calibri" pitchFamily="34" charset="0"/>
            </a:endParaRPr>
          </a:p>
        </p:txBody>
      </p:sp>
      <p:sp>
        <p:nvSpPr>
          <p:cNvPr id="19459" name="Text Box 9"/>
          <p:cNvSpPr txBox="1">
            <a:spLocks noChangeArrowheads="1"/>
          </p:cNvSpPr>
          <p:nvPr/>
        </p:nvSpPr>
        <p:spPr bwMode="auto">
          <a:xfrm>
            <a:off x="184935" y="859261"/>
            <a:ext cx="8806665" cy="45550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93675" indent="-193675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>
              <a:spcBef>
                <a:spcPts val="600"/>
              </a:spcBef>
              <a:buFontTx/>
              <a:buChar char="•"/>
            </a:pPr>
            <a:r>
              <a:rPr lang="de-CH" sz="2000" dirty="0">
                <a:latin typeface="Calibri" pitchFamily="34" charset="0"/>
              </a:rPr>
              <a:t>Multievent </a:t>
            </a:r>
            <a:r>
              <a:rPr lang="de-CH" sz="2000" dirty="0" err="1">
                <a:latin typeface="Calibri" pitchFamily="34" charset="0"/>
              </a:rPr>
              <a:t>models</a:t>
            </a:r>
            <a:r>
              <a:rPr lang="de-CH" sz="2000" dirty="0">
                <a:latin typeface="Calibri" pitchFamily="34" charset="0"/>
              </a:rPr>
              <a:t> = </a:t>
            </a:r>
            <a:r>
              <a:rPr lang="de-CH" sz="2000" dirty="0" err="1">
                <a:latin typeface="Calibri" pitchFamily="34" charset="0"/>
              </a:rPr>
              <a:t>extension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of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multistate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models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allowing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for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uncertainty</a:t>
            </a:r>
            <a:r>
              <a:rPr lang="de-CH" sz="2000" dirty="0">
                <a:latin typeface="Calibri" pitchFamily="34" charset="0"/>
              </a:rPr>
              <a:t> in </a:t>
            </a:r>
            <a:r>
              <a:rPr lang="de-CH" sz="2000" dirty="0" err="1">
                <a:latin typeface="Calibri" pitchFamily="34" charset="0"/>
              </a:rPr>
              <a:t>state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assignment</a:t>
            </a:r>
            <a:endParaRPr lang="de-CH" sz="2000" dirty="0">
              <a:latin typeface="Calibri" pitchFamily="34" charset="0"/>
            </a:endParaRPr>
          </a:p>
          <a:p>
            <a:pPr eaLnBrk="1" hangingPunct="1">
              <a:spcBef>
                <a:spcPts val="600"/>
              </a:spcBef>
              <a:buFontTx/>
              <a:buChar char="•"/>
            </a:pPr>
            <a:endParaRPr lang="de-CH" sz="2000" dirty="0">
              <a:latin typeface="Calibri" pitchFamily="34" charset="0"/>
            </a:endParaRPr>
          </a:p>
          <a:p>
            <a:pPr marL="250825" indent="-342900" eaLnBrk="1" hangingPunct="1">
              <a:spcBef>
                <a:spcPts val="600"/>
              </a:spcBef>
              <a:buFont typeface="Police système Courant"/>
              <a:buChar char="-"/>
            </a:pPr>
            <a:r>
              <a:rPr lang="de-CH" sz="2000" dirty="0" err="1">
                <a:latin typeface="Calibri" pitchFamily="34" charset="0"/>
              </a:rPr>
              <a:t>Breeding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status</a:t>
            </a:r>
            <a:r>
              <a:rPr lang="de-CH" sz="2000" dirty="0">
                <a:latin typeface="Calibri" pitchFamily="34" charset="0"/>
              </a:rPr>
              <a:t> in </a:t>
            </a:r>
            <a:r>
              <a:rPr lang="de-CH" sz="2000" dirty="0" err="1">
                <a:latin typeface="Calibri" pitchFamily="34" charset="0"/>
              </a:rPr>
              <a:t>female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roe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deer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is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ascertained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based</a:t>
            </a:r>
            <a:r>
              <a:rPr lang="de-CH" sz="2000" dirty="0">
                <a:latin typeface="Calibri" pitchFamily="34" charset="0"/>
              </a:rPr>
              <a:t> on </a:t>
            </a:r>
            <a:r>
              <a:rPr lang="de-CH" sz="2000" dirty="0" err="1">
                <a:latin typeface="Calibri" pitchFamily="34" charset="0"/>
              </a:rPr>
              <a:t>fawn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detection</a:t>
            </a:r>
            <a:endParaRPr lang="de-CH" sz="2000" dirty="0">
              <a:latin typeface="Calibri" pitchFamily="34" charset="0"/>
            </a:endParaRPr>
          </a:p>
          <a:p>
            <a:pPr marL="250825" indent="-342900" eaLnBrk="1" hangingPunct="1">
              <a:spcBef>
                <a:spcPts val="600"/>
              </a:spcBef>
              <a:buFont typeface="Police système Courant"/>
              <a:buChar char="-"/>
            </a:pPr>
            <a:r>
              <a:rPr lang="de-CH" sz="2000" dirty="0">
                <a:latin typeface="Calibri" pitchFamily="34" charset="0"/>
              </a:rPr>
              <a:t>Sex </a:t>
            </a:r>
            <a:r>
              <a:rPr lang="de-CH" sz="2000" dirty="0" err="1">
                <a:latin typeface="Calibri" pitchFamily="34" charset="0"/>
              </a:rPr>
              <a:t>status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is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ascertained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based</a:t>
            </a:r>
            <a:r>
              <a:rPr lang="de-CH" sz="2000" dirty="0">
                <a:latin typeface="Calibri" pitchFamily="34" charset="0"/>
              </a:rPr>
              <a:t> on </a:t>
            </a:r>
            <a:r>
              <a:rPr lang="de-CH" sz="2000" dirty="0" err="1">
                <a:latin typeface="Calibri" pitchFamily="34" charset="0"/>
              </a:rPr>
              <a:t>morphological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criteria</a:t>
            </a:r>
            <a:r>
              <a:rPr lang="de-CH" sz="2000" dirty="0">
                <a:latin typeface="Calibri" pitchFamily="34" charset="0"/>
              </a:rPr>
              <a:t> in </a:t>
            </a:r>
            <a:r>
              <a:rPr lang="de-CH" sz="2000" dirty="0" err="1">
                <a:latin typeface="Calibri" pitchFamily="34" charset="0"/>
              </a:rPr>
              <a:t>Audouin’s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gulls</a:t>
            </a:r>
            <a:endParaRPr lang="de-CH" sz="2000" dirty="0">
              <a:latin typeface="Calibri" pitchFamily="34" charset="0"/>
            </a:endParaRPr>
          </a:p>
          <a:p>
            <a:pPr marL="250825" indent="-342900" eaLnBrk="1" hangingPunct="1">
              <a:spcBef>
                <a:spcPts val="600"/>
              </a:spcBef>
              <a:buFont typeface="Police système Courant"/>
              <a:buChar char="-"/>
            </a:pPr>
            <a:r>
              <a:rPr lang="de-CH" sz="2000" dirty="0" err="1">
                <a:latin typeface="Calibri" pitchFamily="34" charset="0"/>
              </a:rPr>
              <a:t>Disease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status</a:t>
            </a:r>
            <a:r>
              <a:rPr lang="de-CH" sz="2000" dirty="0">
                <a:latin typeface="Calibri" pitchFamily="34" charset="0"/>
              </a:rPr>
              <a:t> in </a:t>
            </a:r>
            <a:r>
              <a:rPr lang="de-CH" sz="2000" dirty="0" err="1">
                <a:latin typeface="Calibri" pitchFamily="34" charset="0"/>
              </a:rPr>
              <a:t>house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finches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is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ascertained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based</a:t>
            </a:r>
            <a:r>
              <a:rPr lang="de-CH" sz="2000" dirty="0">
                <a:latin typeface="Calibri" pitchFamily="34" charset="0"/>
              </a:rPr>
              <a:t> on </a:t>
            </a:r>
            <a:r>
              <a:rPr lang="de-CH" sz="2000" dirty="0" err="1">
                <a:latin typeface="Calibri" pitchFamily="34" charset="0"/>
              </a:rPr>
              <a:t>birds</a:t>
            </a:r>
            <a:r>
              <a:rPr lang="de-CH" sz="2000" dirty="0">
                <a:latin typeface="Calibri" pitchFamily="34" charset="0"/>
              </a:rPr>
              <a:t>’ </a:t>
            </a:r>
            <a:r>
              <a:rPr lang="de-CH" sz="2000" dirty="0" err="1">
                <a:latin typeface="Calibri" pitchFamily="34" charset="0"/>
              </a:rPr>
              <a:t>eyes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examination</a:t>
            </a:r>
            <a:endParaRPr lang="de-CH" sz="2000" dirty="0">
              <a:latin typeface="Calibri" pitchFamily="34" charset="0"/>
            </a:endParaRPr>
          </a:p>
          <a:p>
            <a:pPr marL="0" indent="0" eaLnBrk="1" hangingPunct="1">
              <a:spcBef>
                <a:spcPts val="600"/>
              </a:spcBef>
            </a:pPr>
            <a:endParaRPr lang="de-CH" sz="2000" dirty="0">
              <a:latin typeface="Calibri" pitchFamily="34" charset="0"/>
            </a:endParaRPr>
          </a:p>
          <a:p>
            <a:pPr eaLnBrk="1" hangingPunct="1">
              <a:spcBef>
                <a:spcPts val="600"/>
              </a:spcBef>
              <a:buFontTx/>
              <a:buChar char="•"/>
            </a:pPr>
            <a:r>
              <a:rPr lang="de-CH" sz="2000" dirty="0" err="1">
                <a:latin typeface="Calibri" pitchFamily="34" charset="0"/>
              </a:rPr>
              <a:t>We</a:t>
            </a:r>
            <a:r>
              <a:rPr lang="de-CH" sz="2000" dirty="0">
                <a:latin typeface="Calibri" pitchFamily="34" charset="0"/>
              </a:rPr>
              <a:t> will </a:t>
            </a:r>
            <a:r>
              <a:rPr lang="de-CH" sz="2000" dirty="0" err="1">
                <a:latin typeface="Calibri" pitchFamily="34" charset="0"/>
              </a:rPr>
              <a:t>need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to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explicitely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consider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state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assignment</a:t>
            </a:r>
            <a:r>
              <a:rPr lang="de-CH" sz="2000" dirty="0">
                <a:latin typeface="Calibri" pitchFamily="34" charset="0"/>
              </a:rPr>
              <a:t> in a </a:t>
            </a:r>
            <a:r>
              <a:rPr lang="de-CH" sz="2000" dirty="0" err="1">
                <a:latin typeface="Calibri" pitchFamily="34" charset="0"/>
              </a:rPr>
              <a:t>model</a:t>
            </a:r>
            <a:endParaRPr lang="de-CH" sz="2000" dirty="0">
              <a:latin typeface="Calibri" pitchFamily="34" charset="0"/>
            </a:endParaRPr>
          </a:p>
          <a:p>
            <a:pPr eaLnBrk="1" hangingPunct="1">
              <a:spcBef>
                <a:spcPts val="600"/>
              </a:spcBef>
              <a:buFontTx/>
              <a:buChar char="•"/>
            </a:pPr>
            <a:endParaRPr lang="de-CH" sz="2000" dirty="0">
              <a:latin typeface="Calibri" pitchFamily="34" charset="0"/>
            </a:endParaRPr>
          </a:p>
          <a:p>
            <a:pPr eaLnBrk="1" hangingPunct="1">
              <a:spcBef>
                <a:spcPts val="600"/>
              </a:spcBef>
              <a:buFontTx/>
              <a:buChar char="•"/>
            </a:pPr>
            <a:r>
              <a:rPr lang="de-CH" sz="2000" dirty="0">
                <a:latin typeface="Calibri" pitchFamily="34" charset="0"/>
              </a:rPr>
              <a:t>All </a:t>
            </a:r>
            <a:r>
              <a:rPr lang="de-CH" sz="2000" dirty="0" err="1">
                <a:latin typeface="Calibri" pitchFamily="34" charset="0"/>
              </a:rPr>
              <a:t>capture-recapture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models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can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be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seen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as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special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cases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of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multievent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models</a:t>
            </a:r>
            <a:endParaRPr lang="de-CH" sz="2000" dirty="0">
              <a:latin typeface="Calibri" pitchFamily="34" charset="0"/>
            </a:endParaRPr>
          </a:p>
          <a:p>
            <a:pPr eaLnBrk="1" hangingPunct="1">
              <a:spcBef>
                <a:spcPts val="600"/>
              </a:spcBef>
              <a:buFontTx/>
              <a:buChar char="•"/>
            </a:pPr>
            <a:r>
              <a:rPr lang="de-CH" sz="2000" dirty="0" err="1">
                <a:latin typeface="Calibri" pitchFamily="34" charset="0"/>
              </a:rPr>
              <a:t>Seminal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paper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by</a:t>
            </a:r>
            <a:r>
              <a:rPr lang="de-CH" sz="2000" dirty="0">
                <a:latin typeface="Calibri" pitchFamily="34" charset="0"/>
              </a:rPr>
              <a:t> Pradel (2005); </a:t>
            </a:r>
            <a:r>
              <a:rPr lang="de-CH" sz="2000" dirty="0" err="1">
                <a:latin typeface="Calibri" pitchFamily="34" charset="0"/>
              </a:rPr>
              <a:t>see</a:t>
            </a:r>
            <a:r>
              <a:rPr lang="de-CH" sz="2000" dirty="0">
                <a:latin typeface="Calibri" pitchFamily="34" charset="0"/>
              </a:rPr>
              <a:t> also Gimenez et al. (2012) </a:t>
            </a:r>
            <a:r>
              <a:rPr lang="de-CH" sz="2000" dirty="0" err="1">
                <a:latin typeface="Calibri" pitchFamily="34" charset="0"/>
              </a:rPr>
              <a:t>for</a:t>
            </a:r>
            <a:r>
              <a:rPr lang="de-CH" sz="2000" dirty="0">
                <a:latin typeface="Calibri" pitchFamily="34" charset="0"/>
              </a:rPr>
              <a:t> a </a:t>
            </a:r>
            <a:r>
              <a:rPr lang="de-CH" sz="2000" dirty="0" err="1">
                <a:latin typeface="Calibri" pitchFamily="34" charset="0"/>
              </a:rPr>
              <a:t>review</a:t>
            </a:r>
            <a:endParaRPr lang="de-CH" sz="2000" dirty="0">
              <a:latin typeface="Calibri" pitchFamily="34" charset="0"/>
            </a:endParaRPr>
          </a:p>
          <a:p>
            <a:pPr eaLnBrk="1" hangingPunct="1">
              <a:spcBef>
                <a:spcPts val="600"/>
              </a:spcBef>
              <a:buFontTx/>
              <a:buChar char="•"/>
            </a:pPr>
            <a:r>
              <a:rPr lang="de-CH" sz="2000" dirty="0">
                <a:latin typeface="Calibri" pitchFamily="34" charset="0"/>
              </a:rPr>
              <a:t>Dupuis (1995) </a:t>
            </a:r>
            <a:r>
              <a:rPr lang="de-CH" sz="2000" dirty="0" err="1">
                <a:latin typeface="Calibri" pitchFamily="34" charset="0"/>
              </a:rPr>
              <a:t>had</a:t>
            </a:r>
            <a:r>
              <a:rPr lang="de-CH" sz="2000" dirty="0">
                <a:latin typeface="Calibri" pitchFamily="34" charset="0"/>
              </a:rPr>
              <a:t> a </a:t>
            </a:r>
            <a:r>
              <a:rPr lang="de-CH" sz="2000" dirty="0" err="1">
                <a:latin typeface="Calibri" pitchFamily="34" charset="0"/>
              </a:rPr>
              <a:t>similar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idea</a:t>
            </a:r>
            <a:r>
              <a:rPr lang="de-CH" sz="2000" dirty="0">
                <a:latin typeface="Calibri" pitchFamily="34" charset="0"/>
              </a:rPr>
              <a:t>, </a:t>
            </a:r>
            <a:r>
              <a:rPr lang="de-CH" sz="2000" dirty="0" err="1">
                <a:latin typeface="Calibri" pitchFamily="34" charset="0"/>
              </a:rPr>
              <a:t>for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the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Arnason</a:t>
            </a:r>
            <a:r>
              <a:rPr lang="de-CH" sz="2000" dirty="0">
                <a:latin typeface="Calibri" pitchFamily="34" charset="0"/>
              </a:rPr>
              <a:t>-Schwarz </a:t>
            </a:r>
            <a:r>
              <a:rPr lang="de-CH" sz="2000" dirty="0" err="1">
                <a:latin typeface="Calibri" pitchFamily="34" charset="0"/>
              </a:rPr>
              <a:t>model</a:t>
            </a:r>
            <a:endParaRPr lang="de-CH" sz="2000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93858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2">
            <a:extLst>
              <a:ext uri="{FF2B5EF4-FFF2-40B4-BE49-F238E27FC236}">
                <a16:creationId xmlns:a16="http://schemas.microsoft.com/office/drawing/2014/main" id="{6EAA6B5D-7CE0-5E4F-A299-A1A905881B58}"/>
              </a:ext>
            </a:extLst>
          </p:cNvPr>
          <p:cNvSpPr txBox="1"/>
          <p:nvPr/>
        </p:nvSpPr>
        <p:spPr>
          <a:xfrm>
            <a:off x="638177" y="317182"/>
            <a:ext cx="763593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CH" sz="2800" b="1" dirty="0" err="1">
                <a:latin typeface="Calibri" panose="020F0502020204030204" pitchFamily="34" charset="0"/>
              </a:rPr>
              <a:t>Arnason</a:t>
            </a:r>
            <a:r>
              <a:rPr lang="de-CH" sz="2800" b="1" dirty="0">
                <a:latin typeface="Calibri" panose="020F0502020204030204" pitchFamily="34" charset="0"/>
              </a:rPr>
              <a:t>-Schwarz </a:t>
            </a:r>
            <a:r>
              <a:rPr lang="de-CH" sz="2800" b="1" dirty="0" err="1">
                <a:latin typeface="Calibri" panose="020F0502020204030204" pitchFamily="34" charset="0"/>
              </a:rPr>
              <a:t>model</a:t>
            </a:r>
            <a:endParaRPr lang="de-CH" sz="2800" b="1" dirty="0">
              <a:latin typeface="Calibri" panose="020F0502020204030204" pitchFamily="34" charset="0"/>
            </a:endParaRPr>
          </a:p>
          <a:p>
            <a:pPr algn="ctr"/>
            <a:r>
              <a:rPr lang="de-CH" sz="2800" b="1" dirty="0">
                <a:latin typeface="Calibri" panose="020F0502020204030204" pitchFamily="34" charset="0"/>
              </a:rPr>
              <a:t>A </a:t>
            </a:r>
            <a:r>
              <a:rPr lang="de-CH" sz="2800" b="1" dirty="0" err="1">
                <a:latin typeface="Calibri" panose="020F0502020204030204" pitchFamily="34" charset="0"/>
              </a:rPr>
              <a:t>generalisation</a:t>
            </a:r>
            <a:r>
              <a:rPr lang="de-CH" sz="2800" b="1" dirty="0">
                <a:latin typeface="Calibri" panose="020F0502020204030204" pitchFamily="34" charset="0"/>
              </a:rPr>
              <a:t> </a:t>
            </a:r>
            <a:r>
              <a:rPr lang="de-CH" sz="2800" b="1" dirty="0" err="1">
                <a:latin typeface="Calibri" panose="020F0502020204030204" pitchFamily="34" charset="0"/>
              </a:rPr>
              <a:t>of</a:t>
            </a:r>
            <a:r>
              <a:rPr lang="de-CH" sz="2800" b="1" dirty="0">
                <a:latin typeface="Calibri" panose="020F0502020204030204" pitchFamily="34" charset="0"/>
              </a:rPr>
              <a:t> </a:t>
            </a:r>
            <a:r>
              <a:rPr lang="de-CH" sz="2800" b="1" dirty="0" err="1">
                <a:latin typeface="Calibri" panose="020F0502020204030204" pitchFamily="34" charset="0"/>
              </a:rPr>
              <a:t>the</a:t>
            </a:r>
            <a:r>
              <a:rPr lang="de-CH" sz="2800" b="1" dirty="0">
                <a:latin typeface="Calibri" panose="020F0502020204030204" pitchFamily="34" charset="0"/>
              </a:rPr>
              <a:t> CJS </a:t>
            </a:r>
            <a:r>
              <a:rPr lang="de-CH" sz="2800" b="1" dirty="0" err="1">
                <a:latin typeface="Calibri" panose="020F0502020204030204" pitchFamily="34" charset="0"/>
              </a:rPr>
              <a:t>model</a:t>
            </a:r>
            <a:r>
              <a:rPr lang="de-CH" sz="2800" b="1" dirty="0">
                <a:latin typeface="Calibri" panose="020F0502020204030204" pitchFamily="34" charset="0"/>
              </a:rPr>
              <a:t> </a:t>
            </a:r>
            <a:r>
              <a:rPr lang="de-CH" sz="2800" b="1" dirty="0" err="1">
                <a:latin typeface="Calibri" panose="020F0502020204030204" pitchFamily="34" charset="0"/>
              </a:rPr>
              <a:t>to</a:t>
            </a:r>
            <a:r>
              <a:rPr lang="de-CH" sz="2800" b="1" dirty="0">
                <a:latin typeface="Calibri" panose="020F0502020204030204" pitchFamily="34" charset="0"/>
              </a:rPr>
              <a:t> multiple </a:t>
            </a:r>
            <a:r>
              <a:rPr lang="de-CH" sz="2800" b="1" dirty="0" err="1">
                <a:latin typeface="Calibri" panose="020F0502020204030204" pitchFamily="34" charset="0"/>
              </a:rPr>
              <a:t>sites</a:t>
            </a:r>
            <a:endParaRPr lang="de-CH" sz="2800" b="1" dirty="0">
              <a:latin typeface="Calibri" panose="020F0502020204030204" pitchFamily="34" charset="0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4B131E6-2E5D-0A4B-A157-97008EC292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7" r="9625" b="66666"/>
          <a:stretch/>
        </p:blipFill>
        <p:spPr>
          <a:xfrm>
            <a:off x="4715838" y="1471218"/>
            <a:ext cx="4123354" cy="151070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83DE7E46-177A-A04C-8ED1-2D8BE880323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6" r="11622" b="69058"/>
          <a:stretch/>
        </p:blipFill>
        <p:spPr>
          <a:xfrm>
            <a:off x="304808" y="1471218"/>
            <a:ext cx="3917871" cy="149809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73412" name="Picture 4">
            <a:extLst>
              <a:ext uri="{FF2B5EF4-FFF2-40B4-BE49-F238E27FC236}">
                <a16:creationId xmlns:a16="http://schemas.microsoft.com/office/drawing/2014/main" id="{E544DA44-9741-614F-A77D-624F1C6AFF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7447" y="3181848"/>
            <a:ext cx="4238233" cy="2364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699793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ext Box 2"/>
          <p:cNvSpPr txBox="1">
            <a:spLocks noChangeArrowheads="1"/>
          </p:cNvSpPr>
          <p:nvPr/>
        </p:nvSpPr>
        <p:spPr bwMode="auto">
          <a:xfrm>
            <a:off x="593726" y="291042"/>
            <a:ext cx="494346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b="1" dirty="0" err="1">
                <a:latin typeface="Calibri" pitchFamily="34" charset="0"/>
              </a:rPr>
              <a:t>Conditional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nature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of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the</a:t>
            </a:r>
            <a:r>
              <a:rPr lang="de-CH" b="1" dirty="0">
                <a:latin typeface="Calibri" pitchFamily="34" charset="0"/>
              </a:rPr>
              <a:t> 2 </a:t>
            </a:r>
            <a:r>
              <a:rPr lang="de-CH" b="1" dirty="0" err="1">
                <a:latin typeface="Calibri" pitchFamily="34" charset="0"/>
              </a:rPr>
              <a:t>processes</a:t>
            </a:r>
            <a:endParaRPr lang="en-GB" b="1" dirty="0">
              <a:latin typeface="Calibri" pitchFamily="34" charset="0"/>
            </a:endParaRPr>
          </a:p>
        </p:txBody>
      </p:sp>
      <p:sp>
        <p:nvSpPr>
          <p:cNvPr id="31747" name="Text Box 18"/>
          <p:cNvSpPr txBox="1">
            <a:spLocks noChangeArrowheads="1"/>
          </p:cNvSpPr>
          <p:nvPr/>
        </p:nvSpPr>
        <p:spPr bwMode="auto">
          <a:xfrm>
            <a:off x="511175" y="859896"/>
            <a:ext cx="184165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>
                <a:latin typeface="Calibri" pitchFamily="34" charset="0"/>
              </a:rPr>
              <a:t>State process</a:t>
            </a:r>
          </a:p>
        </p:txBody>
      </p:sp>
      <p:sp>
        <p:nvSpPr>
          <p:cNvPr id="31748" name="Text Box 19"/>
          <p:cNvSpPr txBox="1">
            <a:spLocks noChangeArrowheads="1"/>
          </p:cNvSpPr>
          <p:nvPr/>
        </p:nvSpPr>
        <p:spPr bwMode="auto">
          <a:xfrm>
            <a:off x="463551" y="1382448"/>
            <a:ext cx="918841" cy="12618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2000" b="1" dirty="0">
                <a:solidFill>
                  <a:srgbClr val="3333CC"/>
                </a:solidFill>
                <a:latin typeface="Calibri" pitchFamily="34" charset="0"/>
              </a:rPr>
              <a:t>State 1</a:t>
            </a:r>
          </a:p>
          <a:p>
            <a:pPr eaLnBrk="1" hangingPunct="1"/>
            <a:endParaRPr lang="de-CH" sz="800" b="1" dirty="0">
              <a:solidFill>
                <a:srgbClr val="3333CC"/>
              </a:solidFill>
              <a:latin typeface="Calibri" pitchFamily="34" charset="0"/>
            </a:endParaRPr>
          </a:p>
          <a:p>
            <a:pPr eaLnBrk="1" hangingPunct="1"/>
            <a:r>
              <a:rPr lang="de-CH" sz="2000" b="1" dirty="0">
                <a:solidFill>
                  <a:srgbClr val="00B050"/>
                </a:solidFill>
                <a:latin typeface="Calibri" pitchFamily="34" charset="0"/>
              </a:rPr>
              <a:t>State 2</a:t>
            </a:r>
          </a:p>
          <a:p>
            <a:pPr eaLnBrk="1" hangingPunct="1"/>
            <a:endParaRPr lang="de-CH" sz="800" b="1" dirty="0">
              <a:solidFill>
                <a:srgbClr val="3333CC"/>
              </a:solidFill>
              <a:latin typeface="Calibri" pitchFamily="34" charset="0"/>
            </a:endParaRPr>
          </a:p>
          <a:p>
            <a:pPr eaLnBrk="1" hangingPunct="1"/>
            <a:r>
              <a:rPr lang="de-CH" sz="2000" b="1" dirty="0">
                <a:latin typeface="Calibri" pitchFamily="34" charset="0"/>
              </a:rPr>
              <a:t>Dead</a:t>
            </a:r>
          </a:p>
        </p:txBody>
      </p:sp>
      <p:sp>
        <p:nvSpPr>
          <p:cNvPr id="31749" name="Oval 20"/>
          <p:cNvSpPr>
            <a:spLocks noChangeArrowheads="1"/>
          </p:cNvSpPr>
          <p:nvPr/>
        </p:nvSpPr>
        <p:spPr bwMode="auto">
          <a:xfrm>
            <a:off x="2276476" y="1412875"/>
            <a:ext cx="324000" cy="324000"/>
          </a:xfrm>
          <a:prstGeom prst="ellipse">
            <a:avLst/>
          </a:prstGeom>
          <a:solidFill>
            <a:srgbClr val="3333CC"/>
          </a:solidFill>
          <a:ln w="9525">
            <a:solidFill>
              <a:srgbClr val="3333CC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de-CH">
              <a:solidFill>
                <a:srgbClr val="3333CC"/>
              </a:solidFill>
              <a:latin typeface="Calibri" pitchFamily="34" charset="0"/>
            </a:endParaRPr>
          </a:p>
        </p:txBody>
      </p:sp>
      <p:sp>
        <p:nvSpPr>
          <p:cNvPr id="31750" name="Oval 21"/>
          <p:cNvSpPr>
            <a:spLocks noChangeArrowheads="1"/>
          </p:cNvSpPr>
          <p:nvPr/>
        </p:nvSpPr>
        <p:spPr bwMode="auto">
          <a:xfrm>
            <a:off x="3124201" y="1899709"/>
            <a:ext cx="324000" cy="324000"/>
          </a:xfrm>
          <a:prstGeom prst="ellipse">
            <a:avLst/>
          </a:prstGeom>
          <a:solidFill>
            <a:srgbClr val="009900"/>
          </a:solidFill>
          <a:ln w="9525">
            <a:solidFill>
              <a:srgbClr val="009900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de-CH">
              <a:solidFill>
                <a:srgbClr val="3333CC"/>
              </a:solidFill>
              <a:latin typeface="Calibri" pitchFamily="34" charset="0"/>
            </a:endParaRPr>
          </a:p>
        </p:txBody>
      </p:sp>
      <p:sp>
        <p:nvSpPr>
          <p:cNvPr id="31751" name="Oval 22"/>
          <p:cNvSpPr>
            <a:spLocks noChangeArrowheads="1"/>
          </p:cNvSpPr>
          <p:nvPr/>
        </p:nvSpPr>
        <p:spPr bwMode="auto">
          <a:xfrm>
            <a:off x="3924301" y="1899709"/>
            <a:ext cx="324000" cy="324000"/>
          </a:xfrm>
          <a:prstGeom prst="ellipse">
            <a:avLst/>
          </a:prstGeom>
          <a:solidFill>
            <a:srgbClr val="009900"/>
          </a:solidFill>
          <a:ln w="9525">
            <a:solidFill>
              <a:srgbClr val="009900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de-CH">
              <a:solidFill>
                <a:srgbClr val="3333CC"/>
              </a:solidFill>
              <a:latin typeface="Calibri" pitchFamily="34" charset="0"/>
            </a:endParaRPr>
          </a:p>
        </p:txBody>
      </p:sp>
      <p:sp>
        <p:nvSpPr>
          <p:cNvPr id="31752" name="Oval 23"/>
          <p:cNvSpPr>
            <a:spLocks noChangeArrowheads="1"/>
          </p:cNvSpPr>
          <p:nvPr/>
        </p:nvSpPr>
        <p:spPr bwMode="auto">
          <a:xfrm>
            <a:off x="4757738" y="1412875"/>
            <a:ext cx="324000" cy="324000"/>
          </a:xfrm>
          <a:prstGeom prst="ellipse">
            <a:avLst/>
          </a:prstGeom>
          <a:solidFill>
            <a:srgbClr val="3333CC"/>
          </a:solidFill>
          <a:ln w="9525">
            <a:solidFill>
              <a:srgbClr val="3333CC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de-CH">
              <a:solidFill>
                <a:srgbClr val="3333CC"/>
              </a:solidFill>
              <a:latin typeface="Calibri" pitchFamily="34" charset="0"/>
            </a:endParaRPr>
          </a:p>
        </p:txBody>
      </p:sp>
      <p:sp>
        <p:nvSpPr>
          <p:cNvPr id="31753" name="Oval 24"/>
          <p:cNvSpPr>
            <a:spLocks noChangeArrowheads="1"/>
          </p:cNvSpPr>
          <p:nvPr/>
        </p:nvSpPr>
        <p:spPr bwMode="auto">
          <a:xfrm>
            <a:off x="5641976" y="1412875"/>
            <a:ext cx="324000" cy="324000"/>
          </a:xfrm>
          <a:prstGeom prst="ellipse">
            <a:avLst/>
          </a:prstGeom>
          <a:solidFill>
            <a:srgbClr val="3333CC"/>
          </a:solidFill>
          <a:ln w="9525">
            <a:solidFill>
              <a:srgbClr val="3333CC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de-CH">
              <a:solidFill>
                <a:srgbClr val="3333CC"/>
              </a:solidFill>
              <a:latin typeface="Calibri" pitchFamily="34" charset="0"/>
            </a:endParaRPr>
          </a:p>
        </p:txBody>
      </p:sp>
      <p:sp>
        <p:nvSpPr>
          <p:cNvPr id="31754" name="Oval 25"/>
          <p:cNvSpPr>
            <a:spLocks noChangeArrowheads="1"/>
          </p:cNvSpPr>
          <p:nvPr/>
        </p:nvSpPr>
        <p:spPr bwMode="auto">
          <a:xfrm>
            <a:off x="6486526" y="2381250"/>
            <a:ext cx="324000" cy="3240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de-CH">
              <a:solidFill>
                <a:srgbClr val="3333CC"/>
              </a:solidFill>
              <a:latin typeface="Calibri" pitchFamily="34" charset="0"/>
            </a:endParaRPr>
          </a:p>
        </p:txBody>
      </p:sp>
      <p:sp>
        <p:nvSpPr>
          <p:cNvPr id="31755" name="Oval 27"/>
          <p:cNvSpPr>
            <a:spLocks noChangeArrowheads="1"/>
          </p:cNvSpPr>
          <p:nvPr/>
        </p:nvSpPr>
        <p:spPr bwMode="auto">
          <a:xfrm>
            <a:off x="7359651" y="2381250"/>
            <a:ext cx="324000" cy="3240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de-CH">
              <a:solidFill>
                <a:srgbClr val="3333CC"/>
              </a:solidFill>
              <a:latin typeface="Calibri" pitchFamily="34" charset="0"/>
            </a:endParaRPr>
          </a:p>
        </p:txBody>
      </p:sp>
      <p:sp>
        <p:nvSpPr>
          <p:cNvPr id="31756" name="Oval 28"/>
          <p:cNvSpPr>
            <a:spLocks noChangeArrowheads="1"/>
          </p:cNvSpPr>
          <p:nvPr/>
        </p:nvSpPr>
        <p:spPr bwMode="auto">
          <a:xfrm>
            <a:off x="8234363" y="2381250"/>
            <a:ext cx="324000" cy="3240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de-CH">
              <a:solidFill>
                <a:srgbClr val="3333CC"/>
              </a:solidFill>
              <a:latin typeface="Calibri" pitchFamily="34" charset="0"/>
            </a:endParaRPr>
          </a:p>
        </p:txBody>
      </p:sp>
      <p:cxnSp>
        <p:nvCxnSpPr>
          <p:cNvPr id="31757" name="AutoShape 29"/>
          <p:cNvCxnSpPr>
            <a:cxnSpLocks noChangeShapeType="1"/>
            <a:stCxn id="31749" idx="5"/>
            <a:endCxn id="31750" idx="2"/>
          </p:cNvCxnSpPr>
          <p:nvPr/>
        </p:nvCxnSpPr>
        <p:spPr bwMode="auto">
          <a:xfrm>
            <a:off x="2553027" y="1689426"/>
            <a:ext cx="571174" cy="372283"/>
          </a:xfrm>
          <a:prstGeom prst="straightConnector1">
            <a:avLst/>
          </a:prstGeom>
          <a:noFill/>
          <a:ln w="28575">
            <a:solidFill>
              <a:schemeClr val="tx1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758" name="AutoShape 30"/>
          <p:cNvCxnSpPr>
            <a:cxnSpLocks noChangeShapeType="1"/>
            <a:stCxn id="31750" idx="6"/>
            <a:endCxn id="31751" idx="2"/>
          </p:cNvCxnSpPr>
          <p:nvPr/>
        </p:nvCxnSpPr>
        <p:spPr bwMode="auto">
          <a:xfrm>
            <a:off x="3448201" y="2061709"/>
            <a:ext cx="476100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759" name="AutoShape 31"/>
          <p:cNvCxnSpPr>
            <a:cxnSpLocks noChangeShapeType="1"/>
            <a:stCxn id="31751" idx="7"/>
            <a:endCxn id="31752" idx="2"/>
          </p:cNvCxnSpPr>
          <p:nvPr/>
        </p:nvCxnSpPr>
        <p:spPr bwMode="auto">
          <a:xfrm flipV="1">
            <a:off x="4200852" y="1574875"/>
            <a:ext cx="556886" cy="372283"/>
          </a:xfrm>
          <a:prstGeom prst="straightConnector1">
            <a:avLst/>
          </a:prstGeom>
          <a:noFill/>
          <a:ln w="28575">
            <a:solidFill>
              <a:schemeClr val="tx1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760" name="AutoShape 32"/>
          <p:cNvCxnSpPr>
            <a:cxnSpLocks noChangeShapeType="1"/>
            <a:stCxn id="31752" idx="6"/>
            <a:endCxn id="31753" idx="2"/>
          </p:cNvCxnSpPr>
          <p:nvPr/>
        </p:nvCxnSpPr>
        <p:spPr bwMode="auto">
          <a:xfrm>
            <a:off x="5081738" y="1574875"/>
            <a:ext cx="560238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761" name="AutoShape 33"/>
          <p:cNvCxnSpPr>
            <a:cxnSpLocks noChangeShapeType="1"/>
            <a:stCxn id="31753" idx="5"/>
            <a:endCxn id="31754" idx="1"/>
          </p:cNvCxnSpPr>
          <p:nvPr/>
        </p:nvCxnSpPr>
        <p:spPr bwMode="auto">
          <a:xfrm>
            <a:off x="5918527" y="1689426"/>
            <a:ext cx="615448" cy="739273"/>
          </a:xfrm>
          <a:prstGeom prst="straightConnector1">
            <a:avLst/>
          </a:prstGeom>
          <a:noFill/>
          <a:ln w="28575">
            <a:solidFill>
              <a:schemeClr val="tx1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762" name="AutoShape 34"/>
          <p:cNvCxnSpPr>
            <a:cxnSpLocks noChangeShapeType="1"/>
            <a:stCxn id="31754" idx="6"/>
            <a:endCxn id="31755" idx="2"/>
          </p:cNvCxnSpPr>
          <p:nvPr/>
        </p:nvCxnSpPr>
        <p:spPr bwMode="auto">
          <a:xfrm>
            <a:off x="6810526" y="2543250"/>
            <a:ext cx="549125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763" name="AutoShape 35"/>
          <p:cNvCxnSpPr>
            <a:cxnSpLocks noChangeShapeType="1"/>
            <a:stCxn id="31755" idx="6"/>
            <a:endCxn id="31756" idx="2"/>
          </p:cNvCxnSpPr>
          <p:nvPr/>
        </p:nvCxnSpPr>
        <p:spPr bwMode="auto">
          <a:xfrm>
            <a:off x="7683651" y="2543250"/>
            <a:ext cx="550712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31764" name="Group 41"/>
          <p:cNvGrpSpPr>
            <a:grpSpLocks/>
          </p:cNvGrpSpPr>
          <p:nvPr/>
        </p:nvGrpSpPr>
        <p:grpSpPr bwMode="auto">
          <a:xfrm>
            <a:off x="6049964" y="5111752"/>
            <a:ext cx="2541107" cy="576679"/>
            <a:chOff x="463550" y="5680075"/>
            <a:chExt cx="2541107" cy="692015"/>
          </a:xfrm>
        </p:grpSpPr>
        <p:sp>
          <p:nvSpPr>
            <p:cNvPr id="31787" name="Line 62"/>
            <p:cNvSpPr>
              <a:spLocks noChangeShapeType="1"/>
            </p:cNvSpPr>
            <p:nvPr/>
          </p:nvSpPr>
          <p:spPr bwMode="auto">
            <a:xfrm>
              <a:off x="463550" y="5870575"/>
              <a:ext cx="51276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CH">
                <a:latin typeface="Calibri" pitchFamily="34" charset="0"/>
              </a:endParaRPr>
            </a:p>
          </p:txBody>
        </p:sp>
        <p:sp>
          <p:nvSpPr>
            <p:cNvPr id="31788" name="Text Box 63"/>
            <p:cNvSpPr txBox="1">
              <a:spLocks noChangeArrowheads="1"/>
            </p:cNvSpPr>
            <p:nvPr/>
          </p:nvSpPr>
          <p:spPr bwMode="auto">
            <a:xfrm>
              <a:off x="1025525" y="5680075"/>
              <a:ext cx="1707903" cy="4062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eaLnBrk="1" hangingPunct="1"/>
              <a:r>
                <a:rPr lang="de-CH" sz="1600">
                  <a:latin typeface="Calibri" pitchFamily="34" charset="0"/>
                </a:rPr>
                <a:t>Stochastic process</a:t>
              </a:r>
            </a:p>
          </p:txBody>
        </p:sp>
        <p:sp>
          <p:nvSpPr>
            <p:cNvPr id="31789" name="Line 64"/>
            <p:cNvSpPr>
              <a:spLocks noChangeShapeType="1"/>
            </p:cNvSpPr>
            <p:nvPr/>
          </p:nvSpPr>
          <p:spPr bwMode="auto">
            <a:xfrm>
              <a:off x="463550" y="6156325"/>
              <a:ext cx="51276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CH">
                <a:latin typeface="Calibri" pitchFamily="34" charset="0"/>
              </a:endParaRPr>
            </a:p>
          </p:txBody>
        </p:sp>
        <p:sp>
          <p:nvSpPr>
            <p:cNvPr id="31790" name="Text Box 65"/>
            <p:cNvSpPr txBox="1">
              <a:spLocks noChangeArrowheads="1"/>
            </p:cNvSpPr>
            <p:nvPr/>
          </p:nvSpPr>
          <p:spPr bwMode="auto">
            <a:xfrm>
              <a:off x="1025525" y="5965825"/>
              <a:ext cx="1979132" cy="4062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eaLnBrk="1" hangingPunct="1"/>
              <a:r>
                <a:rPr lang="de-CH" sz="1600">
                  <a:latin typeface="Calibri" pitchFamily="34" charset="0"/>
                </a:rPr>
                <a:t>Deterministic process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5225241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ext Box 2"/>
          <p:cNvSpPr txBox="1">
            <a:spLocks noChangeArrowheads="1"/>
          </p:cNvSpPr>
          <p:nvPr/>
        </p:nvSpPr>
        <p:spPr bwMode="auto">
          <a:xfrm>
            <a:off x="593726" y="291042"/>
            <a:ext cx="494346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b="1" dirty="0" err="1">
                <a:latin typeface="Calibri" pitchFamily="34" charset="0"/>
              </a:rPr>
              <a:t>Conditional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nature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of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the</a:t>
            </a:r>
            <a:r>
              <a:rPr lang="de-CH" b="1" dirty="0">
                <a:latin typeface="Calibri" pitchFamily="34" charset="0"/>
              </a:rPr>
              <a:t> 2 </a:t>
            </a:r>
            <a:r>
              <a:rPr lang="de-CH" b="1" dirty="0" err="1">
                <a:latin typeface="Calibri" pitchFamily="34" charset="0"/>
              </a:rPr>
              <a:t>processes</a:t>
            </a:r>
            <a:endParaRPr lang="en-GB" b="1" dirty="0">
              <a:latin typeface="Calibri" pitchFamily="34" charset="0"/>
            </a:endParaRPr>
          </a:p>
        </p:txBody>
      </p:sp>
      <p:sp>
        <p:nvSpPr>
          <p:cNvPr id="31747" name="Text Box 18"/>
          <p:cNvSpPr txBox="1">
            <a:spLocks noChangeArrowheads="1"/>
          </p:cNvSpPr>
          <p:nvPr/>
        </p:nvSpPr>
        <p:spPr bwMode="auto">
          <a:xfrm>
            <a:off x="511175" y="859896"/>
            <a:ext cx="184165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>
                <a:latin typeface="Calibri" pitchFamily="34" charset="0"/>
              </a:rPr>
              <a:t>State process</a:t>
            </a:r>
          </a:p>
        </p:txBody>
      </p:sp>
      <p:sp>
        <p:nvSpPr>
          <p:cNvPr id="31748" name="Text Box 19"/>
          <p:cNvSpPr txBox="1">
            <a:spLocks noChangeArrowheads="1"/>
          </p:cNvSpPr>
          <p:nvPr/>
        </p:nvSpPr>
        <p:spPr bwMode="auto">
          <a:xfrm>
            <a:off x="463551" y="1382448"/>
            <a:ext cx="918841" cy="12618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2000" b="1" dirty="0">
                <a:solidFill>
                  <a:srgbClr val="3333CC"/>
                </a:solidFill>
                <a:latin typeface="Calibri" pitchFamily="34" charset="0"/>
              </a:rPr>
              <a:t>State 1</a:t>
            </a:r>
          </a:p>
          <a:p>
            <a:pPr eaLnBrk="1" hangingPunct="1"/>
            <a:endParaRPr lang="de-CH" sz="800" b="1" dirty="0">
              <a:solidFill>
                <a:srgbClr val="3333CC"/>
              </a:solidFill>
              <a:latin typeface="Calibri" pitchFamily="34" charset="0"/>
            </a:endParaRPr>
          </a:p>
          <a:p>
            <a:pPr eaLnBrk="1" hangingPunct="1"/>
            <a:r>
              <a:rPr lang="de-CH" sz="2000" b="1" dirty="0">
                <a:solidFill>
                  <a:srgbClr val="00B050"/>
                </a:solidFill>
                <a:latin typeface="Calibri" pitchFamily="34" charset="0"/>
              </a:rPr>
              <a:t>State 2</a:t>
            </a:r>
          </a:p>
          <a:p>
            <a:pPr eaLnBrk="1" hangingPunct="1"/>
            <a:endParaRPr lang="de-CH" sz="800" b="1" dirty="0">
              <a:solidFill>
                <a:srgbClr val="3333CC"/>
              </a:solidFill>
              <a:latin typeface="Calibri" pitchFamily="34" charset="0"/>
            </a:endParaRPr>
          </a:p>
          <a:p>
            <a:pPr eaLnBrk="1" hangingPunct="1"/>
            <a:r>
              <a:rPr lang="de-CH" sz="2000" b="1" dirty="0">
                <a:latin typeface="Calibri" pitchFamily="34" charset="0"/>
              </a:rPr>
              <a:t>Dead</a:t>
            </a:r>
          </a:p>
        </p:txBody>
      </p:sp>
      <p:sp>
        <p:nvSpPr>
          <p:cNvPr id="31749" name="Oval 20"/>
          <p:cNvSpPr>
            <a:spLocks noChangeArrowheads="1"/>
          </p:cNvSpPr>
          <p:nvPr/>
        </p:nvSpPr>
        <p:spPr bwMode="auto">
          <a:xfrm>
            <a:off x="2276476" y="1412875"/>
            <a:ext cx="324000" cy="324000"/>
          </a:xfrm>
          <a:prstGeom prst="ellipse">
            <a:avLst/>
          </a:prstGeom>
          <a:solidFill>
            <a:srgbClr val="3333CC"/>
          </a:solidFill>
          <a:ln w="9525">
            <a:solidFill>
              <a:srgbClr val="3333CC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de-CH">
              <a:solidFill>
                <a:srgbClr val="3333CC"/>
              </a:solidFill>
              <a:latin typeface="Calibri" pitchFamily="34" charset="0"/>
            </a:endParaRPr>
          </a:p>
        </p:txBody>
      </p:sp>
      <p:sp>
        <p:nvSpPr>
          <p:cNvPr id="31750" name="Oval 21"/>
          <p:cNvSpPr>
            <a:spLocks noChangeArrowheads="1"/>
          </p:cNvSpPr>
          <p:nvPr/>
        </p:nvSpPr>
        <p:spPr bwMode="auto">
          <a:xfrm>
            <a:off x="3124201" y="1899709"/>
            <a:ext cx="324000" cy="324000"/>
          </a:xfrm>
          <a:prstGeom prst="ellipse">
            <a:avLst/>
          </a:prstGeom>
          <a:solidFill>
            <a:srgbClr val="009900"/>
          </a:solidFill>
          <a:ln w="9525">
            <a:solidFill>
              <a:srgbClr val="009900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de-CH">
              <a:solidFill>
                <a:srgbClr val="3333CC"/>
              </a:solidFill>
              <a:latin typeface="Calibri" pitchFamily="34" charset="0"/>
            </a:endParaRPr>
          </a:p>
        </p:txBody>
      </p:sp>
      <p:sp>
        <p:nvSpPr>
          <p:cNvPr id="31751" name="Oval 22"/>
          <p:cNvSpPr>
            <a:spLocks noChangeArrowheads="1"/>
          </p:cNvSpPr>
          <p:nvPr/>
        </p:nvSpPr>
        <p:spPr bwMode="auto">
          <a:xfrm>
            <a:off x="3924301" y="1899709"/>
            <a:ext cx="324000" cy="324000"/>
          </a:xfrm>
          <a:prstGeom prst="ellipse">
            <a:avLst/>
          </a:prstGeom>
          <a:solidFill>
            <a:srgbClr val="009900"/>
          </a:solidFill>
          <a:ln w="9525">
            <a:solidFill>
              <a:srgbClr val="009900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de-CH">
              <a:solidFill>
                <a:srgbClr val="3333CC"/>
              </a:solidFill>
              <a:latin typeface="Calibri" pitchFamily="34" charset="0"/>
            </a:endParaRPr>
          </a:p>
        </p:txBody>
      </p:sp>
      <p:sp>
        <p:nvSpPr>
          <p:cNvPr id="31752" name="Oval 23"/>
          <p:cNvSpPr>
            <a:spLocks noChangeArrowheads="1"/>
          </p:cNvSpPr>
          <p:nvPr/>
        </p:nvSpPr>
        <p:spPr bwMode="auto">
          <a:xfrm>
            <a:off x="4757738" y="1412875"/>
            <a:ext cx="324000" cy="324000"/>
          </a:xfrm>
          <a:prstGeom prst="ellipse">
            <a:avLst/>
          </a:prstGeom>
          <a:solidFill>
            <a:srgbClr val="3333CC"/>
          </a:solidFill>
          <a:ln w="9525">
            <a:solidFill>
              <a:srgbClr val="3333CC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de-CH">
              <a:solidFill>
                <a:srgbClr val="3333CC"/>
              </a:solidFill>
              <a:latin typeface="Calibri" pitchFamily="34" charset="0"/>
            </a:endParaRPr>
          </a:p>
        </p:txBody>
      </p:sp>
      <p:sp>
        <p:nvSpPr>
          <p:cNvPr id="31753" name="Oval 24"/>
          <p:cNvSpPr>
            <a:spLocks noChangeArrowheads="1"/>
          </p:cNvSpPr>
          <p:nvPr/>
        </p:nvSpPr>
        <p:spPr bwMode="auto">
          <a:xfrm>
            <a:off x="5641976" y="1412875"/>
            <a:ext cx="324000" cy="324000"/>
          </a:xfrm>
          <a:prstGeom prst="ellipse">
            <a:avLst/>
          </a:prstGeom>
          <a:solidFill>
            <a:srgbClr val="3333CC"/>
          </a:solidFill>
          <a:ln w="9525">
            <a:solidFill>
              <a:srgbClr val="3333CC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de-CH">
              <a:solidFill>
                <a:srgbClr val="3333CC"/>
              </a:solidFill>
              <a:latin typeface="Calibri" pitchFamily="34" charset="0"/>
            </a:endParaRPr>
          </a:p>
        </p:txBody>
      </p:sp>
      <p:sp>
        <p:nvSpPr>
          <p:cNvPr id="31754" name="Oval 25"/>
          <p:cNvSpPr>
            <a:spLocks noChangeArrowheads="1"/>
          </p:cNvSpPr>
          <p:nvPr/>
        </p:nvSpPr>
        <p:spPr bwMode="auto">
          <a:xfrm>
            <a:off x="6486526" y="2381250"/>
            <a:ext cx="324000" cy="3240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de-CH">
              <a:solidFill>
                <a:srgbClr val="3333CC"/>
              </a:solidFill>
              <a:latin typeface="Calibri" pitchFamily="34" charset="0"/>
            </a:endParaRPr>
          </a:p>
        </p:txBody>
      </p:sp>
      <p:sp>
        <p:nvSpPr>
          <p:cNvPr id="31755" name="Oval 27"/>
          <p:cNvSpPr>
            <a:spLocks noChangeArrowheads="1"/>
          </p:cNvSpPr>
          <p:nvPr/>
        </p:nvSpPr>
        <p:spPr bwMode="auto">
          <a:xfrm>
            <a:off x="7359651" y="2381250"/>
            <a:ext cx="324000" cy="3240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de-CH">
              <a:solidFill>
                <a:srgbClr val="3333CC"/>
              </a:solidFill>
              <a:latin typeface="Calibri" pitchFamily="34" charset="0"/>
            </a:endParaRPr>
          </a:p>
        </p:txBody>
      </p:sp>
      <p:sp>
        <p:nvSpPr>
          <p:cNvPr id="31756" name="Oval 28"/>
          <p:cNvSpPr>
            <a:spLocks noChangeArrowheads="1"/>
          </p:cNvSpPr>
          <p:nvPr/>
        </p:nvSpPr>
        <p:spPr bwMode="auto">
          <a:xfrm>
            <a:off x="8234363" y="2381250"/>
            <a:ext cx="324000" cy="3240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de-CH">
              <a:solidFill>
                <a:srgbClr val="3333CC"/>
              </a:solidFill>
              <a:latin typeface="Calibri" pitchFamily="34" charset="0"/>
            </a:endParaRPr>
          </a:p>
        </p:txBody>
      </p:sp>
      <p:cxnSp>
        <p:nvCxnSpPr>
          <p:cNvPr id="31757" name="AutoShape 29"/>
          <p:cNvCxnSpPr>
            <a:cxnSpLocks noChangeShapeType="1"/>
            <a:stCxn id="31749" idx="5"/>
            <a:endCxn id="31750" idx="2"/>
          </p:cNvCxnSpPr>
          <p:nvPr/>
        </p:nvCxnSpPr>
        <p:spPr bwMode="auto">
          <a:xfrm>
            <a:off x="2553027" y="1689426"/>
            <a:ext cx="571174" cy="372283"/>
          </a:xfrm>
          <a:prstGeom prst="straightConnector1">
            <a:avLst/>
          </a:prstGeom>
          <a:noFill/>
          <a:ln w="28575">
            <a:solidFill>
              <a:schemeClr val="tx1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758" name="AutoShape 30"/>
          <p:cNvCxnSpPr>
            <a:cxnSpLocks noChangeShapeType="1"/>
            <a:stCxn id="31750" idx="6"/>
            <a:endCxn id="31751" idx="2"/>
          </p:cNvCxnSpPr>
          <p:nvPr/>
        </p:nvCxnSpPr>
        <p:spPr bwMode="auto">
          <a:xfrm>
            <a:off x="3448201" y="2061709"/>
            <a:ext cx="476100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759" name="AutoShape 31"/>
          <p:cNvCxnSpPr>
            <a:cxnSpLocks noChangeShapeType="1"/>
            <a:stCxn id="31751" idx="7"/>
            <a:endCxn id="31752" idx="2"/>
          </p:cNvCxnSpPr>
          <p:nvPr/>
        </p:nvCxnSpPr>
        <p:spPr bwMode="auto">
          <a:xfrm flipV="1">
            <a:off x="4200852" y="1574875"/>
            <a:ext cx="556886" cy="372283"/>
          </a:xfrm>
          <a:prstGeom prst="straightConnector1">
            <a:avLst/>
          </a:prstGeom>
          <a:noFill/>
          <a:ln w="28575">
            <a:solidFill>
              <a:schemeClr val="tx1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760" name="AutoShape 32"/>
          <p:cNvCxnSpPr>
            <a:cxnSpLocks noChangeShapeType="1"/>
            <a:stCxn id="31752" idx="6"/>
            <a:endCxn id="31753" idx="2"/>
          </p:cNvCxnSpPr>
          <p:nvPr/>
        </p:nvCxnSpPr>
        <p:spPr bwMode="auto">
          <a:xfrm>
            <a:off x="5081738" y="1574875"/>
            <a:ext cx="560238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761" name="AutoShape 33"/>
          <p:cNvCxnSpPr>
            <a:cxnSpLocks noChangeShapeType="1"/>
            <a:stCxn id="31753" idx="5"/>
            <a:endCxn id="31754" idx="1"/>
          </p:cNvCxnSpPr>
          <p:nvPr/>
        </p:nvCxnSpPr>
        <p:spPr bwMode="auto">
          <a:xfrm>
            <a:off x="5918527" y="1689426"/>
            <a:ext cx="615448" cy="739273"/>
          </a:xfrm>
          <a:prstGeom prst="straightConnector1">
            <a:avLst/>
          </a:prstGeom>
          <a:noFill/>
          <a:ln w="28575">
            <a:solidFill>
              <a:schemeClr val="tx1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762" name="AutoShape 34"/>
          <p:cNvCxnSpPr>
            <a:cxnSpLocks noChangeShapeType="1"/>
            <a:stCxn id="31754" idx="6"/>
            <a:endCxn id="31755" idx="2"/>
          </p:cNvCxnSpPr>
          <p:nvPr/>
        </p:nvCxnSpPr>
        <p:spPr bwMode="auto">
          <a:xfrm>
            <a:off x="6810526" y="2543250"/>
            <a:ext cx="549125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763" name="AutoShape 35"/>
          <p:cNvCxnSpPr>
            <a:cxnSpLocks noChangeShapeType="1"/>
            <a:stCxn id="31755" idx="6"/>
            <a:endCxn id="31756" idx="2"/>
          </p:cNvCxnSpPr>
          <p:nvPr/>
        </p:nvCxnSpPr>
        <p:spPr bwMode="auto">
          <a:xfrm>
            <a:off x="7683651" y="2543250"/>
            <a:ext cx="550712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31764" name="Group 41"/>
          <p:cNvGrpSpPr>
            <a:grpSpLocks/>
          </p:cNvGrpSpPr>
          <p:nvPr/>
        </p:nvGrpSpPr>
        <p:grpSpPr bwMode="auto">
          <a:xfrm>
            <a:off x="6049964" y="5111752"/>
            <a:ext cx="2541107" cy="576679"/>
            <a:chOff x="463550" y="5680075"/>
            <a:chExt cx="2541107" cy="692015"/>
          </a:xfrm>
        </p:grpSpPr>
        <p:sp>
          <p:nvSpPr>
            <p:cNvPr id="31787" name="Line 62"/>
            <p:cNvSpPr>
              <a:spLocks noChangeShapeType="1"/>
            </p:cNvSpPr>
            <p:nvPr/>
          </p:nvSpPr>
          <p:spPr bwMode="auto">
            <a:xfrm>
              <a:off x="463550" y="5870575"/>
              <a:ext cx="51276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CH">
                <a:latin typeface="Calibri" pitchFamily="34" charset="0"/>
              </a:endParaRPr>
            </a:p>
          </p:txBody>
        </p:sp>
        <p:sp>
          <p:nvSpPr>
            <p:cNvPr id="31788" name="Text Box 63"/>
            <p:cNvSpPr txBox="1">
              <a:spLocks noChangeArrowheads="1"/>
            </p:cNvSpPr>
            <p:nvPr/>
          </p:nvSpPr>
          <p:spPr bwMode="auto">
            <a:xfrm>
              <a:off x="1025525" y="5680075"/>
              <a:ext cx="1707903" cy="4062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eaLnBrk="1" hangingPunct="1"/>
              <a:r>
                <a:rPr lang="de-CH" sz="1600">
                  <a:latin typeface="Calibri" pitchFamily="34" charset="0"/>
                </a:rPr>
                <a:t>Stochastic process</a:t>
              </a:r>
            </a:p>
          </p:txBody>
        </p:sp>
        <p:sp>
          <p:nvSpPr>
            <p:cNvPr id="31789" name="Line 64"/>
            <p:cNvSpPr>
              <a:spLocks noChangeShapeType="1"/>
            </p:cNvSpPr>
            <p:nvPr/>
          </p:nvSpPr>
          <p:spPr bwMode="auto">
            <a:xfrm>
              <a:off x="463550" y="6156325"/>
              <a:ext cx="51276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CH">
                <a:latin typeface="Calibri" pitchFamily="34" charset="0"/>
              </a:endParaRPr>
            </a:p>
          </p:txBody>
        </p:sp>
        <p:sp>
          <p:nvSpPr>
            <p:cNvPr id="31790" name="Text Box 65"/>
            <p:cNvSpPr txBox="1">
              <a:spLocks noChangeArrowheads="1"/>
            </p:cNvSpPr>
            <p:nvPr/>
          </p:nvSpPr>
          <p:spPr bwMode="auto">
            <a:xfrm>
              <a:off x="1025525" y="5965825"/>
              <a:ext cx="1979132" cy="4062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eaLnBrk="1" hangingPunct="1"/>
              <a:r>
                <a:rPr lang="de-CH" sz="1600">
                  <a:latin typeface="Calibri" pitchFamily="34" charset="0"/>
                </a:rPr>
                <a:t>Deterministic process</a:t>
              </a:r>
            </a:p>
          </p:txBody>
        </p:sp>
      </p:grpSp>
      <p:grpSp>
        <p:nvGrpSpPr>
          <p:cNvPr id="4" name="Gruppieren 3"/>
          <p:cNvGrpSpPr/>
          <p:nvPr/>
        </p:nvGrpSpPr>
        <p:grpSpPr>
          <a:xfrm>
            <a:off x="400054" y="1729051"/>
            <a:ext cx="8158166" cy="3844396"/>
            <a:chOff x="400053" y="2074862"/>
            <a:chExt cx="8158166" cy="4613275"/>
          </a:xfrm>
        </p:grpSpPr>
        <p:cxnSp>
          <p:nvCxnSpPr>
            <p:cNvPr id="31767" name="AutoShape 59"/>
            <p:cNvCxnSpPr>
              <a:cxnSpLocks noChangeShapeType="1"/>
              <a:endCxn id="31749" idx="4"/>
            </p:cNvCxnSpPr>
            <p:nvPr/>
          </p:nvCxnSpPr>
          <p:spPr bwMode="auto">
            <a:xfrm flipV="1">
              <a:off x="2438400" y="2084251"/>
              <a:ext cx="75" cy="2257562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prstDash val="sysDash"/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3" name="Gruppieren 2"/>
            <p:cNvGrpSpPr/>
            <p:nvPr/>
          </p:nvGrpSpPr>
          <p:grpSpPr>
            <a:xfrm>
              <a:off x="400053" y="2074862"/>
              <a:ext cx="8158166" cy="4613275"/>
              <a:chOff x="400053" y="2074862"/>
              <a:chExt cx="8158166" cy="4613275"/>
            </a:xfrm>
          </p:grpSpPr>
          <p:grpSp>
            <p:nvGrpSpPr>
              <p:cNvPr id="31766" name="Group 50"/>
              <p:cNvGrpSpPr>
                <a:grpSpLocks/>
              </p:cNvGrpSpPr>
              <p:nvPr/>
            </p:nvGrpSpPr>
            <p:grpSpPr bwMode="auto">
              <a:xfrm>
                <a:off x="400053" y="2074862"/>
                <a:ext cx="8158166" cy="4613275"/>
                <a:chOff x="252" y="1307"/>
                <a:chExt cx="5139" cy="2906"/>
              </a:xfrm>
            </p:grpSpPr>
            <p:grpSp>
              <p:nvGrpSpPr>
                <p:cNvPr id="31768" name="Group 49"/>
                <p:cNvGrpSpPr>
                  <a:grpSpLocks/>
                </p:cNvGrpSpPr>
                <p:nvPr/>
              </p:nvGrpSpPr>
              <p:grpSpPr bwMode="auto">
                <a:xfrm>
                  <a:off x="252" y="1307"/>
                  <a:ext cx="5139" cy="2906"/>
                  <a:chOff x="252" y="1307"/>
                  <a:chExt cx="5139" cy="2906"/>
                </a:xfrm>
              </p:grpSpPr>
              <p:sp>
                <p:nvSpPr>
                  <p:cNvPr id="31770" name="Rectangle 66"/>
                  <p:cNvSpPr>
                    <a:spLocks noChangeArrowheads="1"/>
                  </p:cNvSpPr>
                  <p:nvPr/>
                </p:nvSpPr>
                <p:spPr bwMode="auto">
                  <a:xfrm>
                    <a:off x="252" y="3379"/>
                    <a:ext cx="880" cy="248"/>
                  </a:xfrm>
                  <a:prstGeom prst="rect">
                    <a:avLst/>
                  </a:prstGeom>
                  <a:noFill/>
                  <a:ln w="28575">
                    <a:solidFill>
                      <a:srgbClr val="FF0000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de-CH">
                      <a:latin typeface="Calibri" pitchFamily="34" charset="0"/>
                    </a:endParaRPr>
                  </a:p>
                </p:txBody>
              </p:sp>
              <p:sp>
                <p:nvSpPr>
                  <p:cNvPr id="31771" name="Text Box 36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84" y="3864"/>
                    <a:ext cx="1719" cy="349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defRPr>
                    </a:lvl1pPr>
                    <a:lvl2pPr marL="742950" indent="-285750" eaLnBrk="0" hangingPunct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defRPr>
                    </a:lvl2pPr>
                    <a:lvl3pPr marL="11430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defRPr>
                    </a:lvl3pPr>
                    <a:lvl4pPr marL="16002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defRPr>
                    </a:lvl4pPr>
                    <a:lvl5pPr marL="20574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defRPr>
                    </a:lvl9pPr>
                  </a:lstStyle>
                  <a:p>
                    <a:pPr eaLnBrk="1" hangingPunct="1"/>
                    <a:r>
                      <a:rPr lang="de-CH">
                        <a:latin typeface="Calibri" pitchFamily="34" charset="0"/>
                      </a:rPr>
                      <a:t>Observation process</a:t>
                    </a:r>
                  </a:p>
                </p:txBody>
              </p:sp>
              <p:cxnSp>
                <p:nvCxnSpPr>
                  <p:cNvPr id="31772" name="AutoShape 59"/>
                  <p:cNvCxnSpPr>
                    <a:cxnSpLocks noChangeShapeType="1"/>
                    <a:stCxn id="31780" idx="0"/>
                    <a:endCxn id="31754" idx="4"/>
                  </p:cNvCxnSpPr>
                  <p:nvPr/>
                </p:nvCxnSpPr>
                <p:spPr bwMode="auto">
                  <a:xfrm flipV="1">
                    <a:off x="4188" y="2045"/>
                    <a:ext cx="0" cy="1419"/>
                  </a:xfrm>
                  <a:prstGeom prst="straightConnector1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 type="triangle" w="med" len="med"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31773" name="AutoShape 60"/>
                  <p:cNvCxnSpPr>
                    <a:cxnSpLocks noChangeShapeType="1"/>
                    <a:stCxn id="31781" idx="0"/>
                    <a:endCxn id="31755" idx="4"/>
                  </p:cNvCxnSpPr>
                  <p:nvPr/>
                </p:nvCxnSpPr>
                <p:spPr bwMode="auto">
                  <a:xfrm flipV="1">
                    <a:off x="4738" y="2045"/>
                    <a:ext cx="0" cy="1419"/>
                  </a:xfrm>
                  <a:prstGeom prst="straightConnector1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 type="triangle" w="med" len="med"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31774" name="AutoShape 61"/>
                  <p:cNvCxnSpPr>
                    <a:cxnSpLocks noChangeShapeType="1"/>
                    <a:stCxn id="31782" idx="0"/>
                    <a:endCxn id="31756" idx="4"/>
                  </p:cNvCxnSpPr>
                  <p:nvPr/>
                </p:nvCxnSpPr>
                <p:spPr bwMode="auto">
                  <a:xfrm flipV="1">
                    <a:off x="5289" y="2045"/>
                    <a:ext cx="0" cy="1419"/>
                  </a:xfrm>
                  <a:prstGeom prst="straightConnector1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 type="triangle" w="med" len="med"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sp>
                <p:nvSpPr>
                  <p:cNvPr id="31775" name="Text Box 37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92" y="2693"/>
                    <a:ext cx="716" cy="95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defRPr>
                    </a:lvl1pPr>
                    <a:lvl2pPr marL="742950" indent="-285750" eaLnBrk="0" hangingPunct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defRPr>
                    </a:lvl2pPr>
                    <a:lvl3pPr marL="11430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defRPr>
                    </a:lvl3pPr>
                    <a:lvl4pPr marL="16002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defRPr>
                    </a:lvl4pPr>
                    <a:lvl5pPr marL="20574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defRPr>
                    </a:lvl9pPr>
                  </a:lstStyle>
                  <a:p>
                    <a:pPr eaLnBrk="1" hangingPunct="1"/>
                    <a:r>
                      <a:rPr lang="de-CH" sz="2000" b="1" dirty="0">
                        <a:solidFill>
                          <a:srgbClr val="FF0000"/>
                        </a:solidFill>
                        <a:latin typeface="Calibri" pitchFamily="34" charset="0"/>
                      </a:rPr>
                      <a:t>Seen 1</a:t>
                    </a:r>
                  </a:p>
                  <a:p>
                    <a:pPr eaLnBrk="1" hangingPunct="1"/>
                    <a:endParaRPr lang="de-CH" sz="800" b="1" dirty="0">
                      <a:solidFill>
                        <a:srgbClr val="FF0000"/>
                      </a:solidFill>
                      <a:latin typeface="Calibri" pitchFamily="34" charset="0"/>
                    </a:endParaRPr>
                  </a:p>
                  <a:p>
                    <a:pPr eaLnBrk="1" hangingPunct="1"/>
                    <a:r>
                      <a:rPr lang="de-CH" sz="2000" b="1" dirty="0">
                        <a:solidFill>
                          <a:srgbClr val="FF9900"/>
                        </a:solidFill>
                        <a:latin typeface="Calibri" pitchFamily="34" charset="0"/>
                      </a:rPr>
                      <a:t>Seen 2</a:t>
                    </a:r>
                  </a:p>
                  <a:p>
                    <a:pPr eaLnBrk="1" hangingPunct="1"/>
                    <a:endParaRPr lang="de-CH" sz="800" dirty="0">
                      <a:latin typeface="Calibri" pitchFamily="34" charset="0"/>
                    </a:endParaRPr>
                  </a:p>
                  <a:p>
                    <a:pPr eaLnBrk="1" hangingPunct="1"/>
                    <a:r>
                      <a:rPr lang="de-CH" sz="2000" b="1" dirty="0">
                        <a:latin typeface="Calibri" pitchFamily="34" charset="0"/>
                      </a:rPr>
                      <a:t>Not </a:t>
                    </a:r>
                    <a:r>
                      <a:rPr lang="de-CH" sz="2000" b="1" dirty="0" err="1">
                        <a:latin typeface="Calibri" pitchFamily="34" charset="0"/>
                      </a:rPr>
                      <a:t>seen</a:t>
                    </a:r>
                    <a:endParaRPr lang="de-CH" sz="2000" b="1" dirty="0">
                      <a:latin typeface="Calibri" pitchFamily="34" charset="0"/>
                    </a:endParaRPr>
                  </a:p>
                </p:txBody>
              </p:sp>
              <p:sp>
                <p:nvSpPr>
                  <p:cNvPr id="31776" name="Oval 40"/>
                  <p:cNvSpPr>
                    <a:spLocks noChangeArrowheads="1"/>
                  </p:cNvSpPr>
                  <p:nvPr/>
                </p:nvSpPr>
                <p:spPr bwMode="auto">
                  <a:xfrm>
                    <a:off x="1968" y="3096"/>
                    <a:ext cx="204" cy="245"/>
                  </a:xfrm>
                  <a:prstGeom prst="ellipse">
                    <a:avLst/>
                  </a:prstGeom>
                  <a:solidFill>
                    <a:srgbClr val="FF9900"/>
                  </a:solidFill>
                  <a:ln w="9525">
                    <a:solidFill>
                      <a:srgbClr val="FF99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/>
                    <a:endParaRPr lang="de-CH">
                      <a:solidFill>
                        <a:srgbClr val="3333CC"/>
                      </a:solidFill>
                      <a:latin typeface="Calibri" pitchFamily="34" charset="0"/>
                    </a:endParaRPr>
                  </a:p>
                </p:txBody>
              </p:sp>
              <p:sp>
                <p:nvSpPr>
                  <p:cNvPr id="31777" name="Oval 41"/>
                  <p:cNvSpPr>
                    <a:spLocks noChangeArrowheads="1"/>
                  </p:cNvSpPr>
                  <p:nvPr/>
                </p:nvSpPr>
                <p:spPr bwMode="auto">
                  <a:xfrm>
                    <a:off x="2472" y="3464"/>
                    <a:ext cx="204" cy="245"/>
                  </a:xfrm>
                  <a:prstGeom prst="ellipse">
                    <a:avLst/>
                  </a:prstGeom>
                  <a:noFill/>
                  <a:ln w="28575">
                    <a:solidFill>
                      <a:srgbClr val="FF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 algn="ctr"/>
                    <a:endParaRPr lang="de-CH">
                      <a:solidFill>
                        <a:srgbClr val="3333CC"/>
                      </a:solidFill>
                      <a:latin typeface="Calibri" pitchFamily="34" charset="0"/>
                    </a:endParaRPr>
                  </a:p>
                </p:txBody>
              </p:sp>
              <p:sp>
                <p:nvSpPr>
                  <p:cNvPr id="31780" name="Oval 44"/>
                  <p:cNvSpPr>
                    <a:spLocks noChangeArrowheads="1"/>
                  </p:cNvSpPr>
                  <p:nvPr/>
                </p:nvSpPr>
                <p:spPr bwMode="auto">
                  <a:xfrm>
                    <a:off x="4086" y="3464"/>
                    <a:ext cx="204" cy="245"/>
                  </a:xfrm>
                  <a:prstGeom prst="ellipse">
                    <a:avLst/>
                  </a:prstGeom>
                  <a:noFill/>
                  <a:ln w="28575">
                    <a:solidFill>
                      <a:srgbClr val="FF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 algn="ctr"/>
                    <a:endParaRPr lang="de-CH">
                      <a:solidFill>
                        <a:srgbClr val="3333CC"/>
                      </a:solidFill>
                      <a:latin typeface="Calibri" pitchFamily="34" charset="0"/>
                    </a:endParaRPr>
                  </a:p>
                </p:txBody>
              </p:sp>
              <p:sp>
                <p:nvSpPr>
                  <p:cNvPr id="31781" name="Oval 45"/>
                  <p:cNvSpPr>
                    <a:spLocks noChangeArrowheads="1"/>
                  </p:cNvSpPr>
                  <p:nvPr/>
                </p:nvSpPr>
                <p:spPr bwMode="auto">
                  <a:xfrm>
                    <a:off x="4636" y="3464"/>
                    <a:ext cx="204" cy="245"/>
                  </a:xfrm>
                  <a:prstGeom prst="ellipse">
                    <a:avLst/>
                  </a:prstGeom>
                  <a:noFill/>
                  <a:ln w="28575">
                    <a:solidFill>
                      <a:srgbClr val="FF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 algn="ctr"/>
                    <a:endParaRPr lang="de-CH">
                      <a:solidFill>
                        <a:srgbClr val="3333CC"/>
                      </a:solidFill>
                      <a:latin typeface="Calibri" pitchFamily="34" charset="0"/>
                    </a:endParaRPr>
                  </a:p>
                </p:txBody>
              </p:sp>
              <p:sp>
                <p:nvSpPr>
                  <p:cNvPr id="31782" name="Oval 46"/>
                  <p:cNvSpPr>
                    <a:spLocks noChangeArrowheads="1"/>
                  </p:cNvSpPr>
                  <p:nvPr/>
                </p:nvSpPr>
                <p:spPr bwMode="auto">
                  <a:xfrm>
                    <a:off x="5187" y="3464"/>
                    <a:ext cx="204" cy="245"/>
                  </a:xfrm>
                  <a:prstGeom prst="ellipse">
                    <a:avLst/>
                  </a:prstGeom>
                  <a:noFill/>
                  <a:ln w="28575">
                    <a:solidFill>
                      <a:srgbClr val="FF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 algn="ctr"/>
                    <a:endParaRPr lang="de-CH">
                      <a:solidFill>
                        <a:srgbClr val="3333CC"/>
                      </a:solidFill>
                      <a:latin typeface="Calibri" pitchFamily="34" charset="0"/>
                    </a:endParaRPr>
                  </a:p>
                </p:txBody>
              </p:sp>
              <p:cxnSp>
                <p:nvCxnSpPr>
                  <p:cNvPr id="31783" name="Straight Arrow Connector 48"/>
                  <p:cNvCxnSpPr>
                    <a:cxnSpLocks noChangeShapeType="1"/>
                    <a:stCxn id="31777" idx="0"/>
                    <a:endCxn id="31751" idx="4"/>
                  </p:cNvCxnSpPr>
                  <p:nvPr/>
                </p:nvCxnSpPr>
                <p:spPr bwMode="auto">
                  <a:xfrm flipV="1">
                    <a:off x="2574" y="1681"/>
                    <a:ext cx="0" cy="1783"/>
                  </a:xfrm>
                  <a:prstGeom prst="straightConnector1">
                    <a:avLst/>
                  </a:prstGeom>
                  <a:noFill/>
                  <a:ln w="28575" algn="ctr">
                    <a:solidFill>
                      <a:srgbClr val="000000"/>
                    </a:solidFill>
                    <a:prstDash val="dash"/>
                    <a:round/>
                    <a:headEnd type="triangle" w="med" len="med"/>
                    <a:tailEnd/>
                  </a:ln>
                  <a:effectLst>
                    <a:outerShdw dist="20000" dir="5400000" rotWithShape="0">
                      <a:srgbClr val="000000">
                        <a:alpha val="37999"/>
                      </a:srgbClr>
                    </a:outerShdw>
                  </a:effectLst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31784" name="Straight Arrow Connector 55"/>
                  <p:cNvCxnSpPr>
                    <a:cxnSpLocks noChangeShapeType="1"/>
                  </p:cNvCxnSpPr>
                  <p:nvPr/>
                </p:nvCxnSpPr>
                <p:spPr bwMode="auto">
                  <a:xfrm flipV="1">
                    <a:off x="3655" y="1307"/>
                    <a:ext cx="1" cy="1441"/>
                  </a:xfrm>
                  <a:prstGeom prst="straightConnector1">
                    <a:avLst/>
                  </a:prstGeom>
                  <a:noFill/>
                  <a:ln w="28575" algn="ctr">
                    <a:solidFill>
                      <a:srgbClr val="000000"/>
                    </a:solidFill>
                    <a:prstDash val="dash"/>
                    <a:round/>
                    <a:headEnd type="triangle" w="med" len="med"/>
                    <a:tailEnd/>
                  </a:ln>
                  <a:effectLst>
                    <a:outerShdw dist="20000" dir="5400000" rotWithShape="0">
                      <a:srgbClr val="000000">
                        <a:alpha val="37999"/>
                      </a:srgbClr>
                    </a:outerShdw>
                  </a:effectLst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31785" name="Straight Arrow Connector 64"/>
                  <p:cNvCxnSpPr>
                    <a:cxnSpLocks noChangeShapeType="1"/>
                    <a:stCxn id="47" idx="0"/>
                    <a:endCxn id="31752" idx="4"/>
                  </p:cNvCxnSpPr>
                  <p:nvPr/>
                </p:nvCxnSpPr>
                <p:spPr bwMode="auto">
                  <a:xfrm flipH="1" flipV="1">
                    <a:off x="3099" y="1313"/>
                    <a:ext cx="11" cy="1799"/>
                  </a:xfrm>
                  <a:prstGeom prst="straightConnector1">
                    <a:avLst/>
                  </a:prstGeom>
                  <a:noFill/>
                  <a:ln w="28575" algn="ctr">
                    <a:solidFill>
                      <a:srgbClr val="000000"/>
                    </a:solidFill>
                    <a:prstDash val="dash"/>
                    <a:round/>
                    <a:headEnd type="triangle" w="med" len="med"/>
                    <a:tailEnd/>
                  </a:ln>
                  <a:effectLst>
                    <a:outerShdw dist="20000" dir="5400000" rotWithShape="0">
                      <a:srgbClr val="000000">
                        <a:alpha val="37999"/>
                      </a:srgbClr>
                    </a:outerShdw>
                  </a:effectLst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31786" name="Straight Arrow Connector 68"/>
                  <p:cNvCxnSpPr>
                    <a:cxnSpLocks noChangeShapeType="1"/>
                    <a:stCxn id="31776" idx="0"/>
                    <a:endCxn id="31750" idx="4"/>
                  </p:cNvCxnSpPr>
                  <p:nvPr/>
                </p:nvCxnSpPr>
                <p:spPr bwMode="auto">
                  <a:xfrm flipV="1">
                    <a:off x="2070" y="1681"/>
                    <a:ext cx="0" cy="1415"/>
                  </a:xfrm>
                  <a:prstGeom prst="straightConnector1">
                    <a:avLst/>
                  </a:prstGeom>
                  <a:noFill/>
                  <a:ln w="28575" algn="ctr">
                    <a:solidFill>
                      <a:srgbClr val="000000"/>
                    </a:solidFill>
                    <a:prstDash val="dash"/>
                    <a:round/>
                    <a:headEnd type="triangle" w="med" len="med"/>
                    <a:tailEnd/>
                  </a:ln>
                  <a:effectLst>
                    <a:outerShdw dist="20000" dir="5400000" rotWithShape="0">
                      <a:srgbClr val="000000">
                        <a:alpha val="37999"/>
                      </a:srgbClr>
                    </a:outerShdw>
                  </a:effectLst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</p:grpSp>
            <p:sp>
              <p:nvSpPr>
                <p:cNvPr id="31769" name="Oval 42"/>
                <p:cNvSpPr>
                  <a:spLocks noChangeArrowheads="1"/>
                </p:cNvSpPr>
                <p:nvPr/>
              </p:nvSpPr>
              <p:spPr bwMode="auto">
                <a:xfrm>
                  <a:off x="1434" y="2741"/>
                  <a:ext cx="204" cy="245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CH">
                    <a:solidFill>
                      <a:srgbClr val="3333CC"/>
                    </a:solidFill>
                    <a:latin typeface="Calibri" pitchFamily="34" charset="0"/>
                  </a:endParaRPr>
                </a:p>
              </p:txBody>
            </p:sp>
          </p:grpSp>
          <p:sp>
            <p:nvSpPr>
              <p:cNvPr id="47" name="Oval 40"/>
              <p:cNvSpPr>
                <a:spLocks noChangeArrowheads="1"/>
              </p:cNvSpPr>
              <p:nvPr/>
            </p:nvSpPr>
            <p:spPr bwMode="auto">
              <a:xfrm>
                <a:off x="4775200" y="4940298"/>
                <a:ext cx="324000" cy="388800"/>
              </a:xfrm>
              <a:prstGeom prst="ellipse">
                <a:avLst/>
              </a:prstGeom>
              <a:solidFill>
                <a:srgbClr val="FF9900"/>
              </a:solidFill>
              <a:ln w="9525">
                <a:solidFill>
                  <a:srgbClr val="FF99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de-CH">
                  <a:solidFill>
                    <a:srgbClr val="3333CC"/>
                  </a:solidFill>
                  <a:latin typeface="Calibri" pitchFamily="34" charset="0"/>
                </a:endParaRPr>
              </a:p>
            </p:txBody>
          </p:sp>
          <p:sp>
            <p:nvSpPr>
              <p:cNvPr id="49" name="Oval 42"/>
              <p:cNvSpPr>
                <a:spLocks noChangeArrowheads="1"/>
              </p:cNvSpPr>
              <p:nvPr/>
            </p:nvSpPr>
            <p:spPr bwMode="auto">
              <a:xfrm>
                <a:off x="5640388" y="4371974"/>
                <a:ext cx="324000" cy="388800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de-CH">
                  <a:solidFill>
                    <a:srgbClr val="3333CC"/>
                  </a:solidFill>
                  <a:latin typeface="Calibri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7566692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re 1">
            <a:extLst>
              <a:ext uri="{FF2B5EF4-FFF2-40B4-BE49-F238E27FC236}">
                <a16:creationId xmlns:a16="http://schemas.microsoft.com/office/drawing/2014/main" id="{F559A7C2-722C-FB4D-9D86-6CB066E39B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2178" y="162076"/>
            <a:ext cx="6477000" cy="952500"/>
          </a:xfrm>
        </p:spPr>
        <p:txBody>
          <a:bodyPr/>
          <a:lstStyle/>
          <a:p>
            <a:pPr eaLnBrk="1" hangingPunct="1"/>
            <a:r>
              <a:rPr lang="fr-FR" altLang="en-US" dirty="0" err="1"/>
              <a:t>Uncertainty</a:t>
            </a:r>
            <a:r>
              <a:rPr lang="fr-FR" altLang="en-US" dirty="0"/>
              <a:t> in </a:t>
            </a:r>
            <a:r>
              <a:rPr lang="fr-FR" altLang="en-US" dirty="0" err="1"/>
              <a:t>breeding</a:t>
            </a:r>
            <a:r>
              <a:rPr lang="fr-FR" altLang="en-US" dirty="0"/>
              <a:t> </a:t>
            </a:r>
            <a:r>
              <a:rPr lang="fr-FR" altLang="en-US" dirty="0" err="1"/>
              <a:t>status</a:t>
            </a:r>
            <a:endParaRPr lang="fr-FR" altLang="en-US" dirty="0"/>
          </a:p>
        </p:txBody>
      </p:sp>
      <p:sp>
        <p:nvSpPr>
          <p:cNvPr id="23555" name="Espace réservé du contenu 2">
            <a:extLst>
              <a:ext uri="{FF2B5EF4-FFF2-40B4-BE49-F238E27FC236}">
                <a16:creationId xmlns:a16="http://schemas.microsoft.com/office/drawing/2014/main" id="{B1DB971D-4C2B-1F41-BF78-F81DE329C8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2178" y="1337469"/>
            <a:ext cx="6477000" cy="3429000"/>
          </a:xfrm>
        </p:spPr>
        <p:txBody>
          <a:bodyPr rtlCol="0">
            <a:normAutofit fontScale="92500" lnSpcReduction="2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fr-FR" b="1" dirty="0">
                <a:solidFill>
                  <a:srgbClr val="3333CC"/>
                </a:solidFill>
              </a:rPr>
              <a:t>3 states </a:t>
            </a:r>
          </a:p>
          <a:p>
            <a:pPr lvl="1" eaLnBrk="1" fontAlgn="auto" hangingPunct="1">
              <a:spcAft>
                <a:spcPts val="0"/>
              </a:spcAft>
              <a:defRPr/>
            </a:pPr>
            <a:r>
              <a:rPr lang="fr-FR" dirty="0" err="1">
                <a:solidFill>
                  <a:srgbClr val="3333CC"/>
                </a:solidFill>
              </a:rPr>
              <a:t>breeding</a:t>
            </a:r>
            <a:r>
              <a:rPr lang="fr-FR" dirty="0">
                <a:solidFill>
                  <a:srgbClr val="3333CC"/>
                </a:solidFill>
              </a:rPr>
              <a:t> (B)</a:t>
            </a:r>
          </a:p>
          <a:p>
            <a:pPr lvl="1" eaLnBrk="1" fontAlgn="auto" hangingPunct="1">
              <a:spcAft>
                <a:spcPts val="0"/>
              </a:spcAft>
              <a:defRPr/>
            </a:pPr>
            <a:r>
              <a:rPr lang="fr-FR" dirty="0">
                <a:solidFill>
                  <a:srgbClr val="3333CC"/>
                </a:solidFill>
              </a:rPr>
              <a:t>non-</a:t>
            </a:r>
            <a:r>
              <a:rPr lang="fr-FR" dirty="0" err="1">
                <a:solidFill>
                  <a:srgbClr val="3333CC"/>
                </a:solidFill>
              </a:rPr>
              <a:t>breeding</a:t>
            </a:r>
            <a:r>
              <a:rPr lang="fr-FR" dirty="0">
                <a:solidFill>
                  <a:srgbClr val="3333CC"/>
                </a:solidFill>
              </a:rPr>
              <a:t> (NB)</a:t>
            </a:r>
          </a:p>
          <a:p>
            <a:pPr lvl="1" eaLnBrk="1" fontAlgn="auto" hangingPunct="1">
              <a:spcAft>
                <a:spcPts val="0"/>
              </a:spcAft>
              <a:defRPr/>
            </a:pPr>
            <a:r>
              <a:rPr lang="fr-FR" dirty="0">
                <a:solidFill>
                  <a:srgbClr val="3333CC"/>
                </a:solidFill>
              </a:rPr>
              <a:t>Dead (†)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fr-FR" b="1" dirty="0">
                <a:solidFill>
                  <a:srgbClr val="FF0000"/>
                </a:solidFill>
              </a:rPr>
              <a:t>4 observations</a:t>
            </a:r>
          </a:p>
          <a:p>
            <a:pPr lvl="1" eaLnBrk="1" fontAlgn="auto" hangingPunct="1">
              <a:spcAft>
                <a:spcPts val="0"/>
              </a:spcAft>
              <a:defRPr/>
            </a:pPr>
            <a:r>
              <a:rPr lang="fr-FR" dirty="0">
                <a:solidFill>
                  <a:srgbClr val="FF0000"/>
                </a:solidFill>
              </a:rPr>
              <a:t>Not </a:t>
            </a:r>
            <a:r>
              <a:rPr lang="fr-FR" dirty="0" err="1">
                <a:solidFill>
                  <a:srgbClr val="FF0000"/>
                </a:solidFill>
              </a:rPr>
              <a:t>encountered</a:t>
            </a:r>
            <a:r>
              <a:rPr lang="fr-FR" dirty="0">
                <a:solidFill>
                  <a:srgbClr val="FF0000"/>
                </a:solidFill>
              </a:rPr>
              <a:t> (0)</a:t>
            </a:r>
          </a:p>
          <a:p>
            <a:pPr lvl="1" eaLnBrk="1" fontAlgn="auto" hangingPunct="1">
              <a:spcAft>
                <a:spcPts val="0"/>
              </a:spcAft>
              <a:defRPr/>
            </a:pPr>
            <a:r>
              <a:rPr lang="fr-FR" dirty="0" err="1">
                <a:solidFill>
                  <a:srgbClr val="FF0000"/>
                </a:solidFill>
              </a:rPr>
              <a:t>Found</a:t>
            </a:r>
            <a:r>
              <a:rPr lang="fr-FR" dirty="0">
                <a:solidFill>
                  <a:srgbClr val="FF0000"/>
                </a:solidFill>
              </a:rPr>
              <a:t>, </a:t>
            </a:r>
            <a:r>
              <a:rPr lang="fr-FR" dirty="0" err="1">
                <a:solidFill>
                  <a:srgbClr val="FF0000"/>
                </a:solidFill>
              </a:rPr>
              <a:t>ascertained</a:t>
            </a:r>
            <a:r>
              <a:rPr lang="fr-FR" dirty="0">
                <a:solidFill>
                  <a:srgbClr val="FF0000"/>
                </a:solidFill>
              </a:rPr>
              <a:t> as breeder (1)</a:t>
            </a:r>
          </a:p>
          <a:p>
            <a:pPr lvl="1" eaLnBrk="1" fontAlgn="auto" hangingPunct="1">
              <a:spcAft>
                <a:spcPts val="0"/>
              </a:spcAft>
              <a:defRPr/>
            </a:pPr>
            <a:r>
              <a:rPr lang="fr-FR" dirty="0" err="1">
                <a:solidFill>
                  <a:srgbClr val="FF0000"/>
                </a:solidFill>
              </a:rPr>
              <a:t>Found</a:t>
            </a:r>
            <a:r>
              <a:rPr lang="fr-FR" dirty="0">
                <a:solidFill>
                  <a:srgbClr val="FF0000"/>
                </a:solidFill>
              </a:rPr>
              <a:t>, </a:t>
            </a:r>
            <a:r>
              <a:rPr lang="fr-FR" dirty="0" err="1">
                <a:solidFill>
                  <a:srgbClr val="FF0000"/>
                </a:solidFill>
              </a:rPr>
              <a:t>ascertained</a:t>
            </a:r>
            <a:r>
              <a:rPr lang="fr-FR" dirty="0">
                <a:solidFill>
                  <a:srgbClr val="FF0000"/>
                </a:solidFill>
              </a:rPr>
              <a:t> as non-breeder (2)</a:t>
            </a:r>
          </a:p>
          <a:p>
            <a:pPr lvl="1" eaLnBrk="1" fontAlgn="auto" hangingPunct="1">
              <a:spcAft>
                <a:spcPts val="0"/>
              </a:spcAft>
              <a:defRPr/>
            </a:pPr>
            <a:r>
              <a:rPr lang="fr-FR" dirty="0" err="1">
                <a:solidFill>
                  <a:srgbClr val="FF0000"/>
                </a:solidFill>
              </a:rPr>
              <a:t>Found</a:t>
            </a:r>
            <a:r>
              <a:rPr lang="fr-FR" dirty="0">
                <a:solidFill>
                  <a:srgbClr val="FF0000"/>
                </a:solidFill>
              </a:rPr>
              <a:t>, </a:t>
            </a:r>
            <a:r>
              <a:rPr lang="fr-FR" dirty="0" err="1">
                <a:solidFill>
                  <a:srgbClr val="FF0000"/>
                </a:solidFill>
              </a:rPr>
              <a:t>status</a:t>
            </a:r>
            <a:r>
              <a:rPr lang="fr-FR" dirty="0">
                <a:solidFill>
                  <a:srgbClr val="FF0000"/>
                </a:solidFill>
              </a:rPr>
              <a:t> </a:t>
            </a:r>
            <a:r>
              <a:rPr lang="fr-FR" dirty="0" err="1">
                <a:solidFill>
                  <a:srgbClr val="FF0000"/>
                </a:solidFill>
              </a:rPr>
              <a:t>unknown</a:t>
            </a:r>
            <a:r>
              <a:rPr lang="fr-FR" dirty="0">
                <a:solidFill>
                  <a:srgbClr val="FF0000"/>
                </a:solidFill>
              </a:rPr>
              <a:t> (3)</a:t>
            </a:r>
          </a:p>
          <a:p>
            <a:pPr lvl="1" eaLnBrk="1" fontAlgn="auto" hangingPunct="1">
              <a:spcAft>
                <a:spcPts val="0"/>
              </a:spcAft>
              <a:defRPr/>
            </a:pPr>
            <a:endParaRPr lang="fr-FR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868F9C8B-A4BB-AB42-96BE-C825C26544AF}"/>
              </a:ext>
            </a:extLst>
          </p:cNvPr>
          <p:cNvSpPr txBox="1"/>
          <p:nvPr/>
        </p:nvSpPr>
        <p:spPr>
          <a:xfrm>
            <a:off x="5364725" y="5376446"/>
            <a:ext cx="38091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Desprez</a:t>
            </a:r>
            <a:r>
              <a:rPr lang="fr-FR" sz="1600" dirty="0">
                <a:latin typeface="Calibri" panose="020F0502020204030204" pitchFamily="34" charset="0"/>
                <a:cs typeface="Calibri" panose="020F0502020204030204" pitchFamily="34" charset="0"/>
              </a:rPr>
              <a:t> et al. 2011, 2013; </a:t>
            </a:r>
            <a:r>
              <a:rPr lang="fr-FR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Couet</a:t>
            </a:r>
            <a:r>
              <a:rPr lang="fr-FR" sz="1600" dirty="0">
                <a:latin typeface="Calibri" panose="020F0502020204030204" pitchFamily="34" charset="0"/>
                <a:cs typeface="Calibri" panose="020F0502020204030204" pitchFamily="34" charset="0"/>
              </a:rPr>
              <a:t> et al. 2019</a:t>
            </a:r>
          </a:p>
        </p:txBody>
      </p:sp>
    </p:spTree>
    <p:extLst>
      <p:ext uri="{BB962C8B-B14F-4D97-AF65-F5344CB8AC3E}">
        <p14:creationId xmlns:p14="http://schemas.microsoft.com/office/powerpoint/2010/main" val="4289167058"/>
      </p:ext>
    </p:extLst>
  </p:cSld>
  <p:clrMapOvr>
    <a:masterClrMapping/>
  </p:clrMapOvr>
  <p:transition spd="slow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6426C9D1-9D2B-ED4A-85A3-DA91BCDC810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333500" y="396875"/>
            <a:ext cx="6477000" cy="952500"/>
          </a:xfrm>
        </p:spPr>
        <p:txBody>
          <a:bodyPr/>
          <a:lstStyle/>
          <a:p>
            <a:pPr eaLnBrk="1" hangingPunct="1"/>
            <a:r>
              <a:rPr lang="en-US" altLang="en-US" dirty="0"/>
              <a:t>The model construction</a:t>
            </a:r>
            <a:endParaRPr lang="fr-FR" altLang="en-US" dirty="0"/>
          </a:p>
        </p:txBody>
      </p:sp>
      <p:graphicFrame>
        <p:nvGraphicFramePr>
          <p:cNvPr id="240672" name="Group 32">
            <a:extLst>
              <a:ext uri="{FF2B5EF4-FFF2-40B4-BE49-F238E27FC236}">
                <a16:creationId xmlns:a16="http://schemas.microsoft.com/office/drawing/2014/main" id="{C1ED2303-5E52-1142-A912-5475F564734A}"/>
              </a:ext>
            </a:extLst>
          </p:cNvPr>
          <p:cNvGraphicFramePr>
            <a:graphicFrameLocks noGrp="1"/>
          </p:cNvGraphicFramePr>
          <p:nvPr>
            <p:ph type="tbl" idx="1"/>
            <p:extLst>
              <p:ext uri="{D42A27DB-BD31-4B8C-83A1-F6EECF244321}">
                <p14:modId xmlns:p14="http://schemas.microsoft.com/office/powerpoint/2010/main" val="3726951270"/>
              </p:ext>
            </p:extLst>
          </p:nvPr>
        </p:nvGraphicFramePr>
        <p:xfrm>
          <a:off x="1332178" y="1366574"/>
          <a:ext cx="3239823" cy="2502960"/>
        </p:xfrm>
        <a:graphic>
          <a:graphicData uri="http://schemas.openxmlformats.org/drawingml/2006/table">
            <a:tbl>
              <a:tblPr/>
              <a:tblGrid>
                <a:gridCol w="32398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12511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" charset="0"/>
                        </a:rPr>
                        <a:t>States</a:t>
                      </a:r>
                    </a:p>
                  </a:txBody>
                  <a:tcPr marL="76200" marR="762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118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" charset="0"/>
                        </a:rPr>
                        <a:t>Breeding</a:t>
                      </a:r>
                      <a:endParaRPr kumimoji="0" lang="fr-FR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2511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" charset="0"/>
                        </a:rPr>
                        <a:t>Non-</a:t>
                      </a:r>
                      <a:r>
                        <a:rPr kumimoji="0" lang="fr-FR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" charset="0"/>
                        </a:rPr>
                        <a:t>breeding</a:t>
                      </a:r>
                      <a:endParaRPr kumimoji="0" lang="fr-FR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675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" charset="0"/>
                        </a:rPr>
                        <a:t>Dead</a:t>
                      </a:r>
                    </a:p>
                  </a:txBody>
                  <a:tcPr marL="76200" marR="762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240687" name="Group 47">
            <a:extLst>
              <a:ext uri="{FF2B5EF4-FFF2-40B4-BE49-F238E27FC236}">
                <a16:creationId xmlns:a16="http://schemas.microsoft.com/office/drawing/2014/main" id="{6516BEEE-438B-D942-BA60-C04A577A16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035314"/>
              </p:ext>
            </p:extLst>
          </p:nvPr>
        </p:nvGraphicFramePr>
        <p:xfrm>
          <a:off x="4872303" y="1366573"/>
          <a:ext cx="3239823" cy="3329781"/>
        </p:xfrm>
        <a:graphic>
          <a:graphicData uri="http://schemas.openxmlformats.org/drawingml/2006/table">
            <a:tbl>
              <a:tblPr/>
              <a:tblGrid>
                <a:gridCol w="32398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1252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Observations</a:t>
                      </a:r>
                    </a:p>
                  </a:txBody>
                  <a:tcPr marL="76200" marR="76200" marT="38101" marB="3810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119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(</a:t>
                      </a:r>
                      <a:r>
                        <a:rPr kumimoji="0" lang="fr-FR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0</a:t>
                      </a:r>
                      <a:r>
                        <a:rPr kumimoji="0" lang="fr-F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) Not </a:t>
                      </a:r>
                      <a:r>
                        <a:rPr kumimoji="0" lang="fr-FR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encountered</a:t>
                      </a:r>
                      <a:endParaRPr kumimoji="0" lang="fr-FR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1" marB="3810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252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(</a:t>
                      </a:r>
                      <a:r>
                        <a:rPr kumimoji="0" lang="fr-FR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1</a:t>
                      </a:r>
                      <a:r>
                        <a:rPr kumimoji="0" lang="fr-F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) </a:t>
                      </a:r>
                      <a:r>
                        <a:rPr kumimoji="0" lang="fr-FR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Found</a:t>
                      </a:r>
                      <a:r>
                        <a:rPr kumimoji="0" lang="fr-F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, </a:t>
                      </a:r>
                      <a:r>
                        <a:rPr kumimoji="0" lang="fr-FR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identified</a:t>
                      </a:r>
                      <a:r>
                        <a:rPr kumimoji="0" lang="fr-F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 as B</a:t>
                      </a:r>
                    </a:p>
                  </a:txBody>
                  <a:tcPr marL="76200" marR="76200" marT="38101" marB="3810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6772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(</a:t>
                      </a:r>
                      <a:r>
                        <a:rPr kumimoji="0" lang="fr-FR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2</a:t>
                      </a:r>
                      <a:r>
                        <a:rPr kumimoji="0" lang="fr-F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) </a:t>
                      </a:r>
                      <a:r>
                        <a:rPr kumimoji="0" lang="fr-FR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Found</a:t>
                      </a:r>
                      <a:r>
                        <a:rPr kumimoji="0" lang="fr-F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, </a:t>
                      </a:r>
                      <a:r>
                        <a:rPr kumimoji="0" lang="fr-FR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identified</a:t>
                      </a:r>
                      <a:r>
                        <a:rPr kumimoji="0" lang="fr-F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 as NB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fr-FR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1" marB="3810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46772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(</a:t>
                      </a:r>
                      <a:r>
                        <a:rPr kumimoji="0" lang="fr-FR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3</a:t>
                      </a:r>
                      <a:r>
                        <a:rPr kumimoji="0" lang="fr-F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) </a:t>
                      </a:r>
                      <a:r>
                        <a:rPr kumimoji="0" lang="fr-FR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Found</a:t>
                      </a:r>
                      <a:r>
                        <a:rPr kumimoji="0" lang="fr-F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, </a:t>
                      </a:r>
                      <a:r>
                        <a:rPr kumimoji="0" lang="fr-FR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status</a:t>
                      </a:r>
                      <a:r>
                        <a:rPr kumimoji="0" lang="fr-F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 </a:t>
                      </a:r>
                      <a:r>
                        <a:rPr kumimoji="0" lang="fr-FR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unknown</a:t>
                      </a:r>
                      <a:endParaRPr kumimoji="0" lang="fr-FR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fr-FR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1" marB="3810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51991919"/>
      </p:ext>
    </p:extLst>
  </p:cSld>
  <p:clrMapOvr>
    <a:masterClrMapping/>
  </p:clrMapOvr>
  <p:transition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6426C9D1-9D2B-ED4A-85A3-DA91BCDC810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333500" y="396875"/>
            <a:ext cx="6477000" cy="952500"/>
          </a:xfrm>
        </p:spPr>
        <p:txBody>
          <a:bodyPr/>
          <a:lstStyle/>
          <a:p>
            <a:pPr eaLnBrk="1" hangingPunct="1"/>
            <a:r>
              <a:rPr lang="en-US" altLang="en-US"/>
              <a:t>The model construction</a:t>
            </a:r>
            <a:endParaRPr lang="fr-FR" altLang="en-US"/>
          </a:p>
        </p:txBody>
      </p:sp>
      <p:graphicFrame>
        <p:nvGraphicFramePr>
          <p:cNvPr id="240672" name="Group 32">
            <a:extLst>
              <a:ext uri="{FF2B5EF4-FFF2-40B4-BE49-F238E27FC236}">
                <a16:creationId xmlns:a16="http://schemas.microsoft.com/office/drawing/2014/main" id="{C1ED2303-5E52-1142-A912-5475F564734A}"/>
              </a:ext>
            </a:extLst>
          </p:cNvPr>
          <p:cNvGraphicFramePr>
            <a:graphicFrameLocks noGrp="1"/>
          </p:cNvGraphicFramePr>
          <p:nvPr>
            <p:ph type="tbl" idx="1"/>
            <p:extLst>
              <p:ext uri="{D42A27DB-BD31-4B8C-83A1-F6EECF244321}">
                <p14:modId xmlns:p14="http://schemas.microsoft.com/office/powerpoint/2010/main" val="2517164715"/>
              </p:ext>
            </p:extLst>
          </p:nvPr>
        </p:nvGraphicFramePr>
        <p:xfrm>
          <a:off x="1332178" y="1366574"/>
          <a:ext cx="3239823" cy="2502960"/>
        </p:xfrm>
        <a:graphic>
          <a:graphicData uri="http://schemas.openxmlformats.org/drawingml/2006/table">
            <a:tbl>
              <a:tblPr/>
              <a:tblGrid>
                <a:gridCol w="32398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12511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" charset="0"/>
                        </a:rPr>
                        <a:t>States</a:t>
                      </a:r>
                    </a:p>
                  </a:txBody>
                  <a:tcPr marL="76200" marR="762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118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" charset="0"/>
                        </a:rPr>
                        <a:t>Breeding</a:t>
                      </a:r>
                      <a:endParaRPr kumimoji="0" lang="fr-FR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2511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" charset="0"/>
                        </a:rPr>
                        <a:t>Non-</a:t>
                      </a:r>
                      <a:r>
                        <a:rPr kumimoji="0" lang="fr-FR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" charset="0"/>
                        </a:rPr>
                        <a:t>breeding</a:t>
                      </a:r>
                      <a:endParaRPr kumimoji="0" lang="fr-FR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675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" charset="0"/>
                        </a:rPr>
                        <a:t>Dead</a:t>
                      </a:r>
                    </a:p>
                  </a:txBody>
                  <a:tcPr marL="76200" marR="762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5616" name="Line 24">
            <a:extLst>
              <a:ext uri="{FF2B5EF4-FFF2-40B4-BE49-F238E27FC236}">
                <a16:creationId xmlns:a16="http://schemas.microsoft.com/office/drawing/2014/main" id="{6C444901-839E-9144-B7AB-739D3562A8C3}"/>
              </a:ext>
            </a:extLst>
          </p:cNvPr>
          <p:cNvSpPr>
            <a:spLocks noChangeShapeType="1"/>
          </p:cNvSpPr>
          <p:nvPr/>
        </p:nvSpPr>
        <p:spPr bwMode="auto">
          <a:xfrm>
            <a:off x="3911865" y="2197365"/>
            <a:ext cx="1318948" cy="0"/>
          </a:xfrm>
          <a:prstGeom prst="line">
            <a:avLst/>
          </a:prstGeom>
          <a:noFill/>
          <a:ln w="38100">
            <a:solidFill>
              <a:schemeClr val="tx1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761970" eaLnBrk="0" hangingPunct="0"/>
            <a:endParaRPr lang="fr-FR" sz="1667">
              <a:solidFill>
                <a:prstClr val="black"/>
              </a:solidFill>
              <a:latin typeface="Arial" panose="020B0604020202020204" pitchFamily="34" charset="0"/>
              <a:cs typeface="+mn-cs"/>
            </a:endParaRPr>
          </a:p>
        </p:txBody>
      </p:sp>
      <p:sp>
        <p:nvSpPr>
          <p:cNvPr id="25620" name="Line 28">
            <a:extLst>
              <a:ext uri="{FF2B5EF4-FFF2-40B4-BE49-F238E27FC236}">
                <a16:creationId xmlns:a16="http://schemas.microsoft.com/office/drawing/2014/main" id="{2F9C070D-0372-1E44-9714-80F27B4902C3}"/>
              </a:ext>
            </a:extLst>
          </p:cNvPr>
          <p:cNvSpPr>
            <a:spLocks noChangeShapeType="1"/>
          </p:cNvSpPr>
          <p:nvPr/>
        </p:nvSpPr>
        <p:spPr bwMode="auto">
          <a:xfrm>
            <a:off x="3917157" y="2262188"/>
            <a:ext cx="1139031" cy="572823"/>
          </a:xfrm>
          <a:prstGeom prst="line">
            <a:avLst/>
          </a:prstGeom>
          <a:noFill/>
          <a:ln w="38100">
            <a:solidFill>
              <a:schemeClr val="tx1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761970" eaLnBrk="0" hangingPunct="0"/>
            <a:endParaRPr lang="fr-FR" sz="1667">
              <a:solidFill>
                <a:prstClr val="black"/>
              </a:solidFill>
              <a:latin typeface="Arial" panose="020B0604020202020204" pitchFamily="34" charset="0"/>
              <a:cs typeface="+mn-cs"/>
            </a:endParaRPr>
          </a:p>
        </p:txBody>
      </p:sp>
      <p:sp>
        <p:nvSpPr>
          <p:cNvPr id="25622" name="Line 30">
            <a:extLst>
              <a:ext uri="{FF2B5EF4-FFF2-40B4-BE49-F238E27FC236}">
                <a16:creationId xmlns:a16="http://schemas.microsoft.com/office/drawing/2014/main" id="{6F569441-611B-7F4A-AA8A-FFFFA74983A2}"/>
              </a:ext>
            </a:extLst>
          </p:cNvPr>
          <p:cNvSpPr>
            <a:spLocks noChangeShapeType="1"/>
          </p:cNvSpPr>
          <p:nvPr/>
        </p:nvSpPr>
        <p:spPr bwMode="auto">
          <a:xfrm>
            <a:off x="3917157" y="2381250"/>
            <a:ext cx="1079500" cy="1796521"/>
          </a:xfrm>
          <a:prstGeom prst="line">
            <a:avLst/>
          </a:prstGeom>
          <a:noFill/>
          <a:ln w="38100">
            <a:solidFill>
              <a:schemeClr val="tx1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761970" eaLnBrk="0" hangingPunct="0"/>
            <a:endParaRPr lang="fr-FR" sz="1667">
              <a:solidFill>
                <a:prstClr val="black"/>
              </a:solidFill>
              <a:latin typeface="Arial" panose="020B0604020202020204" pitchFamily="34" charset="0"/>
              <a:cs typeface="+mn-cs"/>
            </a:endParaRPr>
          </a:p>
        </p:txBody>
      </p:sp>
      <p:graphicFrame>
        <p:nvGraphicFramePr>
          <p:cNvPr id="240687" name="Group 47">
            <a:extLst>
              <a:ext uri="{FF2B5EF4-FFF2-40B4-BE49-F238E27FC236}">
                <a16:creationId xmlns:a16="http://schemas.microsoft.com/office/drawing/2014/main" id="{6516BEEE-438B-D942-BA60-C04A577A16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3010846"/>
              </p:ext>
            </p:extLst>
          </p:nvPr>
        </p:nvGraphicFramePr>
        <p:xfrm>
          <a:off x="4872303" y="1366573"/>
          <a:ext cx="3239823" cy="3329781"/>
        </p:xfrm>
        <a:graphic>
          <a:graphicData uri="http://schemas.openxmlformats.org/drawingml/2006/table">
            <a:tbl>
              <a:tblPr/>
              <a:tblGrid>
                <a:gridCol w="32398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1252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Observations</a:t>
                      </a:r>
                    </a:p>
                  </a:txBody>
                  <a:tcPr marL="76200" marR="76200" marT="38101" marB="3810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119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(</a:t>
                      </a:r>
                      <a:r>
                        <a:rPr kumimoji="0" lang="fr-FR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0</a:t>
                      </a:r>
                      <a:r>
                        <a:rPr kumimoji="0" lang="fr-F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) Not </a:t>
                      </a:r>
                      <a:r>
                        <a:rPr kumimoji="0" lang="fr-FR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encountered</a:t>
                      </a:r>
                      <a:endParaRPr kumimoji="0" lang="fr-FR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1" marB="3810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252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(</a:t>
                      </a:r>
                      <a:r>
                        <a:rPr kumimoji="0" lang="fr-FR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1</a:t>
                      </a:r>
                      <a:r>
                        <a:rPr kumimoji="0" lang="fr-F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) </a:t>
                      </a:r>
                      <a:r>
                        <a:rPr kumimoji="0" lang="fr-FR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Found</a:t>
                      </a:r>
                      <a:r>
                        <a:rPr kumimoji="0" lang="fr-F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, </a:t>
                      </a:r>
                      <a:r>
                        <a:rPr kumimoji="0" lang="fr-FR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identified</a:t>
                      </a:r>
                      <a:r>
                        <a:rPr kumimoji="0" lang="fr-F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 as B</a:t>
                      </a:r>
                    </a:p>
                  </a:txBody>
                  <a:tcPr marL="76200" marR="76200" marT="38101" marB="3810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6772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(</a:t>
                      </a:r>
                      <a:r>
                        <a:rPr kumimoji="0" lang="fr-FR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2</a:t>
                      </a:r>
                      <a:r>
                        <a:rPr kumimoji="0" lang="fr-F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) </a:t>
                      </a:r>
                      <a:r>
                        <a:rPr kumimoji="0" lang="fr-FR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Found</a:t>
                      </a:r>
                      <a:r>
                        <a:rPr kumimoji="0" lang="fr-F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, </a:t>
                      </a:r>
                      <a:r>
                        <a:rPr kumimoji="0" lang="fr-FR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identified</a:t>
                      </a:r>
                      <a:r>
                        <a:rPr kumimoji="0" lang="fr-F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 as NB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fr-FR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1" marB="3810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46772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(</a:t>
                      </a:r>
                      <a:r>
                        <a:rPr kumimoji="0" lang="fr-FR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3</a:t>
                      </a:r>
                      <a:r>
                        <a:rPr kumimoji="0" lang="fr-F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) </a:t>
                      </a:r>
                      <a:r>
                        <a:rPr kumimoji="0" lang="fr-FR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Found</a:t>
                      </a:r>
                      <a:r>
                        <a:rPr kumimoji="0" lang="fr-F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, </a:t>
                      </a:r>
                      <a:r>
                        <a:rPr kumimoji="0" lang="fr-FR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status</a:t>
                      </a:r>
                      <a:r>
                        <a:rPr kumimoji="0" lang="fr-F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 </a:t>
                      </a:r>
                      <a:r>
                        <a:rPr kumimoji="0" lang="fr-FR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unknown</a:t>
                      </a:r>
                      <a:endParaRPr kumimoji="0" lang="fr-FR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fr-FR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1" marB="3810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39211625"/>
      </p:ext>
    </p:extLst>
  </p:cSld>
  <p:clrMapOvr>
    <a:masterClrMapping/>
  </p:clrMapOvr>
  <p:transition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6426C9D1-9D2B-ED4A-85A3-DA91BCDC810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333500" y="396875"/>
            <a:ext cx="6477000" cy="952500"/>
          </a:xfrm>
        </p:spPr>
        <p:txBody>
          <a:bodyPr/>
          <a:lstStyle/>
          <a:p>
            <a:pPr eaLnBrk="1" hangingPunct="1"/>
            <a:r>
              <a:rPr lang="en-US" altLang="en-US"/>
              <a:t>The model construction</a:t>
            </a:r>
            <a:endParaRPr lang="fr-FR" altLang="en-US"/>
          </a:p>
        </p:txBody>
      </p:sp>
      <p:graphicFrame>
        <p:nvGraphicFramePr>
          <p:cNvPr id="240672" name="Group 32">
            <a:extLst>
              <a:ext uri="{FF2B5EF4-FFF2-40B4-BE49-F238E27FC236}">
                <a16:creationId xmlns:a16="http://schemas.microsoft.com/office/drawing/2014/main" id="{C1ED2303-5E52-1142-A912-5475F564734A}"/>
              </a:ext>
            </a:extLst>
          </p:cNvPr>
          <p:cNvGraphicFramePr>
            <a:graphicFrameLocks noGrp="1"/>
          </p:cNvGraphicFramePr>
          <p:nvPr>
            <p:ph type="tbl" idx="1"/>
            <p:extLst>
              <p:ext uri="{D42A27DB-BD31-4B8C-83A1-F6EECF244321}">
                <p14:modId xmlns:p14="http://schemas.microsoft.com/office/powerpoint/2010/main" val="1389543745"/>
              </p:ext>
            </p:extLst>
          </p:nvPr>
        </p:nvGraphicFramePr>
        <p:xfrm>
          <a:off x="1332178" y="1366574"/>
          <a:ext cx="3239823" cy="2502960"/>
        </p:xfrm>
        <a:graphic>
          <a:graphicData uri="http://schemas.openxmlformats.org/drawingml/2006/table">
            <a:tbl>
              <a:tblPr/>
              <a:tblGrid>
                <a:gridCol w="32398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12511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" charset="0"/>
                        </a:rPr>
                        <a:t>States</a:t>
                      </a:r>
                    </a:p>
                  </a:txBody>
                  <a:tcPr marL="76200" marR="762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118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" charset="0"/>
                        </a:rPr>
                        <a:t>Breeding</a:t>
                      </a:r>
                      <a:endParaRPr kumimoji="0" lang="fr-FR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2511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" charset="0"/>
                        </a:rPr>
                        <a:t>Non-</a:t>
                      </a:r>
                      <a:r>
                        <a:rPr kumimoji="0" lang="fr-FR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" charset="0"/>
                        </a:rPr>
                        <a:t>breeding</a:t>
                      </a:r>
                      <a:endParaRPr kumimoji="0" lang="fr-FR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675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" charset="0"/>
                        </a:rPr>
                        <a:t>Dead</a:t>
                      </a:r>
                    </a:p>
                  </a:txBody>
                  <a:tcPr marL="76200" marR="762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5617" name="Line 25">
            <a:extLst>
              <a:ext uri="{FF2B5EF4-FFF2-40B4-BE49-F238E27FC236}">
                <a16:creationId xmlns:a16="http://schemas.microsoft.com/office/drawing/2014/main" id="{568458F2-A65F-B749-A23A-44D6036C333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032250" y="2256896"/>
            <a:ext cx="1139032" cy="541073"/>
          </a:xfrm>
          <a:prstGeom prst="line">
            <a:avLst/>
          </a:prstGeom>
          <a:noFill/>
          <a:ln w="38100">
            <a:solidFill>
              <a:schemeClr val="tx1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761970" eaLnBrk="0" hangingPunct="0"/>
            <a:endParaRPr lang="fr-FR" sz="1667">
              <a:solidFill>
                <a:prstClr val="black"/>
              </a:solidFill>
              <a:latin typeface="Arial" panose="020B0604020202020204" pitchFamily="34" charset="0"/>
              <a:cs typeface="+mn-cs"/>
            </a:endParaRPr>
          </a:p>
        </p:txBody>
      </p:sp>
      <p:sp>
        <p:nvSpPr>
          <p:cNvPr id="25619" name="Line 27">
            <a:extLst>
              <a:ext uri="{FF2B5EF4-FFF2-40B4-BE49-F238E27FC236}">
                <a16:creationId xmlns:a16="http://schemas.microsoft.com/office/drawing/2014/main" id="{8B1F4799-0E16-BF46-B7C8-B36DAD74A47A}"/>
              </a:ext>
            </a:extLst>
          </p:cNvPr>
          <p:cNvSpPr>
            <a:spLocks noChangeShapeType="1"/>
          </p:cNvSpPr>
          <p:nvPr/>
        </p:nvSpPr>
        <p:spPr bwMode="auto">
          <a:xfrm>
            <a:off x="3976687" y="2976562"/>
            <a:ext cx="1012032" cy="1250157"/>
          </a:xfrm>
          <a:prstGeom prst="line">
            <a:avLst/>
          </a:prstGeom>
          <a:noFill/>
          <a:ln w="38100">
            <a:solidFill>
              <a:schemeClr val="tx1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761970" eaLnBrk="0" hangingPunct="0"/>
            <a:endParaRPr lang="fr-FR" sz="1667">
              <a:solidFill>
                <a:prstClr val="black"/>
              </a:solidFill>
              <a:latin typeface="Arial" panose="020B0604020202020204" pitchFamily="34" charset="0"/>
              <a:cs typeface="+mn-cs"/>
            </a:endParaRPr>
          </a:p>
        </p:txBody>
      </p:sp>
      <p:sp>
        <p:nvSpPr>
          <p:cNvPr id="25621" name="Line 29">
            <a:extLst>
              <a:ext uri="{FF2B5EF4-FFF2-40B4-BE49-F238E27FC236}">
                <a16:creationId xmlns:a16="http://schemas.microsoft.com/office/drawing/2014/main" id="{20DC25A2-4310-C445-874C-0F13774E7073}"/>
              </a:ext>
            </a:extLst>
          </p:cNvPr>
          <p:cNvSpPr>
            <a:spLocks noChangeShapeType="1"/>
          </p:cNvSpPr>
          <p:nvPr/>
        </p:nvSpPr>
        <p:spPr bwMode="auto">
          <a:xfrm>
            <a:off x="3976687" y="2857500"/>
            <a:ext cx="1012032" cy="595313"/>
          </a:xfrm>
          <a:prstGeom prst="line">
            <a:avLst/>
          </a:prstGeom>
          <a:noFill/>
          <a:ln w="38100">
            <a:solidFill>
              <a:schemeClr val="tx1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761970" eaLnBrk="0" hangingPunct="0"/>
            <a:endParaRPr lang="fr-FR" sz="1667">
              <a:solidFill>
                <a:prstClr val="black"/>
              </a:solidFill>
              <a:latin typeface="Arial" panose="020B0604020202020204" pitchFamily="34" charset="0"/>
              <a:cs typeface="+mn-cs"/>
            </a:endParaRPr>
          </a:p>
        </p:txBody>
      </p:sp>
      <p:graphicFrame>
        <p:nvGraphicFramePr>
          <p:cNvPr id="240687" name="Group 47">
            <a:extLst>
              <a:ext uri="{FF2B5EF4-FFF2-40B4-BE49-F238E27FC236}">
                <a16:creationId xmlns:a16="http://schemas.microsoft.com/office/drawing/2014/main" id="{6516BEEE-438B-D942-BA60-C04A577A16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2123415"/>
              </p:ext>
            </p:extLst>
          </p:nvPr>
        </p:nvGraphicFramePr>
        <p:xfrm>
          <a:off x="4872303" y="1366573"/>
          <a:ext cx="3239823" cy="3329781"/>
        </p:xfrm>
        <a:graphic>
          <a:graphicData uri="http://schemas.openxmlformats.org/drawingml/2006/table">
            <a:tbl>
              <a:tblPr/>
              <a:tblGrid>
                <a:gridCol w="32398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1252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Observations</a:t>
                      </a:r>
                    </a:p>
                  </a:txBody>
                  <a:tcPr marL="76200" marR="76200" marT="38101" marB="3810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119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(</a:t>
                      </a:r>
                      <a:r>
                        <a:rPr kumimoji="0" lang="fr-FR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0</a:t>
                      </a:r>
                      <a:r>
                        <a:rPr kumimoji="0" lang="fr-F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) Not </a:t>
                      </a:r>
                      <a:r>
                        <a:rPr kumimoji="0" lang="fr-FR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encountered</a:t>
                      </a:r>
                      <a:endParaRPr kumimoji="0" lang="fr-FR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1" marB="3810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252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(</a:t>
                      </a:r>
                      <a:r>
                        <a:rPr kumimoji="0" lang="fr-FR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1</a:t>
                      </a:r>
                      <a:r>
                        <a:rPr kumimoji="0" lang="fr-F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) </a:t>
                      </a:r>
                      <a:r>
                        <a:rPr kumimoji="0" lang="fr-FR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Found</a:t>
                      </a:r>
                      <a:r>
                        <a:rPr kumimoji="0" lang="fr-F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, </a:t>
                      </a:r>
                      <a:r>
                        <a:rPr kumimoji="0" lang="fr-FR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identified</a:t>
                      </a:r>
                      <a:r>
                        <a:rPr kumimoji="0" lang="fr-F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 as B</a:t>
                      </a:r>
                    </a:p>
                  </a:txBody>
                  <a:tcPr marL="76200" marR="76200" marT="38101" marB="3810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6772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(</a:t>
                      </a:r>
                      <a:r>
                        <a:rPr kumimoji="0" lang="fr-FR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2</a:t>
                      </a:r>
                      <a:r>
                        <a:rPr kumimoji="0" lang="fr-F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) </a:t>
                      </a:r>
                      <a:r>
                        <a:rPr kumimoji="0" lang="fr-FR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Found</a:t>
                      </a:r>
                      <a:r>
                        <a:rPr kumimoji="0" lang="fr-F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, </a:t>
                      </a:r>
                      <a:r>
                        <a:rPr kumimoji="0" lang="fr-FR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identified</a:t>
                      </a:r>
                      <a:r>
                        <a:rPr kumimoji="0" lang="fr-F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 as NB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fr-FR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1" marB="3810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46772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(</a:t>
                      </a:r>
                      <a:r>
                        <a:rPr kumimoji="0" lang="fr-FR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3</a:t>
                      </a:r>
                      <a:r>
                        <a:rPr kumimoji="0" lang="fr-F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) </a:t>
                      </a:r>
                      <a:r>
                        <a:rPr kumimoji="0" lang="fr-FR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Found</a:t>
                      </a:r>
                      <a:r>
                        <a:rPr kumimoji="0" lang="fr-F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, </a:t>
                      </a:r>
                      <a:r>
                        <a:rPr kumimoji="0" lang="fr-FR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status</a:t>
                      </a:r>
                      <a:r>
                        <a:rPr kumimoji="0" lang="fr-F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 </a:t>
                      </a:r>
                      <a:r>
                        <a:rPr kumimoji="0" lang="fr-FR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unknown</a:t>
                      </a:r>
                      <a:endParaRPr kumimoji="0" lang="fr-FR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fr-FR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1" marB="3810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60290869"/>
      </p:ext>
    </p:extLst>
  </p:cSld>
  <p:clrMapOvr>
    <a:masterClrMapping/>
  </p:clrMapOvr>
  <p:transition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6426C9D1-9D2B-ED4A-85A3-DA91BCDC810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333500" y="396875"/>
            <a:ext cx="6477000" cy="952500"/>
          </a:xfrm>
        </p:spPr>
        <p:txBody>
          <a:bodyPr/>
          <a:lstStyle/>
          <a:p>
            <a:pPr eaLnBrk="1" hangingPunct="1"/>
            <a:r>
              <a:rPr lang="en-US" altLang="en-US"/>
              <a:t>The model construction</a:t>
            </a:r>
            <a:endParaRPr lang="fr-FR" altLang="en-US"/>
          </a:p>
        </p:txBody>
      </p:sp>
      <p:graphicFrame>
        <p:nvGraphicFramePr>
          <p:cNvPr id="240672" name="Group 32">
            <a:extLst>
              <a:ext uri="{FF2B5EF4-FFF2-40B4-BE49-F238E27FC236}">
                <a16:creationId xmlns:a16="http://schemas.microsoft.com/office/drawing/2014/main" id="{C1ED2303-5E52-1142-A912-5475F564734A}"/>
              </a:ext>
            </a:extLst>
          </p:cNvPr>
          <p:cNvGraphicFramePr>
            <a:graphicFrameLocks noGrp="1"/>
          </p:cNvGraphicFramePr>
          <p:nvPr>
            <p:ph type="tbl" idx="1"/>
            <p:extLst>
              <p:ext uri="{D42A27DB-BD31-4B8C-83A1-F6EECF244321}">
                <p14:modId xmlns:p14="http://schemas.microsoft.com/office/powerpoint/2010/main" val="3432085329"/>
              </p:ext>
            </p:extLst>
          </p:nvPr>
        </p:nvGraphicFramePr>
        <p:xfrm>
          <a:off x="1332178" y="1366574"/>
          <a:ext cx="3239823" cy="2502960"/>
        </p:xfrm>
        <a:graphic>
          <a:graphicData uri="http://schemas.openxmlformats.org/drawingml/2006/table">
            <a:tbl>
              <a:tblPr/>
              <a:tblGrid>
                <a:gridCol w="32398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12511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" charset="0"/>
                        </a:rPr>
                        <a:t>States</a:t>
                      </a:r>
                    </a:p>
                  </a:txBody>
                  <a:tcPr marL="76200" marR="762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118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" charset="0"/>
                        </a:rPr>
                        <a:t>Breeding</a:t>
                      </a:r>
                      <a:endParaRPr kumimoji="0" lang="fr-FR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2511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" charset="0"/>
                        </a:rPr>
                        <a:t>Non-</a:t>
                      </a:r>
                      <a:r>
                        <a:rPr kumimoji="0" lang="fr-FR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" charset="0"/>
                        </a:rPr>
                        <a:t>breeding</a:t>
                      </a:r>
                      <a:endParaRPr kumimoji="0" lang="fr-FR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675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" charset="0"/>
                        </a:rPr>
                        <a:t>Dead</a:t>
                      </a:r>
                    </a:p>
                  </a:txBody>
                  <a:tcPr marL="76200" marR="762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5618" name="Line 26">
            <a:extLst>
              <a:ext uri="{FF2B5EF4-FFF2-40B4-BE49-F238E27FC236}">
                <a16:creationId xmlns:a16="http://schemas.microsoft.com/office/drawing/2014/main" id="{6A71C241-FAFC-E146-8396-8F994CCD759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032250" y="2377282"/>
            <a:ext cx="1139032" cy="1019968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761970" eaLnBrk="0" hangingPunct="0"/>
            <a:endParaRPr lang="fr-FR" sz="1667">
              <a:solidFill>
                <a:prstClr val="black"/>
              </a:solidFill>
              <a:latin typeface="Arial" panose="020B0604020202020204" pitchFamily="34" charset="0"/>
              <a:cs typeface="+mn-cs"/>
            </a:endParaRPr>
          </a:p>
        </p:txBody>
      </p:sp>
      <p:graphicFrame>
        <p:nvGraphicFramePr>
          <p:cNvPr id="240687" name="Group 47">
            <a:extLst>
              <a:ext uri="{FF2B5EF4-FFF2-40B4-BE49-F238E27FC236}">
                <a16:creationId xmlns:a16="http://schemas.microsoft.com/office/drawing/2014/main" id="{6516BEEE-438B-D942-BA60-C04A577A16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9190396"/>
              </p:ext>
            </p:extLst>
          </p:nvPr>
        </p:nvGraphicFramePr>
        <p:xfrm>
          <a:off x="4872303" y="1366573"/>
          <a:ext cx="3239823" cy="3329781"/>
        </p:xfrm>
        <a:graphic>
          <a:graphicData uri="http://schemas.openxmlformats.org/drawingml/2006/table">
            <a:tbl>
              <a:tblPr/>
              <a:tblGrid>
                <a:gridCol w="32398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1252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Observations</a:t>
                      </a:r>
                    </a:p>
                  </a:txBody>
                  <a:tcPr marL="76200" marR="76200" marT="38101" marB="3810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119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(</a:t>
                      </a:r>
                      <a:r>
                        <a:rPr kumimoji="0" lang="fr-FR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0</a:t>
                      </a:r>
                      <a:r>
                        <a:rPr kumimoji="0" lang="fr-F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) Not </a:t>
                      </a:r>
                      <a:r>
                        <a:rPr kumimoji="0" lang="fr-FR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encountered</a:t>
                      </a:r>
                      <a:endParaRPr kumimoji="0" lang="fr-FR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1" marB="3810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252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(</a:t>
                      </a:r>
                      <a:r>
                        <a:rPr kumimoji="0" lang="fr-FR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1</a:t>
                      </a:r>
                      <a:r>
                        <a:rPr kumimoji="0" lang="fr-F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) </a:t>
                      </a:r>
                      <a:r>
                        <a:rPr kumimoji="0" lang="fr-FR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Found</a:t>
                      </a:r>
                      <a:r>
                        <a:rPr kumimoji="0" lang="fr-F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, </a:t>
                      </a:r>
                      <a:r>
                        <a:rPr kumimoji="0" lang="fr-FR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identified</a:t>
                      </a:r>
                      <a:r>
                        <a:rPr kumimoji="0" lang="fr-F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 as B</a:t>
                      </a:r>
                    </a:p>
                  </a:txBody>
                  <a:tcPr marL="76200" marR="76200" marT="38101" marB="3810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6772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(</a:t>
                      </a:r>
                      <a:r>
                        <a:rPr kumimoji="0" lang="fr-FR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2</a:t>
                      </a:r>
                      <a:r>
                        <a:rPr kumimoji="0" lang="fr-F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) </a:t>
                      </a:r>
                      <a:r>
                        <a:rPr kumimoji="0" lang="fr-FR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Found</a:t>
                      </a:r>
                      <a:r>
                        <a:rPr kumimoji="0" lang="fr-F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, </a:t>
                      </a:r>
                      <a:r>
                        <a:rPr kumimoji="0" lang="fr-FR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identified</a:t>
                      </a:r>
                      <a:r>
                        <a:rPr kumimoji="0" lang="fr-F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 as NB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fr-FR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1" marB="3810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46772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(</a:t>
                      </a:r>
                      <a:r>
                        <a:rPr kumimoji="0" lang="fr-FR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3</a:t>
                      </a:r>
                      <a:r>
                        <a:rPr kumimoji="0" lang="fr-F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) </a:t>
                      </a:r>
                      <a:r>
                        <a:rPr kumimoji="0" lang="fr-FR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Found</a:t>
                      </a:r>
                      <a:r>
                        <a:rPr kumimoji="0" lang="fr-F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, </a:t>
                      </a:r>
                      <a:r>
                        <a:rPr kumimoji="0" lang="fr-FR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status</a:t>
                      </a:r>
                      <a:r>
                        <a:rPr kumimoji="0" lang="fr-F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 </a:t>
                      </a:r>
                      <a:r>
                        <a:rPr kumimoji="0" lang="fr-FR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unknown</a:t>
                      </a:r>
                      <a:endParaRPr kumimoji="0" lang="fr-FR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fr-FR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1" marB="3810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07265052"/>
      </p:ext>
    </p:extLst>
  </p:cSld>
  <p:clrMapOvr>
    <a:masterClrMapping/>
  </p:clrMapOvr>
  <p:transition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6426C9D1-9D2B-ED4A-85A3-DA91BCDC810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333500" y="396875"/>
            <a:ext cx="6477000" cy="952500"/>
          </a:xfrm>
        </p:spPr>
        <p:txBody>
          <a:bodyPr/>
          <a:lstStyle/>
          <a:p>
            <a:pPr eaLnBrk="1" hangingPunct="1"/>
            <a:r>
              <a:rPr lang="en-US" altLang="en-US"/>
              <a:t>The model construction</a:t>
            </a:r>
            <a:endParaRPr lang="fr-FR" altLang="en-US"/>
          </a:p>
        </p:txBody>
      </p:sp>
      <p:graphicFrame>
        <p:nvGraphicFramePr>
          <p:cNvPr id="240672" name="Group 32">
            <a:extLst>
              <a:ext uri="{FF2B5EF4-FFF2-40B4-BE49-F238E27FC236}">
                <a16:creationId xmlns:a16="http://schemas.microsoft.com/office/drawing/2014/main" id="{C1ED2303-5E52-1142-A912-5475F564734A}"/>
              </a:ext>
            </a:extLst>
          </p:cNvPr>
          <p:cNvGraphicFramePr>
            <a:graphicFrameLocks noGrp="1"/>
          </p:cNvGraphicFramePr>
          <p:nvPr>
            <p:ph type="tbl" idx="1"/>
            <p:extLst>
              <p:ext uri="{D42A27DB-BD31-4B8C-83A1-F6EECF244321}">
                <p14:modId xmlns:p14="http://schemas.microsoft.com/office/powerpoint/2010/main" val="2062433271"/>
              </p:ext>
            </p:extLst>
          </p:nvPr>
        </p:nvGraphicFramePr>
        <p:xfrm>
          <a:off x="1332178" y="1366574"/>
          <a:ext cx="3239823" cy="2502960"/>
        </p:xfrm>
        <a:graphic>
          <a:graphicData uri="http://schemas.openxmlformats.org/drawingml/2006/table">
            <a:tbl>
              <a:tblPr/>
              <a:tblGrid>
                <a:gridCol w="32398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12511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" charset="0"/>
                        </a:rPr>
                        <a:t>States</a:t>
                      </a:r>
                    </a:p>
                  </a:txBody>
                  <a:tcPr marL="76200" marR="762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118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" charset="0"/>
                        </a:rPr>
                        <a:t>Breeding</a:t>
                      </a:r>
                      <a:endParaRPr kumimoji="0" lang="fr-FR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2511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" charset="0"/>
                        </a:rPr>
                        <a:t>Non-</a:t>
                      </a:r>
                      <a:r>
                        <a:rPr kumimoji="0" lang="fr-FR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" charset="0"/>
                        </a:rPr>
                        <a:t>breeding</a:t>
                      </a:r>
                      <a:endParaRPr kumimoji="0" lang="fr-FR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675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" charset="0"/>
                        </a:rPr>
                        <a:t>Dead</a:t>
                      </a:r>
                    </a:p>
                  </a:txBody>
                  <a:tcPr marL="76200" marR="762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40663" name="Text Box 23">
            <a:extLst>
              <a:ext uri="{FF2B5EF4-FFF2-40B4-BE49-F238E27FC236}">
                <a16:creationId xmlns:a16="http://schemas.microsoft.com/office/drawing/2014/main" id="{D4D9EB46-8FA5-9D49-88AF-E87D316850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1792" y="4746625"/>
            <a:ext cx="6840803" cy="348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defTabSz="761970" eaLnBrk="0" hangingPunct="0">
              <a:spcBef>
                <a:spcPct val="50000"/>
              </a:spcBef>
              <a:buNone/>
            </a:pPr>
            <a:r>
              <a:rPr lang="fr-FR" altLang="en-US" sz="1667" dirty="0" err="1">
                <a:solidFill>
                  <a:srgbClr val="000000"/>
                </a:solidFill>
                <a:latin typeface="Arial" panose="020B0604020202020204" pitchFamily="34" charset="0"/>
                <a:cs typeface="+mn-cs"/>
              </a:rPr>
              <a:t>Each</a:t>
            </a:r>
            <a:r>
              <a:rPr lang="fr-FR" altLang="en-US" sz="1667" dirty="0">
                <a:solidFill>
                  <a:srgbClr val="000000"/>
                </a:solidFill>
                <a:latin typeface="Arial" panose="020B0604020202020204" pitchFamily="34" charset="0"/>
                <a:cs typeface="+mn-cs"/>
              </a:rPr>
              <a:t> live state </a:t>
            </a:r>
            <a:r>
              <a:rPr lang="fr-FR" altLang="en-US" sz="1667" dirty="0" err="1">
                <a:solidFill>
                  <a:srgbClr val="000000"/>
                </a:solidFill>
                <a:latin typeface="Arial" panose="020B0604020202020204" pitchFamily="34" charset="0"/>
                <a:cs typeface="+mn-cs"/>
              </a:rPr>
              <a:t>can</a:t>
            </a:r>
            <a:r>
              <a:rPr lang="fr-FR" altLang="en-US" sz="1667" dirty="0">
                <a:solidFill>
                  <a:srgbClr val="000000"/>
                </a:solidFill>
                <a:latin typeface="Arial" panose="020B0604020202020204" pitchFamily="34" charset="0"/>
                <a:cs typeface="+mn-cs"/>
              </a:rPr>
              <a:t> </a:t>
            </a:r>
            <a:r>
              <a:rPr lang="fr-FR" altLang="en-US" sz="1667" dirty="0" err="1">
                <a:solidFill>
                  <a:srgbClr val="000000"/>
                </a:solidFill>
                <a:latin typeface="Arial" panose="020B0604020202020204" pitchFamily="34" charset="0"/>
                <a:cs typeface="+mn-cs"/>
              </a:rPr>
              <a:t>generate</a:t>
            </a:r>
            <a:r>
              <a:rPr lang="fr-FR" altLang="en-US" sz="1667" dirty="0">
                <a:solidFill>
                  <a:srgbClr val="000000"/>
                </a:solidFill>
                <a:latin typeface="Arial" panose="020B0604020202020204" pitchFamily="34" charset="0"/>
                <a:cs typeface="+mn-cs"/>
              </a:rPr>
              <a:t> 3 </a:t>
            </a:r>
            <a:r>
              <a:rPr lang="fr-FR" altLang="en-US" sz="1667" dirty="0" err="1">
                <a:solidFill>
                  <a:srgbClr val="000000"/>
                </a:solidFill>
                <a:latin typeface="Arial" panose="020B0604020202020204" pitchFamily="34" charset="0"/>
                <a:cs typeface="+mn-cs"/>
              </a:rPr>
              <a:t>different</a:t>
            </a:r>
            <a:r>
              <a:rPr lang="fr-FR" altLang="en-US" sz="1667" dirty="0">
                <a:solidFill>
                  <a:srgbClr val="000000"/>
                </a:solidFill>
                <a:latin typeface="Arial" panose="020B0604020202020204" pitchFamily="34" charset="0"/>
                <a:cs typeface="+mn-cs"/>
              </a:rPr>
              <a:t> </a:t>
            </a:r>
            <a:r>
              <a:rPr lang="fr-FR" altLang="en-US" sz="1667" dirty="0" err="1">
                <a:solidFill>
                  <a:srgbClr val="000000"/>
                </a:solidFill>
                <a:latin typeface="Arial" panose="020B0604020202020204" pitchFamily="34" charset="0"/>
                <a:cs typeface="+mn-cs"/>
              </a:rPr>
              <a:t>events</a:t>
            </a:r>
            <a:endParaRPr lang="fr-FR" altLang="en-US" sz="1667" dirty="0">
              <a:solidFill>
                <a:srgbClr val="000000"/>
              </a:solidFill>
              <a:latin typeface="Arial" panose="020B0604020202020204" pitchFamily="34" charset="0"/>
              <a:cs typeface="+mn-cs"/>
            </a:endParaRPr>
          </a:p>
        </p:txBody>
      </p:sp>
      <p:sp>
        <p:nvSpPr>
          <p:cNvPr id="25616" name="Line 24">
            <a:extLst>
              <a:ext uri="{FF2B5EF4-FFF2-40B4-BE49-F238E27FC236}">
                <a16:creationId xmlns:a16="http://schemas.microsoft.com/office/drawing/2014/main" id="{6C444901-839E-9144-B7AB-739D3562A8C3}"/>
              </a:ext>
            </a:extLst>
          </p:cNvPr>
          <p:cNvSpPr>
            <a:spLocks noChangeShapeType="1"/>
          </p:cNvSpPr>
          <p:nvPr/>
        </p:nvSpPr>
        <p:spPr bwMode="auto">
          <a:xfrm>
            <a:off x="3911865" y="2197365"/>
            <a:ext cx="1318948" cy="0"/>
          </a:xfrm>
          <a:prstGeom prst="line">
            <a:avLst/>
          </a:prstGeom>
          <a:noFill/>
          <a:ln w="38100">
            <a:solidFill>
              <a:schemeClr val="tx1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761970" eaLnBrk="0" hangingPunct="0"/>
            <a:endParaRPr lang="fr-FR" sz="1667">
              <a:solidFill>
                <a:prstClr val="black"/>
              </a:solidFill>
              <a:latin typeface="Arial" panose="020B0604020202020204" pitchFamily="34" charset="0"/>
              <a:cs typeface="+mn-cs"/>
            </a:endParaRPr>
          </a:p>
        </p:txBody>
      </p:sp>
      <p:sp>
        <p:nvSpPr>
          <p:cNvPr id="25617" name="Line 25">
            <a:extLst>
              <a:ext uri="{FF2B5EF4-FFF2-40B4-BE49-F238E27FC236}">
                <a16:creationId xmlns:a16="http://schemas.microsoft.com/office/drawing/2014/main" id="{568458F2-A65F-B749-A23A-44D6036C333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032250" y="2256896"/>
            <a:ext cx="1139032" cy="541073"/>
          </a:xfrm>
          <a:prstGeom prst="line">
            <a:avLst/>
          </a:prstGeom>
          <a:noFill/>
          <a:ln w="38100">
            <a:solidFill>
              <a:schemeClr val="tx1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761970" eaLnBrk="0" hangingPunct="0"/>
            <a:endParaRPr lang="fr-FR" sz="1667">
              <a:solidFill>
                <a:prstClr val="black"/>
              </a:solidFill>
              <a:latin typeface="Arial" panose="020B0604020202020204" pitchFamily="34" charset="0"/>
              <a:cs typeface="+mn-cs"/>
            </a:endParaRPr>
          </a:p>
        </p:txBody>
      </p:sp>
      <p:sp>
        <p:nvSpPr>
          <p:cNvPr id="25618" name="Line 26">
            <a:extLst>
              <a:ext uri="{FF2B5EF4-FFF2-40B4-BE49-F238E27FC236}">
                <a16:creationId xmlns:a16="http://schemas.microsoft.com/office/drawing/2014/main" id="{6A71C241-FAFC-E146-8396-8F994CCD759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032250" y="2377282"/>
            <a:ext cx="1139032" cy="1019968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761970" eaLnBrk="0" hangingPunct="0"/>
            <a:endParaRPr lang="fr-FR" sz="1667">
              <a:solidFill>
                <a:prstClr val="black"/>
              </a:solidFill>
              <a:latin typeface="Arial" panose="020B0604020202020204" pitchFamily="34" charset="0"/>
              <a:cs typeface="+mn-cs"/>
            </a:endParaRPr>
          </a:p>
        </p:txBody>
      </p:sp>
      <p:sp>
        <p:nvSpPr>
          <p:cNvPr id="25619" name="Line 27">
            <a:extLst>
              <a:ext uri="{FF2B5EF4-FFF2-40B4-BE49-F238E27FC236}">
                <a16:creationId xmlns:a16="http://schemas.microsoft.com/office/drawing/2014/main" id="{8B1F4799-0E16-BF46-B7C8-B36DAD74A47A}"/>
              </a:ext>
            </a:extLst>
          </p:cNvPr>
          <p:cNvSpPr>
            <a:spLocks noChangeShapeType="1"/>
          </p:cNvSpPr>
          <p:nvPr/>
        </p:nvSpPr>
        <p:spPr bwMode="auto">
          <a:xfrm>
            <a:off x="3976687" y="2976562"/>
            <a:ext cx="1012032" cy="1250157"/>
          </a:xfrm>
          <a:prstGeom prst="line">
            <a:avLst/>
          </a:prstGeom>
          <a:noFill/>
          <a:ln w="38100">
            <a:solidFill>
              <a:schemeClr val="tx1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761970" eaLnBrk="0" hangingPunct="0"/>
            <a:endParaRPr lang="fr-FR" sz="1667">
              <a:solidFill>
                <a:prstClr val="black"/>
              </a:solidFill>
              <a:latin typeface="Arial" panose="020B0604020202020204" pitchFamily="34" charset="0"/>
              <a:cs typeface="+mn-cs"/>
            </a:endParaRPr>
          </a:p>
        </p:txBody>
      </p:sp>
      <p:sp>
        <p:nvSpPr>
          <p:cNvPr id="25620" name="Line 28">
            <a:extLst>
              <a:ext uri="{FF2B5EF4-FFF2-40B4-BE49-F238E27FC236}">
                <a16:creationId xmlns:a16="http://schemas.microsoft.com/office/drawing/2014/main" id="{2F9C070D-0372-1E44-9714-80F27B4902C3}"/>
              </a:ext>
            </a:extLst>
          </p:cNvPr>
          <p:cNvSpPr>
            <a:spLocks noChangeShapeType="1"/>
          </p:cNvSpPr>
          <p:nvPr/>
        </p:nvSpPr>
        <p:spPr bwMode="auto">
          <a:xfrm>
            <a:off x="3917157" y="2262188"/>
            <a:ext cx="1139031" cy="572823"/>
          </a:xfrm>
          <a:prstGeom prst="line">
            <a:avLst/>
          </a:prstGeom>
          <a:noFill/>
          <a:ln w="38100">
            <a:solidFill>
              <a:schemeClr val="tx1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761970" eaLnBrk="0" hangingPunct="0"/>
            <a:endParaRPr lang="fr-FR" sz="1667">
              <a:solidFill>
                <a:prstClr val="black"/>
              </a:solidFill>
              <a:latin typeface="Arial" panose="020B0604020202020204" pitchFamily="34" charset="0"/>
              <a:cs typeface="+mn-cs"/>
            </a:endParaRPr>
          </a:p>
        </p:txBody>
      </p:sp>
      <p:sp>
        <p:nvSpPr>
          <p:cNvPr id="25621" name="Line 29">
            <a:extLst>
              <a:ext uri="{FF2B5EF4-FFF2-40B4-BE49-F238E27FC236}">
                <a16:creationId xmlns:a16="http://schemas.microsoft.com/office/drawing/2014/main" id="{20DC25A2-4310-C445-874C-0F13774E7073}"/>
              </a:ext>
            </a:extLst>
          </p:cNvPr>
          <p:cNvSpPr>
            <a:spLocks noChangeShapeType="1"/>
          </p:cNvSpPr>
          <p:nvPr/>
        </p:nvSpPr>
        <p:spPr bwMode="auto">
          <a:xfrm>
            <a:off x="3976687" y="2857500"/>
            <a:ext cx="1012032" cy="595313"/>
          </a:xfrm>
          <a:prstGeom prst="line">
            <a:avLst/>
          </a:prstGeom>
          <a:noFill/>
          <a:ln w="38100">
            <a:solidFill>
              <a:schemeClr val="tx1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761970" eaLnBrk="0" hangingPunct="0"/>
            <a:endParaRPr lang="fr-FR" sz="1667">
              <a:solidFill>
                <a:prstClr val="black"/>
              </a:solidFill>
              <a:latin typeface="Arial" panose="020B0604020202020204" pitchFamily="34" charset="0"/>
              <a:cs typeface="+mn-cs"/>
            </a:endParaRPr>
          </a:p>
        </p:txBody>
      </p:sp>
      <p:sp>
        <p:nvSpPr>
          <p:cNvPr id="25622" name="Line 30">
            <a:extLst>
              <a:ext uri="{FF2B5EF4-FFF2-40B4-BE49-F238E27FC236}">
                <a16:creationId xmlns:a16="http://schemas.microsoft.com/office/drawing/2014/main" id="{6F569441-611B-7F4A-AA8A-FFFFA74983A2}"/>
              </a:ext>
            </a:extLst>
          </p:cNvPr>
          <p:cNvSpPr>
            <a:spLocks noChangeShapeType="1"/>
          </p:cNvSpPr>
          <p:nvPr/>
        </p:nvSpPr>
        <p:spPr bwMode="auto">
          <a:xfrm>
            <a:off x="3917157" y="2381250"/>
            <a:ext cx="1079500" cy="1796521"/>
          </a:xfrm>
          <a:prstGeom prst="line">
            <a:avLst/>
          </a:prstGeom>
          <a:noFill/>
          <a:ln w="38100">
            <a:solidFill>
              <a:schemeClr val="tx1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761970" eaLnBrk="0" hangingPunct="0"/>
            <a:endParaRPr lang="fr-FR" sz="1667">
              <a:solidFill>
                <a:prstClr val="black"/>
              </a:solidFill>
              <a:latin typeface="Arial" panose="020B0604020202020204" pitchFamily="34" charset="0"/>
              <a:cs typeface="+mn-cs"/>
            </a:endParaRPr>
          </a:p>
        </p:txBody>
      </p:sp>
      <p:graphicFrame>
        <p:nvGraphicFramePr>
          <p:cNvPr id="240687" name="Group 47">
            <a:extLst>
              <a:ext uri="{FF2B5EF4-FFF2-40B4-BE49-F238E27FC236}">
                <a16:creationId xmlns:a16="http://schemas.microsoft.com/office/drawing/2014/main" id="{6516BEEE-438B-D942-BA60-C04A577A16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2821962"/>
              </p:ext>
            </p:extLst>
          </p:nvPr>
        </p:nvGraphicFramePr>
        <p:xfrm>
          <a:off x="4872303" y="1366573"/>
          <a:ext cx="3239823" cy="3329781"/>
        </p:xfrm>
        <a:graphic>
          <a:graphicData uri="http://schemas.openxmlformats.org/drawingml/2006/table">
            <a:tbl>
              <a:tblPr/>
              <a:tblGrid>
                <a:gridCol w="32398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1252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Observations</a:t>
                      </a:r>
                    </a:p>
                  </a:txBody>
                  <a:tcPr marL="76200" marR="76200" marT="38101" marB="3810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119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(</a:t>
                      </a:r>
                      <a:r>
                        <a:rPr kumimoji="0" lang="fr-FR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0</a:t>
                      </a:r>
                      <a:r>
                        <a:rPr kumimoji="0" lang="fr-F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) Not </a:t>
                      </a:r>
                      <a:r>
                        <a:rPr kumimoji="0" lang="fr-FR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encountered</a:t>
                      </a:r>
                      <a:endParaRPr kumimoji="0" lang="fr-FR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1" marB="3810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252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(</a:t>
                      </a:r>
                      <a:r>
                        <a:rPr kumimoji="0" lang="fr-FR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1</a:t>
                      </a:r>
                      <a:r>
                        <a:rPr kumimoji="0" lang="fr-F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) </a:t>
                      </a:r>
                      <a:r>
                        <a:rPr kumimoji="0" lang="fr-FR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Found</a:t>
                      </a:r>
                      <a:r>
                        <a:rPr kumimoji="0" lang="fr-F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, </a:t>
                      </a:r>
                      <a:r>
                        <a:rPr kumimoji="0" lang="fr-FR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identified</a:t>
                      </a:r>
                      <a:r>
                        <a:rPr kumimoji="0" lang="fr-F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 as B</a:t>
                      </a:r>
                    </a:p>
                  </a:txBody>
                  <a:tcPr marL="76200" marR="76200" marT="38101" marB="3810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6772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(</a:t>
                      </a:r>
                      <a:r>
                        <a:rPr kumimoji="0" lang="fr-FR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2</a:t>
                      </a:r>
                      <a:r>
                        <a:rPr kumimoji="0" lang="fr-F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) </a:t>
                      </a:r>
                      <a:r>
                        <a:rPr kumimoji="0" lang="fr-FR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Found</a:t>
                      </a:r>
                      <a:r>
                        <a:rPr kumimoji="0" lang="fr-F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, </a:t>
                      </a:r>
                      <a:r>
                        <a:rPr kumimoji="0" lang="fr-FR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identified</a:t>
                      </a:r>
                      <a:r>
                        <a:rPr kumimoji="0" lang="fr-F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 as NB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fr-FR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1" marB="3810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46772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(</a:t>
                      </a:r>
                      <a:r>
                        <a:rPr kumimoji="0" lang="fr-FR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3</a:t>
                      </a:r>
                      <a:r>
                        <a:rPr kumimoji="0" lang="fr-F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) </a:t>
                      </a:r>
                      <a:r>
                        <a:rPr kumimoji="0" lang="fr-FR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Found</a:t>
                      </a:r>
                      <a:r>
                        <a:rPr kumimoji="0" lang="fr-F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, </a:t>
                      </a:r>
                      <a:r>
                        <a:rPr kumimoji="0" lang="fr-FR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status</a:t>
                      </a:r>
                      <a:r>
                        <a:rPr kumimoji="0" lang="fr-F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 </a:t>
                      </a:r>
                      <a:r>
                        <a:rPr kumimoji="0" lang="fr-FR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unknown</a:t>
                      </a:r>
                      <a:endParaRPr kumimoji="0" lang="fr-FR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fr-FR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1" marB="3810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94718642"/>
      </p:ext>
    </p:extLst>
  </p:cSld>
  <p:clrMapOvr>
    <a:masterClrMapping/>
  </p:clrMapOvr>
  <p:transition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23BFF2E0-F3FB-5642-81E7-F980B1691D1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fr-FR" dirty="0"/>
              <a:t>Initial state </a:t>
            </a:r>
            <a:r>
              <a:rPr lang="fr-FR" dirty="0" err="1"/>
              <a:t>probabilities</a:t>
            </a:r>
            <a:endParaRPr lang="fr-FR" b="1" dirty="0"/>
          </a:p>
        </p:txBody>
      </p:sp>
      <p:sp>
        <p:nvSpPr>
          <p:cNvPr id="26627" name="Rectangle 3">
            <a:extLst>
              <a:ext uri="{FF2B5EF4-FFF2-40B4-BE49-F238E27FC236}">
                <a16:creationId xmlns:a16="http://schemas.microsoft.com/office/drawing/2014/main" id="{B5A996DE-87BD-054E-8442-7A1A7CBF5E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2587811"/>
            <a:ext cx="184731" cy="348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defTabSz="761970" eaLnBrk="0" hangingPunct="0">
              <a:spcBef>
                <a:spcPct val="0"/>
              </a:spcBef>
              <a:buNone/>
            </a:pPr>
            <a:endParaRPr lang="en-US" altLang="en-US" sz="1667">
              <a:solidFill>
                <a:prstClr val="black"/>
              </a:solidFill>
              <a:latin typeface="Arial" panose="020B0604020202020204" pitchFamily="34" charset="0"/>
              <a:cs typeface="+mn-cs"/>
            </a:endParaRPr>
          </a:p>
        </p:txBody>
      </p:sp>
      <p:graphicFrame>
        <p:nvGraphicFramePr>
          <p:cNvPr id="26628" name="Object 2">
            <a:extLst>
              <a:ext uri="{FF2B5EF4-FFF2-40B4-BE49-F238E27FC236}">
                <a16:creationId xmlns:a16="http://schemas.microsoft.com/office/drawing/2014/main" id="{D5FF8C83-09DF-364A-99D6-484E99B01FD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965980" y="2958042"/>
          <a:ext cx="3263636" cy="5543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295" name="Équation" r:id="rId3" imgW="31013400" imgH="5270500" progId="Equation.3">
                  <p:embed/>
                </p:oleObj>
              </mc:Choice>
              <mc:Fallback>
                <p:oleObj name="Équation" r:id="rId3" imgW="31013400" imgH="5270500" progId="Equation.3">
                  <p:embed/>
                  <p:pic>
                    <p:nvPicPr>
                      <p:cNvPr id="26628" name="Object 2">
                        <a:extLst>
                          <a:ext uri="{FF2B5EF4-FFF2-40B4-BE49-F238E27FC236}">
                            <a16:creationId xmlns:a16="http://schemas.microsoft.com/office/drawing/2014/main" id="{D5FF8C83-09DF-364A-99D6-484E99B01FD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65980" y="2958042"/>
                        <a:ext cx="3263636" cy="55430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629" name="ZoneTexte 7">
            <a:extLst>
              <a:ext uri="{FF2B5EF4-FFF2-40B4-BE49-F238E27FC236}">
                <a16:creationId xmlns:a16="http://schemas.microsoft.com/office/drawing/2014/main" id="{8FAA7DAD-14B2-5E43-B2E6-57AF2E58F3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54969" y="1845470"/>
            <a:ext cx="5893593" cy="7591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defTabSz="761970" eaLnBrk="0" hangingPunct="0">
              <a:spcBef>
                <a:spcPct val="0"/>
              </a:spcBef>
              <a:buNone/>
            </a:pPr>
            <a:r>
              <a:rPr lang="el-GR" altLang="en-US" sz="2333" i="1">
                <a:solidFill>
                  <a:srgbClr val="1F497D"/>
                </a:solidFill>
                <a:latin typeface="Arial" panose="020B0604020202020204" pitchFamily="34" charset="0"/>
                <a:cs typeface="+mn-cs"/>
                <a:sym typeface="Symbol" pitchFamily="2" charset="2"/>
              </a:rPr>
              <a:t></a:t>
            </a:r>
            <a:r>
              <a:rPr lang="fr-FR" altLang="en-US" sz="2000" i="1" baseline="-25000">
                <a:solidFill>
                  <a:srgbClr val="1F497D"/>
                </a:solidFill>
                <a:latin typeface="Arial" panose="020B0604020202020204" pitchFamily="34" charset="0"/>
                <a:cs typeface="+mn-cs"/>
                <a:sym typeface="Symbol" pitchFamily="2" charset="2"/>
              </a:rPr>
              <a:t>B</a:t>
            </a:r>
            <a:r>
              <a:rPr lang="fr-FR" altLang="en-US" sz="2000">
                <a:solidFill>
                  <a:srgbClr val="1F497D"/>
                </a:solidFill>
                <a:latin typeface="Arial" panose="020B0604020202020204" pitchFamily="34" charset="0"/>
                <a:cs typeface="+mn-cs"/>
              </a:rPr>
              <a:t> probability that a newly encountered individual is a breeder</a:t>
            </a:r>
          </a:p>
        </p:txBody>
      </p:sp>
      <p:sp>
        <p:nvSpPr>
          <p:cNvPr id="26632" name="ZoneTexte 7">
            <a:extLst>
              <a:ext uri="{FF2B5EF4-FFF2-40B4-BE49-F238E27FC236}">
                <a16:creationId xmlns:a16="http://schemas.microsoft.com/office/drawing/2014/main" id="{1051FF98-A443-144C-8FB5-D6D597E8C3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6616" y="2669646"/>
            <a:ext cx="2435489" cy="348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defTabSz="761970" eaLnBrk="0" hangingPunct="0">
              <a:spcBef>
                <a:spcPct val="0"/>
              </a:spcBef>
              <a:buNone/>
            </a:pPr>
            <a:r>
              <a:rPr lang="fr-FR" altLang="en-US" sz="1667">
                <a:solidFill>
                  <a:srgbClr val="000000"/>
                </a:solidFill>
                <a:latin typeface="Arial" panose="020B0604020202020204" pitchFamily="34" charset="0"/>
                <a:cs typeface="+mn-cs"/>
              </a:rPr>
              <a:t> B              NB            †</a:t>
            </a:r>
            <a:endParaRPr lang="fr-FR" altLang="en-US" sz="2000">
              <a:solidFill>
                <a:srgbClr val="000000"/>
              </a:solidFill>
              <a:latin typeface="Arial" panose="020B0604020202020204" pitchFamily="34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0155033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3">
            <a:extLst>
              <a:ext uri="{FF2B5EF4-FFF2-40B4-BE49-F238E27FC236}">
                <a16:creationId xmlns:a16="http://schemas.microsoft.com/office/drawing/2014/main" id="{B5A996DE-87BD-054E-8442-7A1A7CBF5E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2587811"/>
            <a:ext cx="184731" cy="348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defTabSz="761970" eaLnBrk="0" hangingPunct="0">
              <a:spcBef>
                <a:spcPct val="0"/>
              </a:spcBef>
              <a:buNone/>
            </a:pPr>
            <a:endParaRPr lang="en-US" altLang="en-US" sz="1667">
              <a:solidFill>
                <a:prstClr val="black"/>
              </a:solidFill>
              <a:latin typeface="Arial" panose="020B0604020202020204" pitchFamily="34" charset="0"/>
              <a:cs typeface="+mn-cs"/>
            </a:endParaRPr>
          </a:p>
        </p:txBody>
      </p:sp>
      <p:graphicFrame>
        <p:nvGraphicFramePr>
          <p:cNvPr id="26628" name="Object 2">
            <a:extLst>
              <a:ext uri="{FF2B5EF4-FFF2-40B4-BE49-F238E27FC236}">
                <a16:creationId xmlns:a16="http://schemas.microsoft.com/office/drawing/2014/main" id="{D5FF8C83-09DF-364A-99D6-484E99B01FD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965980" y="2958042"/>
          <a:ext cx="3263636" cy="5543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6681" name="Équation" r:id="rId3" imgW="31013400" imgH="5270500" progId="Equation.3">
                  <p:embed/>
                </p:oleObj>
              </mc:Choice>
              <mc:Fallback>
                <p:oleObj name="Équation" r:id="rId3" imgW="31013400" imgH="5270500" progId="Equation.3">
                  <p:embed/>
                  <p:pic>
                    <p:nvPicPr>
                      <p:cNvPr id="26628" name="Object 2">
                        <a:extLst>
                          <a:ext uri="{FF2B5EF4-FFF2-40B4-BE49-F238E27FC236}">
                            <a16:creationId xmlns:a16="http://schemas.microsoft.com/office/drawing/2014/main" id="{D5FF8C83-09DF-364A-99D6-484E99B01FD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65980" y="2958042"/>
                        <a:ext cx="3263636" cy="55430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629" name="ZoneTexte 7">
            <a:extLst>
              <a:ext uri="{FF2B5EF4-FFF2-40B4-BE49-F238E27FC236}">
                <a16:creationId xmlns:a16="http://schemas.microsoft.com/office/drawing/2014/main" id="{8FAA7DAD-14B2-5E43-B2E6-57AF2E58F3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54969" y="1845470"/>
            <a:ext cx="5893593" cy="7591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defTabSz="761970" eaLnBrk="0" hangingPunct="0">
              <a:spcBef>
                <a:spcPct val="0"/>
              </a:spcBef>
              <a:buNone/>
            </a:pPr>
            <a:r>
              <a:rPr lang="el-GR" altLang="en-US" sz="2333" i="1">
                <a:solidFill>
                  <a:srgbClr val="1F497D"/>
                </a:solidFill>
                <a:latin typeface="Arial" panose="020B0604020202020204" pitchFamily="34" charset="0"/>
                <a:cs typeface="+mn-cs"/>
                <a:sym typeface="Symbol" pitchFamily="2" charset="2"/>
              </a:rPr>
              <a:t></a:t>
            </a:r>
            <a:r>
              <a:rPr lang="fr-FR" altLang="en-US" sz="2000" i="1" baseline="-25000">
                <a:solidFill>
                  <a:srgbClr val="1F497D"/>
                </a:solidFill>
                <a:latin typeface="Arial" panose="020B0604020202020204" pitchFamily="34" charset="0"/>
                <a:cs typeface="+mn-cs"/>
                <a:sym typeface="Symbol" pitchFamily="2" charset="2"/>
              </a:rPr>
              <a:t>B</a:t>
            </a:r>
            <a:r>
              <a:rPr lang="fr-FR" altLang="en-US" sz="2000">
                <a:solidFill>
                  <a:srgbClr val="1F497D"/>
                </a:solidFill>
                <a:latin typeface="Arial" panose="020B0604020202020204" pitchFamily="34" charset="0"/>
                <a:cs typeface="+mn-cs"/>
              </a:rPr>
              <a:t> probability that a newly encountered individual is a breeder</a:t>
            </a:r>
          </a:p>
        </p:txBody>
      </p:sp>
      <p:sp>
        <p:nvSpPr>
          <p:cNvPr id="26632" name="ZoneTexte 7">
            <a:extLst>
              <a:ext uri="{FF2B5EF4-FFF2-40B4-BE49-F238E27FC236}">
                <a16:creationId xmlns:a16="http://schemas.microsoft.com/office/drawing/2014/main" id="{1051FF98-A443-144C-8FB5-D6D597E8C3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6616" y="2669646"/>
            <a:ext cx="2435489" cy="348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defTabSz="761970" eaLnBrk="0" hangingPunct="0">
              <a:spcBef>
                <a:spcPct val="0"/>
              </a:spcBef>
              <a:buNone/>
            </a:pPr>
            <a:r>
              <a:rPr lang="fr-FR" altLang="en-US" sz="1667">
                <a:solidFill>
                  <a:srgbClr val="000000"/>
                </a:solidFill>
                <a:latin typeface="Arial" panose="020B0604020202020204" pitchFamily="34" charset="0"/>
                <a:cs typeface="+mn-cs"/>
              </a:rPr>
              <a:t> B              NB            †</a:t>
            </a:r>
            <a:endParaRPr lang="fr-FR" altLang="en-US" sz="2000">
              <a:solidFill>
                <a:srgbClr val="000000"/>
              </a:solidFill>
              <a:latin typeface="Arial" panose="020B0604020202020204" pitchFamily="34" charset="0"/>
              <a:cs typeface="+mn-cs"/>
            </a:endParaRPr>
          </a:p>
        </p:txBody>
      </p:sp>
      <p:grpSp>
        <p:nvGrpSpPr>
          <p:cNvPr id="9" name="Gruppieren 19">
            <a:extLst>
              <a:ext uri="{FF2B5EF4-FFF2-40B4-BE49-F238E27FC236}">
                <a16:creationId xmlns:a16="http://schemas.microsoft.com/office/drawing/2014/main" id="{9FCE2A97-3C2F-0944-AC75-CB0F54FAADF0}"/>
              </a:ext>
            </a:extLst>
          </p:cNvPr>
          <p:cNvGrpSpPr/>
          <p:nvPr/>
        </p:nvGrpSpPr>
        <p:grpSpPr>
          <a:xfrm>
            <a:off x="680387" y="3994383"/>
            <a:ext cx="1759014" cy="1323578"/>
            <a:chOff x="1120224" y="4447150"/>
            <a:chExt cx="1759014" cy="1588292"/>
          </a:xfrm>
        </p:grpSpPr>
        <p:grpSp>
          <p:nvGrpSpPr>
            <p:cNvPr id="10" name="Group 62">
              <a:extLst>
                <a:ext uri="{FF2B5EF4-FFF2-40B4-BE49-F238E27FC236}">
                  <a16:creationId xmlns:a16="http://schemas.microsoft.com/office/drawing/2014/main" id="{8D32FE80-0CC0-9845-A4FB-006D93DED9A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20224" y="4447150"/>
              <a:ext cx="1717137" cy="1588292"/>
              <a:chOff x="1017587" y="4084935"/>
              <a:chExt cx="1716750" cy="1588815"/>
            </a:xfrm>
          </p:grpSpPr>
          <p:graphicFrame>
            <p:nvGraphicFramePr>
              <p:cNvPr id="12" name="Object 4">
                <a:extLst>
                  <a:ext uri="{FF2B5EF4-FFF2-40B4-BE49-F238E27FC236}">
                    <a16:creationId xmlns:a16="http://schemas.microsoft.com/office/drawing/2014/main" id="{57FF6B71-7E82-D842-B71A-645177ADF403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053046" y="5216760"/>
              <a:ext cx="1523537" cy="45699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26682" name="Equation" r:id="rId5" imgW="1015920" imgH="253800" progId="Equation.DSMT4">
                      <p:embed/>
                    </p:oleObj>
                  </mc:Choice>
                  <mc:Fallback>
                    <p:oleObj name="Equation" r:id="rId5" imgW="1015920" imgH="253800" progId="Equation.DSMT4">
                      <p:embed/>
                      <p:pic>
                        <p:nvPicPr>
                          <p:cNvPr id="12" name="Object 4">
                            <a:extLst>
                              <a:ext uri="{FF2B5EF4-FFF2-40B4-BE49-F238E27FC236}">
                                <a16:creationId xmlns:a16="http://schemas.microsoft.com/office/drawing/2014/main" id="{57FF6B71-7E82-D842-B71A-645177ADF403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053046" y="5216760"/>
                            <a:ext cx="1523537" cy="45699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3" name="Rectangle 61">
                <a:extLst>
                  <a:ext uri="{FF2B5EF4-FFF2-40B4-BE49-F238E27FC236}">
                    <a16:creationId xmlns:a16="http://schemas.microsoft.com/office/drawing/2014/main" id="{61CF4C12-53A7-3C46-BBFB-41D80E83A1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17587" y="4084935"/>
                <a:ext cx="1716750" cy="5541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de-CH" sz="1800" i="1" dirty="0">
                    <a:latin typeface="Calibri" pitchFamily="34" charset="0"/>
                  </a:rPr>
                  <a:t>BUGS </a:t>
                </a:r>
                <a:r>
                  <a:rPr lang="de-CH" sz="1800" i="1" dirty="0" err="1">
                    <a:latin typeface="Calibri" pitchFamily="34" charset="0"/>
                  </a:rPr>
                  <a:t>language</a:t>
                </a:r>
                <a:r>
                  <a:rPr lang="de-CH" i="1" dirty="0">
                    <a:latin typeface="Calibri" pitchFamily="34" charset="0"/>
                  </a:rPr>
                  <a:t>:</a:t>
                </a:r>
              </a:p>
            </p:txBody>
          </p:sp>
        </p:grpSp>
        <p:graphicFrame>
          <p:nvGraphicFramePr>
            <p:cNvPr id="11" name="Objekt 2">
              <a:extLst>
                <a:ext uri="{FF2B5EF4-FFF2-40B4-BE49-F238E27FC236}">
                  <a16:creationId xmlns:a16="http://schemas.microsoft.com/office/drawing/2014/main" id="{5F7B8D15-E577-8649-AD7F-0543307520B2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184178" y="5058029"/>
            <a:ext cx="1695060" cy="45683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6683" name="Equation" r:id="rId7" imgW="1130040" imgH="253800" progId="Equation.DSMT4">
                    <p:embed/>
                  </p:oleObj>
                </mc:Choice>
                <mc:Fallback>
                  <p:oleObj name="Equation" r:id="rId7" imgW="1130040" imgH="253800" progId="Equation.DSMT4">
                    <p:embed/>
                    <p:pic>
                      <p:nvPicPr>
                        <p:cNvPr id="11" name="Objekt 2">
                          <a:extLst>
                            <a:ext uri="{FF2B5EF4-FFF2-40B4-BE49-F238E27FC236}">
                              <a16:creationId xmlns:a16="http://schemas.microsoft.com/office/drawing/2014/main" id="{5F7B8D15-E577-8649-AD7F-0543307520B2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84178" y="5058029"/>
                          <a:ext cx="1695060" cy="45683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5" name="Rectangle 2">
            <a:extLst>
              <a:ext uri="{FF2B5EF4-FFF2-40B4-BE49-F238E27FC236}">
                <a16:creationId xmlns:a16="http://schemas.microsoft.com/office/drawing/2014/main" id="{F8AF7990-18E8-5242-986F-C3C4D343A63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28865"/>
            <a:ext cx="8229600" cy="952500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fr-FR" dirty="0"/>
              <a:t>Initial state </a:t>
            </a:r>
            <a:r>
              <a:rPr lang="fr-FR" dirty="0" err="1"/>
              <a:t>probabilities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24557658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458" name="Picture 2">
            <a:extLst>
              <a:ext uri="{FF2B5EF4-FFF2-40B4-BE49-F238E27FC236}">
                <a16:creationId xmlns:a16="http://schemas.microsoft.com/office/drawing/2014/main" id="{34A2C73D-9695-234F-90FC-3BCDB6896F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149350"/>
            <a:ext cx="6096000" cy="341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302659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>
            <a:extLst>
              <a:ext uri="{FF2B5EF4-FFF2-40B4-BE49-F238E27FC236}">
                <a16:creationId xmlns:a16="http://schemas.microsoft.com/office/drawing/2014/main" id="{7AF3D33B-6DA2-C34C-9806-5F11E6D7A62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333500" y="178594"/>
            <a:ext cx="6477000" cy="952500"/>
          </a:xfrm>
        </p:spPr>
        <p:txBody>
          <a:bodyPr/>
          <a:lstStyle/>
          <a:p>
            <a:pPr eaLnBrk="1" hangingPunct="1"/>
            <a:r>
              <a:rPr lang="fr-FR" altLang="en-US" dirty="0"/>
              <a:t>transition </a:t>
            </a:r>
            <a:r>
              <a:rPr lang="fr-FR" altLang="en-US" dirty="0" err="1"/>
              <a:t>parameters</a:t>
            </a:r>
            <a:endParaRPr lang="fr-FR" altLang="en-US" dirty="0"/>
          </a:p>
        </p:txBody>
      </p:sp>
      <p:sp>
        <p:nvSpPr>
          <p:cNvPr id="27651" name="Rectangle 3">
            <a:extLst>
              <a:ext uri="{FF2B5EF4-FFF2-40B4-BE49-F238E27FC236}">
                <a16:creationId xmlns:a16="http://schemas.microsoft.com/office/drawing/2014/main" id="{FB3250DB-069D-3541-B495-73BE53190E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2258405"/>
            <a:ext cx="184731" cy="348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defTabSz="761970" eaLnBrk="0" hangingPunct="0">
              <a:spcBef>
                <a:spcPct val="0"/>
              </a:spcBef>
              <a:buNone/>
            </a:pPr>
            <a:endParaRPr lang="en-US" altLang="en-US" sz="1667">
              <a:solidFill>
                <a:prstClr val="black"/>
              </a:solidFill>
              <a:latin typeface="Arial" panose="020B0604020202020204" pitchFamily="34" charset="0"/>
              <a:cs typeface="+mn-cs"/>
            </a:endParaRPr>
          </a:p>
        </p:txBody>
      </p:sp>
      <p:graphicFrame>
        <p:nvGraphicFramePr>
          <p:cNvPr id="27652" name="Object 2">
            <a:extLst>
              <a:ext uri="{FF2B5EF4-FFF2-40B4-BE49-F238E27FC236}">
                <a16:creationId xmlns:a16="http://schemas.microsoft.com/office/drawing/2014/main" id="{23757578-F4E1-AC44-87E2-0C75A74FC94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643063" y="1959240"/>
          <a:ext cx="5591969" cy="14776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319" name="Équation" r:id="rId3" imgW="62026800" imgH="16383000" progId="Equation.3">
                  <p:embed/>
                </p:oleObj>
              </mc:Choice>
              <mc:Fallback>
                <p:oleObj name="Équation" r:id="rId3" imgW="62026800" imgH="16383000" progId="Equation.3">
                  <p:embed/>
                  <p:pic>
                    <p:nvPicPr>
                      <p:cNvPr id="27652" name="Object 2">
                        <a:extLst>
                          <a:ext uri="{FF2B5EF4-FFF2-40B4-BE49-F238E27FC236}">
                            <a16:creationId xmlns:a16="http://schemas.microsoft.com/office/drawing/2014/main" id="{23757578-F4E1-AC44-87E2-0C75A74FC94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43063" y="1959240"/>
                        <a:ext cx="5591969" cy="147769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653" name="ZoneTexte 6">
            <a:extLst>
              <a:ext uri="{FF2B5EF4-FFF2-40B4-BE49-F238E27FC236}">
                <a16:creationId xmlns:a16="http://schemas.microsoft.com/office/drawing/2014/main" id="{8F4FE670-7345-1146-B3E9-FE2C3192A9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17032" y="1738312"/>
            <a:ext cx="4234656" cy="348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defTabSz="761970" eaLnBrk="0" hangingPunct="0">
              <a:spcBef>
                <a:spcPct val="0"/>
              </a:spcBef>
              <a:buNone/>
            </a:pPr>
            <a:r>
              <a:rPr lang="fr-FR" altLang="en-US" sz="1667">
                <a:solidFill>
                  <a:srgbClr val="000000"/>
                </a:solidFill>
                <a:latin typeface="Arial" panose="020B0604020202020204" pitchFamily="34" charset="0"/>
                <a:cs typeface="+mn-cs"/>
              </a:rPr>
              <a:t>      B                         NB                       †</a:t>
            </a:r>
            <a:endParaRPr lang="fr-FR" altLang="en-US" sz="2000">
              <a:solidFill>
                <a:srgbClr val="000000"/>
              </a:solidFill>
              <a:latin typeface="Arial" panose="020B0604020202020204" pitchFamily="34" charset="0"/>
              <a:cs typeface="+mn-cs"/>
            </a:endParaRPr>
          </a:p>
        </p:txBody>
      </p:sp>
      <p:sp>
        <p:nvSpPr>
          <p:cNvPr id="27654" name="ZoneTexte 11">
            <a:extLst>
              <a:ext uri="{FF2B5EF4-FFF2-40B4-BE49-F238E27FC236}">
                <a16:creationId xmlns:a16="http://schemas.microsoft.com/office/drawing/2014/main" id="{B5B403AA-25A9-5F4F-9F74-0CC0CA76B6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7949" y="2098146"/>
            <a:ext cx="780521" cy="12954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defTabSz="761970" eaLnBrk="0" hangingPunct="0">
              <a:spcBef>
                <a:spcPct val="0"/>
              </a:spcBef>
              <a:buNone/>
            </a:pPr>
            <a:r>
              <a:rPr lang="fr-FR" altLang="en-US" sz="1667">
                <a:solidFill>
                  <a:srgbClr val="000000"/>
                </a:solidFill>
                <a:latin typeface="Arial" panose="020B0604020202020204" pitchFamily="34" charset="0"/>
                <a:cs typeface="+mn-cs"/>
              </a:rPr>
              <a:t>   B</a:t>
            </a:r>
          </a:p>
          <a:p>
            <a:pPr defTabSz="761970" eaLnBrk="0" hangingPunct="0">
              <a:lnSpc>
                <a:spcPct val="200000"/>
              </a:lnSpc>
              <a:spcBef>
                <a:spcPct val="0"/>
              </a:spcBef>
              <a:buNone/>
            </a:pPr>
            <a:r>
              <a:rPr lang="fr-FR" altLang="en-US" sz="1667">
                <a:solidFill>
                  <a:srgbClr val="000000"/>
                </a:solidFill>
                <a:latin typeface="Arial" panose="020B0604020202020204" pitchFamily="34" charset="0"/>
                <a:cs typeface="+mn-cs"/>
              </a:rPr>
              <a:t> NB</a:t>
            </a:r>
          </a:p>
          <a:p>
            <a:pPr defTabSz="761970" eaLnBrk="0" hangingPunct="0">
              <a:lnSpc>
                <a:spcPct val="200000"/>
              </a:lnSpc>
              <a:spcBef>
                <a:spcPct val="0"/>
              </a:spcBef>
              <a:buNone/>
            </a:pPr>
            <a:r>
              <a:rPr lang="fr-FR" altLang="en-US" sz="1667">
                <a:solidFill>
                  <a:srgbClr val="000000"/>
                </a:solidFill>
                <a:latin typeface="Arial" panose="020B0604020202020204" pitchFamily="34" charset="0"/>
                <a:cs typeface="+mn-cs"/>
              </a:rPr>
              <a:t>   †</a:t>
            </a:r>
            <a:endParaRPr lang="fr-FR" altLang="en-US" sz="2000">
              <a:solidFill>
                <a:srgbClr val="000000"/>
              </a:solidFill>
              <a:latin typeface="Arial" panose="020B0604020202020204" pitchFamily="34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9135354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>
            <a:extLst>
              <a:ext uri="{FF2B5EF4-FFF2-40B4-BE49-F238E27FC236}">
                <a16:creationId xmlns:a16="http://schemas.microsoft.com/office/drawing/2014/main" id="{7AF3D33B-6DA2-C34C-9806-5F11E6D7A62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333500" y="178594"/>
            <a:ext cx="6477000" cy="952500"/>
          </a:xfrm>
        </p:spPr>
        <p:txBody>
          <a:bodyPr/>
          <a:lstStyle/>
          <a:p>
            <a:pPr eaLnBrk="1" hangingPunct="1"/>
            <a:r>
              <a:rPr lang="fr-FR" altLang="en-US" dirty="0"/>
              <a:t>transition </a:t>
            </a:r>
            <a:r>
              <a:rPr lang="fr-FR" altLang="en-US" dirty="0" err="1"/>
              <a:t>parameters</a:t>
            </a:r>
            <a:endParaRPr lang="fr-FR" altLang="en-US" dirty="0"/>
          </a:p>
        </p:txBody>
      </p:sp>
      <p:sp>
        <p:nvSpPr>
          <p:cNvPr id="27651" name="Rectangle 3">
            <a:extLst>
              <a:ext uri="{FF2B5EF4-FFF2-40B4-BE49-F238E27FC236}">
                <a16:creationId xmlns:a16="http://schemas.microsoft.com/office/drawing/2014/main" id="{FB3250DB-069D-3541-B495-73BE53190E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2258405"/>
            <a:ext cx="184731" cy="348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defTabSz="761970" eaLnBrk="0" hangingPunct="0">
              <a:spcBef>
                <a:spcPct val="0"/>
              </a:spcBef>
              <a:buNone/>
            </a:pPr>
            <a:endParaRPr lang="en-US" altLang="en-US" sz="1667">
              <a:solidFill>
                <a:prstClr val="black"/>
              </a:solidFill>
              <a:latin typeface="Arial" panose="020B0604020202020204" pitchFamily="34" charset="0"/>
              <a:cs typeface="+mn-cs"/>
            </a:endParaRPr>
          </a:p>
        </p:txBody>
      </p:sp>
      <p:graphicFrame>
        <p:nvGraphicFramePr>
          <p:cNvPr id="27652" name="Object 2">
            <a:extLst>
              <a:ext uri="{FF2B5EF4-FFF2-40B4-BE49-F238E27FC236}">
                <a16:creationId xmlns:a16="http://schemas.microsoft.com/office/drawing/2014/main" id="{23757578-F4E1-AC44-87E2-0C75A74FC94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643063" y="1959240"/>
          <a:ext cx="5591969" cy="14776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705" name="Équation" r:id="rId3" imgW="62026800" imgH="16383000" progId="Equation.3">
                  <p:embed/>
                </p:oleObj>
              </mc:Choice>
              <mc:Fallback>
                <p:oleObj name="Équation" r:id="rId3" imgW="62026800" imgH="16383000" progId="Equation.3">
                  <p:embed/>
                  <p:pic>
                    <p:nvPicPr>
                      <p:cNvPr id="27652" name="Object 2">
                        <a:extLst>
                          <a:ext uri="{FF2B5EF4-FFF2-40B4-BE49-F238E27FC236}">
                            <a16:creationId xmlns:a16="http://schemas.microsoft.com/office/drawing/2014/main" id="{23757578-F4E1-AC44-87E2-0C75A74FC94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43063" y="1959240"/>
                        <a:ext cx="5591969" cy="147769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653" name="ZoneTexte 6">
            <a:extLst>
              <a:ext uri="{FF2B5EF4-FFF2-40B4-BE49-F238E27FC236}">
                <a16:creationId xmlns:a16="http://schemas.microsoft.com/office/drawing/2014/main" id="{8F4FE670-7345-1146-B3E9-FE2C3192A9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17032" y="1738312"/>
            <a:ext cx="4234656" cy="348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defTabSz="761970" eaLnBrk="0" hangingPunct="0">
              <a:spcBef>
                <a:spcPct val="0"/>
              </a:spcBef>
              <a:buNone/>
            </a:pPr>
            <a:r>
              <a:rPr lang="fr-FR" altLang="en-US" sz="1667">
                <a:solidFill>
                  <a:srgbClr val="000000"/>
                </a:solidFill>
                <a:latin typeface="Arial" panose="020B0604020202020204" pitchFamily="34" charset="0"/>
                <a:cs typeface="+mn-cs"/>
              </a:rPr>
              <a:t>      B                         NB                       †</a:t>
            </a:r>
            <a:endParaRPr lang="fr-FR" altLang="en-US" sz="2000">
              <a:solidFill>
                <a:srgbClr val="000000"/>
              </a:solidFill>
              <a:latin typeface="Arial" panose="020B0604020202020204" pitchFamily="34" charset="0"/>
              <a:cs typeface="+mn-cs"/>
            </a:endParaRPr>
          </a:p>
        </p:txBody>
      </p:sp>
      <p:sp>
        <p:nvSpPr>
          <p:cNvPr id="27654" name="ZoneTexte 11">
            <a:extLst>
              <a:ext uri="{FF2B5EF4-FFF2-40B4-BE49-F238E27FC236}">
                <a16:creationId xmlns:a16="http://schemas.microsoft.com/office/drawing/2014/main" id="{B5B403AA-25A9-5F4F-9F74-0CC0CA76B6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7949" y="2098146"/>
            <a:ext cx="780521" cy="12954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defTabSz="761970" eaLnBrk="0" hangingPunct="0">
              <a:spcBef>
                <a:spcPct val="0"/>
              </a:spcBef>
              <a:buNone/>
            </a:pPr>
            <a:r>
              <a:rPr lang="fr-FR" altLang="en-US" sz="1667">
                <a:solidFill>
                  <a:srgbClr val="000000"/>
                </a:solidFill>
                <a:latin typeface="Arial" panose="020B0604020202020204" pitchFamily="34" charset="0"/>
                <a:cs typeface="+mn-cs"/>
              </a:rPr>
              <a:t>   B</a:t>
            </a:r>
          </a:p>
          <a:p>
            <a:pPr defTabSz="761970" eaLnBrk="0" hangingPunct="0">
              <a:lnSpc>
                <a:spcPct val="200000"/>
              </a:lnSpc>
              <a:spcBef>
                <a:spcPct val="0"/>
              </a:spcBef>
              <a:buNone/>
            </a:pPr>
            <a:r>
              <a:rPr lang="fr-FR" altLang="en-US" sz="1667">
                <a:solidFill>
                  <a:srgbClr val="000000"/>
                </a:solidFill>
                <a:latin typeface="Arial" panose="020B0604020202020204" pitchFamily="34" charset="0"/>
                <a:cs typeface="+mn-cs"/>
              </a:rPr>
              <a:t> NB</a:t>
            </a:r>
          </a:p>
          <a:p>
            <a:pPr defTabSz="761970" eaLnBrk="0" hangingPunct="0">
              <a:lnSpc>
                <a:spcPct val="200000"/>
              </a:lnSpc>
              <a:spcBef>
                <a:spcPct val="0"/>
              </a:spcBef>
              <a:buNone/>
            </a:pPr>
            <a:r>
              <a:rPr lang="fr-FR" altLang="en-US" sz="1667">
                <a:solidFill>
                  <a:srgbClr val="000000"/>
                </a:solidFill>
                <a:latin typeface="Arial" panose="020B0604020202020204" pitchFamily="34" charset="0"/>
                <a:cs typeface="+mn-cs"/>
              </a:rPr>
              <a:t>   †</a:t>
            </a:r>
            <a:endParaRPr lang="fr-FR" altLang="en-US" sz="2000">
              <a:solidFill>
                <a:srgbClr val="000000"/>
              </a:solidFill>
              <a:latin typeface="Arial" panose="020B0604020202020204" pitchFamily="34" charset="0"/>
              <a:cs typeface="+mn-cs"/>
            </a:endParaRPr>
          </a:p>
        </p:txBody>
      </p:sp>
      <p:grpSp>
        <p:nvGrpSpPr>
          <p:cNvPr id="9" name="Gruppieren 3">
            <a:extLst>
              <a:ext uri="{FF2B5EF4-FFF2-40B4-BE49-F238E27FC236}">
                <a16:creationId xmlns:a16="http://schemas.microsoft.com/office/drawing/2014/main" id="{79767971-A11D-B941-8684-12E30E090896}"/>
              </a:ext>
            </a:extLst>
          </p:cNvPr>
          <p:cNvGrpSpPr/>
          <p:nvPr/>
        </p:nvGrpSpPr>
        <p:grpSpPr>
          <a:xfrm>
            <a:off x="812801" y="4063495"/>
            <a:ext cx="5967413" cy="1305388"/>
            <a:chOff x="812800" y="5473322"/>
            <a:chExt cx="5967413" cy="1566466"/>
          </a:xfrm>
        </p:grpSpPr>
        <p:grpSp>
          <p:nvGrpSpPr>
            <p:cNvPr id="10" name="Group 62">
              <a:extLst>
                <a:ext uri="{FF2B5EF4-FFF2-40B4-BE49-F238E27FC236}">
                  <a16:creationId xmlns:a16="http://schemas.microsoft.com/office/drawing/2014/main" id="{CD0FBE90-B16D-7547-A293-0D2CD2D238A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12800" y="5473322"/>
              <a:ext cx="5967413" cy="1099792"/>
              <a:chOff x="398319" y="4084934"/>
              <a:chExt cx="5966066" cy="1100151"/>
            </a:xfrm>
          </p:grpSpPr>
          <p:graphicFrame>
            <p:nvGraphicFramePr>
              <p:cNvPr id="12" name="Object 4">
                <a:extLst>
                  <a:ext uri="{FF2B5EF4-FFF2-40B4-BE49-F238E27FC236}">
                    <a16:creationId xmlns:a16="http://schemas.microsoft.com/office/drawing/2014/main" id="{A3DB049C-04B9-3F40-AFC1-BA112BA2BBE5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612180" y="4636266"/>
              <a:ext cx="1752205" cy="548819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27706" name="Equation" r:id="rId5" imgW="1168200" imgH="304560" progId="Equation.DSMT4">
                      <p:embed/>
                    </p:oleObj>
                  </mc:Choice>
                  <mc:Fallback>
                    <p:oleObj name="Equation" r:id="rId5" imgW="1168200" imgH="304560" progId="Equation.DSMT4">
                      <p:embed/>
                      <p:pic>
                        <p:nvPicPr>
                          <p:cNvPr id="12" name="Object 4">
                            <a:extLst>
                              <a:ext uri="{FF2B5EF4-FFF2-40B4-BE49-F238E27FC236}">
                                <a16:creationId xmlns:a16="http://schemas.microsoft.com/office/drawing/2014/main" id="{A3DB049C-04B9-3F40-AFC1-BA112BA2BBE5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612180" y="4636266"/>
                            <a:ext cx="1752205" cy="548819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3" name="Rectangle 61">
                <a:extLst>
                  <a:ext uri="{FF2B5EF4-FFF2-40B4-BE49-F238E27FC236}">
                    <a16:creationId xmlns:a16="http://schemas.microsoft.com/office/drawing/2014/main" id="{0154881B-0D8B-DD4A-A378-757105A886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8319" y="4084934"/>
                <a:ext cx="1697517" cy="4433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de-CH" sz="1800" i="1" dirty="0">
                    <a:latin typeface="Calibri" pitchFamily="34" charset="0"/>
                  </a:rPr>
                  <a:t>BUGS </a:t>
                </a:r>
                <a:r>
                  <a:rPr lang="de-CH" sz="1800" i="1" dirty="0" err="1">
                    <a:latin typeface="Calibri" pitchFamily="34" charset="0"/>
                  </a:rPr>
                  <a:t>language</a:t>
                </a:r>
                <a:r>
                  <a:rPr lang="de-CH" sz="1800" i="1" dirty="0">
                    <a:latin typeface="Calibri" pitchFamily="34" charset="0"/>
                  </a:rPr>
                  <a:t>:</a:t>
                </a:r>
              </a:p>
            </p:txBody>
          </p:sp>
        </p:grpSp>
        <p:graphicFrame>
          <p:nvGraphicFramePr>
            <p:cNvPr id="11" name="Objekt 1">
              <a:extLst>
                <a:ext uri="{FF2B5EF4-FFF2-40B4-BE49-F238E27FC236}">
                  <a16:creationId xmlns:a16="http://schemas.microsoft.com/office/drawing/2014/main" id="{B0B7DB34-2591-6D48-ABF4-1B43EF33F819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904875" y="5873079"/>
            <a:ext cx="3319272" cy="116670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7707" name="Equation" r:id="rId7" imgW="2514600" imgH="736560" progId="Equation.DSMT4">
                    <p:embed/>
                  </p:oleObj>
                </mc:Choice>
                <mc:Fallback>
                  <p:oleObj name="Equation" r:id="rId7" imgW="2514600" imgH="736560" progId="Equation.DSMT4">
                    <p:embed/>
                    <p:pic>
                      <p:nvPicPr>
                        <p:cNvPr id="11" name="Objekt 1">
                          <a:extLst>
                            <a:ext uri="{FF2B5EF4-FFF2-40B4-BE49-F238E27FC236}">
                              <a16:creationId xmlns:a16="http://schemas.microsoft.com/office/drawing/2014/main" id="{B0B7DB34-2591-6D48-ABF4-1B43EF33F81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04875" y="5873079"/>
                          <a:ext cx="3319272" cy="116670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371242451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>
            <a:extLst>
              <a:ext uri="{FF2B5EF4-FFF2-40B4-BE49-F238E27FC236}">
                <a16:creationId xmlns:a16="http://schemas.microsoft.com/office/drawing/2014/main" id="{39B8912F-06D8-FB46-8561-0114879E3E9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333500" y="178594"/>
            <a:ext cx="6477000" cy="952500"/>
          </a:xfrm>
        </p:spPr>
        <p:txBody>
          <a:bodyPr/>
          <a:lstStyle/>
          <a:p>
            <a:pPr eaLnBrk="1" hangingPunct="1"/>
            <a:r>
              <a:rPr lang="fr-FR" altLang="en-US" dirty="0"/>
              <a:t>transition </a:t>
            </a:r>
            <a:r>
              <a:rPr lang="fr-FR" altLang="en-US" dirty="0" err="1"/>
              <a:t>parameters</a:t>
            </a:r>
            <a:r>
              <a:rPr lang="fr-FR" altLang="en-US" dirty="0"/>
              <a:t> - 2 </a:t>
            </a:r>
            <a:r>
              <a:rPr lang="fr-FR" altLang="en-US" dirty="0" err="1"/>
              <a:t>steps</a:t>
            </a:r>
            <a:endParaRPr lang="fr-FR" altLang="en-US" dirty="0"/>
          </a:p>
        </p:txBody>
      </p:sp>
      <p:sp>
        <p:nvSpPr>
          <p:cNvPr id="28675" name="Rectangle 3">
            <a:extLst>
              <a:ext uri="{FF2B5EF4-FFF2-40B4-BE49-F238E27FC236}">
                <a16:creationId xmlns:a16="http://schemas.microsoft.com/office/drawing/2014/main" id="{E3D0C496-CEBE-8242-8626-39037435C2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283290"/>
            <a:ext cx="184731" cy="348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defTabSz="761970" eaLnBrk="0" hangingPunct="0">
              <a:spcBef>
                <a:spcPct val="0"/>
              </a:spcBef>
              <a:buNone/>
            </a:pPr>
            <a:endParaRPr lang="en-US" altLang="en-US" sz="1667">
              <a:solidFill>
                <a:prstClr val="black"/>
              </a:solidFill>
              <a:latin typeface="Arial" panose="020B0604020202020204" pitchFamily="34" charset="0"/>
              <a:cs typeface="+mn-cs"/>
            </a:endParaRPr>
          </a:p>
        </p:txBody>
      </p:sp>
      <p:graphicFrame>
        <p:nvGraphicFramePr>
          <p:cNvPr id="28677" name="Object 3">
            <a:extLst>
              <a:ext uri="{FF2B5EF4-FFF2-40B4-BE49-F238E27FC236}">
                <a16:creationId xmlns:a16="http://schemas.microsoft.com/office/drawing/2014/main" id="{362C4F50-CACE-9646-9F3C-73641D295B9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894667" y="1624542"/>
          <a:ext cx="2717271" cy="14776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365" name="Équation" r:id="rId3" imgW="30137100" imgH="16383000" progId="Equation.3">
                  <p:embed/>
                </p:oleObj>
              </mc:Choice>
              <mc:Fallback>
                <p:oleObj name="Équation" r:id="rId3" imgW="30137100" imgH="16383000" progId="Equation.3">
                  <p:embed/>
                  <p:pic>
                    <p:nvPicPr>
                      <p:cNvPr id="28677" name="Object 3">
                        <a:extLst>
                          <a:ext uri="{FF2B5EF4-FFF2-40B4-BE49-F238E27FC236}">
                            <a16:creationId xmlns:a16="http://schemas.microsoft.com/office/drawing/2014/main" id="{362C4F50-CACE-9646-9F3C-73641D295B9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94667" y="1624542"/>
                        <a:ext cx="2717271" cy="147769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678" name="ZoneTexte 7">
            <a:extLst>
              <a:ext uri="{FF2B5EF4-FFF2-40B4-BE49-F238E27FC236}">
                <a16:creationId xmlns:a16="http://schemas.microsoft.com/office/drawing/2014/main" id="{17675BCA-B353-A245-8D32-8EAE4A1686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14271" y="1403615"/>
            <a:ext cx="2460625" cy="348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defTabSz="761970" eaLnBrk="0" hangingPunct="0">
              <a:spcBef>
                <a:spcPct val="0"/>
              </a:spcBef>
              <a:buNone/>
            </a:pPr>
            <a:r>
              <a:rPr lang="fr-FR" altLang="en-US" sz="1667">
                <a:solidFill>
                  <a:srgbClr val="000000"/>
                </a:solidFill>
                <a:latin typeface="Arial" panose="020B0604020202020204" pitchFamily="34" charset="0"/>
                <a:cs typeface="+mn-cs"/>
              </a:rPr>
              <a:t>  </a:t>
            </a:r>
            <a:r>
              <a:rPr lang="fr-FR" altLang="en-US" sz="1667" i="1">
                <a:solidFill>
                  <a:srgbClr val="00B050"/>
                </a:solidFill>
                <a:latin typeface="Arial" panose="020B0604020202020204" pitchFamily="34" charset="0"/>
                <a:cs typeface="+mn-cs"/>
              </a:rPr>
              <a:t>SB      SNB </a:t>
            </a:r>
            <a:r>
              <a:rPr lang="fr-FR" altLang="en-US" sz="1667">
                <a:solidFill>
                  <a:srgbClr val="00B050"/>
                </a:solidFill>
                <a:latin typeface="Arial" panose="020B0604020202020204" pitchFamily="34" charset="0"/>
                <a:cs typeface="+mn-cs"/>
              </a:rPr>
              <a:t>         </a:t>
            </a:r>
            <a:r>
              <a:rPr lang="fr-FR" altLang="en-US" sz="1667">
                <a:solidFill>
                  <a:srgbClr val="000000"/>
                </a:solidFill>
                <a:latin typeface="Arial" panose="020B0604020202020204" pitchFamily="34" charset="0"/>
                <a:cs typeface="+mn-cs"/>
              </a:rPr>
              <a:t>†</a:t>
            </a:r>
            <a:endParaRPr lang="fr-FR" altLang="en-US" sz="2000">
              <a:solidFill>
                <a:srgbClr val="000000"/>
              </a:solidFill>
              <a:latin typeface="Arial" panose="020B0604020202020204" pitchFamily="34" charset="0"/>
              <a:cs typeface="+mn-cs"/>
            </a:endParaRPr>
          </a:p>
        </p:txBody>
      </p:sp>
      <p:sp>
        <p:nvSpPr>
          <p:cNvPr id="28679" name="ZoneTexte 10">
            <a:extLst>
              <a:ext uri="{FF2B5EF4-FFF2-40B4-BE49-F238E27FC236}">
                <a16:creationId xmlns:a16="http://schemas.microsoft.com/office/drawing/2014/main" id="{260C3436-7CD6-8647-9225-BE33A1E095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70792" y="1748896"/>
            <a:ext cx="780521" cy="12954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defTabSz="761970" eaLnBrk="0" hangingPunct="0">
              <a:spcBef>
                <a:spcPct val="0"/>
              </a:spcBef>
              <a:buNone/>
            </a:pPr>
            <a:r>
              <a:rPr lang="fr-FR" altLang="en-US" sz="1667">
                <a:solidFill>
                  <a:srgbClr val="000000"/>
                </a:solidFill>
                <a:latin typeface="Arial" panose="020B0604020202020204" pitchFamily="34" charset="0"/>
                <a:cs typeface="+mn-cs"/>
              </a:rPr>
              <a:t>   B(t)</a:t>
            </a:r>
          </a:p>
          <a:p>
            <a:pPr defTabSz="761970" eaLnBrk="0" hangingPunct="0">
              <a:lnSpc>
                <a:spcPct val="200000"/>
              </a:lnSpc>
              <a:spcBef>
                <a:spcPct val="0"/>
              </a:spcBef>
              <a:buNone/>
            </a:pPr>
            <a:r>
              <a:rPr lang="fr-FR" altLang="en-US" sz="1667">
                <a:solidFill>
                  <a:srgbClr val="000000"/>
                </a:solidFill>
                <a:latin typeface="Arial" panose="020B0604020202020204" pitchFamily="34" charset="0"/>
                <a:cs typeface="+mn-cs"/>
              </a:rPr>
              <a:t> NB(t)</a:t>
            </a:r>
          </a:p>
          <a:p>
            <a:pPr defTabSz="761970" eaLnBrk="0" hangingPunct="0">
              <a:lnSpc>
                <a:spcPct val="200000"/>
              </a:lnSpc>
              <a:spcBef>
                <a:spcPct val="0"/>
              </a:spcBef>
              <a:buNone/>
            </a:pPr>
            <a:r>
              <a:rPr lang="fr-FR" altLang="en-US" sz="1667">
                <a:solidFill>
                  <a:srgbClr val="000000"/>
                </a:solidFill>
                <a:latin typeface="Arial" panose="020B0604020202020204" pitchFamily="34" charset="0"/>
                <a:cs typeface="+mn-cs"/>
              </a:rPr>
              <a:t>    †</a:t>
            </a:r>
            <a:endParaRPr lang="fr-FR" altLang="en-US" sz="2000">
              <a:solidFill>
                <a:srgbClr val="000000"/>
              </a:solidFill>
              <a:latin typeface="Arial" panose="020B0604020202020204" pitchFamily="34" charset="0"/>
              <a:cs typeface="+mn-cs"/>
            </a:endParaRPr>
          </a:p>
        </p:txBody>
      </p:sp>
      <p:graphicFrame>
        <p:nvGraphicFramePr>
          <p:cNvPr id="28680" name="Objet 1">
            <a:extLst>
              <a:ext uri="{FF2B5EF4-FFF2-40B4-BE49-F238E27FC236}">
                <a16:creationId xmlns:a16="http://schemas.microsoft.com/office/drawing/2014/main" id="{2FF9EFB5-B1AA-A246-A720-FDEDBD5B995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991240" y="3959490"/>
          <a:ext cx="2980531" cy="14776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366" name="Équation" r:id="rId5" imgW="33058100" imgH="16383000" progId="Equation.3">
                  <p:embed/>
                </p:oleObj>
              </mc:Choice>
              <mc:Fallback>
                <p:oleObj name="Équation" r:id="rId5" imgW="33058100" imgH="16383000" progId="Equation.3">
                  <p:embed/>
                  <p:pic>
                    <p:nvPicPr>
                      <p:cNvPr id="28680" name="Objet 1">
                        <a:extLst>
                          <a:ext uri="{FF2B5EF4-FFF2-40B4-BE49-F238E27FC236}">
                            <a16:creationId xmlns:a16="http://schemas.microsoft.com/office/drawing/2014/main" id="{2FF9EFB5-B1AA-A246-A720-FDEDBD5B995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91240" y="3959490"/>
                        <a:ext cx="2980531" cy="147769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ZoneTexte 2">
            <a:extLst>
              <a:ext uri="{FF2B5EF4-FFF2-40B4-BE49-F238E27FC236}">
                <a16:creationId xmlns:a16="http://schemas.microsoft.com/office/drawing/2014/main" id="{10AC232C-2AF9-BB4C-8ED6-2F4806D2B74F}"/>
              </a:ext>
            </a:extLst>
          </p:cNvPr>
          <p:cNvSpPr txBox="1"/>
          <p:nvPr/>
        </p:nvSpPr>
        <p:spPr>
          <a:xfrm>
            <a:off x="1152261" y="1957917"/>
            <a:ext cx="1931458" cy="70788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defTabSz="761970" eaLnBrk="0" hangingPunct="0">
              <a:defRPr/>
            </a:pPr>
            <a:r>
              <a:rPr lang="fr-FR" sz="2000" dirty="0" err="1">
                <a:solidFill>
                  <a:srgbClr val="1F497D">
                    <a:lumMod val="60000"/>
                    <a:lumOff val="40000"/>
                  </a:srgbClr>
                </a:solidFill>
                <a:latin typeface="Arial" charset="0"/>
                <a:cs typeface="+mn-cs"/>
              </a:rPr>
              <a:t>Step</a:t>
            </a:r>
            <a:r>
              <a:rPr lang="fr-FR" sz="2000" dirty="0">
                <a:solidFill>
                  <a:srgbClr val="1F497D">
                    <a:lumMod val="60000"/>
                    <a:lumOff val="40000"/>
                  </a:srgbClr>
                </a:solidFill>
                <a:latin typeface="Arial" charset="0"/>
                <a:cs typeface="+mn-cs"/>
              </a:rPr>
              <a:t> 1: </a:t>
            </a:r>
            <a:r>
              <a:rPr lang="fr-FR" sz="2000" dirty="0" err="1">
                <a:solidFill>
                  <a:srgbClr val="1F497D">
                    <a:lumMod val="60000"/>
                    <a:lumOff val="40000"/>
                  </a:srgbClr>
                </a:solidFill>
                <a:latin typeface="Arial" charset="0"/>
                <a:cs typeface="+mn-cs"/>
              </a:rPr>
              <a:t>Survival</a:t>
            </a:r>
            <a:r>
              <a:rPr lang="fr-FR" sz="2000" dirty="0">
                <a:solidFill>
                  <a:srgbClr val="1F497D">
                    <a:lumMod val="60000"/>
                    <a:lumOff val="40000"/>
                  </a:srgbClr>
                </a:solidFill>
                <a:latin typeface="Arial" charset="0"/>
                <a:cs typeface="+mn-cs"/>
              </a:rPr>
              <a:t> </a:t>
            </a:r>
            <a:endParaRPr lang="en-US" sz="2000" dirty="0">
              <a:solidFill>
                <a:srgbClr val="1F497D">
                  <a:lumMod val="60000"/>
                  <a:lumOff val="40000"/>
                </a:srgbClr>
              </a:solidFill>
              <a:latin typeface="Arial" charset="0"/>
              <a:cs typeface="+mn-cs"/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EB1362A1-31F5-304F-9867-9952C669B685}"/>
              </a:ext>
            </a:extLst>
          </p:cNvPr>
          <p:cNvSpPr txBox="1"/>
          <p:nvPr/>
        </p:nvSpPr>
        <p:spPr>
          <a:xfrm>
            <a:off x="1152261" y="4357688"/>
            <a:ext cx="2218531" cy="70788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defTabSz="761970" eaLnBrk="0" hangingPunct="0">
              <a:defRPr/>
            </a:pPr>
            <a:r>
              <a:rPr lang="fr-FR" sz="2000" dirty="0" err="1">
                <a:solidFill>
                  <a:srgbClr val="1F497D">
                    <a:lumMod val="60000"/>
                    <a:lumOff val="40000"/>
                  </a:srgbClr>
                </a:solidFill>
                <a:latin typeface="Arial" charset="0"/>
                <a:cs typeface="+mn-cs"/>
              </a:rPr>
              <a:t>Step</a:t>
            </a:r>
            <a:r>
              <a:rPr lang="fr-FR" sz="2000" dirty="0">
                <a:solidFill>
                  <a:srgbClr val="1F497D">
                    <a:lumMod val="60000"/>
                    <a:lumOff val="40000"/>
                  </a:srgbClr>
                </a:solidFill>
                <a:latin typeface="Arial" charset="0"/>
                <a:cs typeface="+mn-cs"/>
              </a:rPr>
              <a:t> 2: </a:t>
            </a:r>
          </a:p>
          <a:p>
            <a:pPr defTabSz="761970" eaLnBrk="0" hangingPunct="0">
              <a:defRPr/>
            </a:pPr>
            <a:r>
              <a:rPr lang="fr-FR" sz="2000" dirty="0" err="1">
                <a:solidFill>
                  <a:srgbClr val="1F497D">
                    <a:lumMod val="60000"/>
                    <a:lumOff val="40000"/>
                  </a:srgbClr>
                </a:solidFill>
                <a:latin typeface="Arial" charset="0"/>
                <a:cs typeface="+mn-cs"/>
              </a:rPr>
              <a:t>Breeding</a:t>
            </a:r>
            <a:r>
              <a:rPr lang="fr-FR" sz="2000" dirty="0">
                <a:solidFill>
                  <a:srgbClr val="1F497D">
                    <a:lumMod val="60000"/>
                    <a:lumOff val="40000"/>
                  </a:srgbClr>
                </a:solidFill>
                <a:latin typeface="Arial" charset="0"/>
                <a:cs typeface="+mn-cs"/>
              </a:rPr>
              <a:t> </a:t>
            </a:r>
            <a:endParaRPr lang="en-US" sz="2000" dirty="0">
              <a:solidFill>
                <a:srgbClr val="1F497D">
                  <a:lumMod val="60000"/>
                  <a:lumOff val="40000"/>
                </a:srgbClr>
              </a:solidFill>
              <a:latin typeface="Arial" charset="0"/>
              <a:cs typeface="+mn-cs"/>
            </a:endParaRPr>
          </a:p>
        </p:txBody>
      </p:sp>
      <p:sp>
        <p:nvSpPr>
          <p:cNvPr id="28683" name="ZoneTexte 8">
            <a:extLst>
              <a:ext uri="{FF2B5EF4-FFF2-40B4-BE49-F238E27FC236}">
                <a16:creationId xmlns:a16="http://schemas.microsoft.com/office/drawing/2014/main" id="{23C87491-4839-CF49-9951-07AF891D80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92501" y="4057386"/>
            <a:ext cx="600604" cy="129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defTabSz="761970" eaLnBrk="0" hangingPunct="0">
              <a:spcBef>
                <a:spcPct val="0"/>
              </a:spcBef>
              <a:buNone/>
            </a:pPr>
            <a:r>
              <a:rPr lang="fr-FR" altLang="en-US" sz="1500" i="1">
                <a:solidFill>
                  <a:srgbClr val="00B050"/>
                </a:solidFill>
                <a:latin typeface="Arial" panose="020B0604020202020204" pitchFamily="34" charset="0"/>
                <a:cs typeface="+mn-cs"/>
              </a:rPr>
              <a:t>SB</a:t>
            </a:r>
          </a:p>
          <a:p>
            <a:pPr defTabSz="761970" eaLnBrk="0" hangingPunct="0">
              <a:lnSpc>
                <a:spcPct val="250000"/>
              </a:lnSpc>
              <a:spcBef>
                <a:spcPct val="0"/>
              </a:spcBef>
              <a:buNone/>
            </a:pPr>
            <a:r>
              <a:rPr lang="fr-FR" altLang="en-US" sz="1500" i="1">
                <a:solidFill>
                  <a:srgbClr val="00B050"/>
                </a:solidFill>
                <a:latin typeface="Arial" panose="020B0604020202020204" pitchFamily="34" charset="0"/>
                <a:cs typeface="+mn-cs"/>
              </a:rPr>
              <a:t>SNB</a:t>
            </a:r>
          </a:p>
          <a:p>
            <a:pPr defTabSz="761970" eaLnBrk="0" hangingPunct="0">
              <a:lnSpc>
                <a:spcPct val="200000"/>
              </a:lnSpc>
              <a:spcBef>
                <a:spcPct val="0"/>
              </a:spcBef>
              <a:buNone/>
            </a:pPr>
            <a:r>
              <a:rPr lang="fr-FR" altLang="en-US" sz="1500">
                <a:solidFill>
                  <a:srgbClr val="000000"/>
                </a:solidFill>
                <a:latin typeface="Arial" panose="020B0604020202020204" pitchFamily="34" charset="0"/>
                <a:cs typeface="+mn-cs"/>
              </a:rPr>
              <a:t> †</a:t>
            </a:r>
            <a:endParaRPr lang="fr-FR" altLang="en-US" sz="1667">
              <a:solidFill>
                <a:srgbClr val="000000"/>
              </a:solidFill>
              <a:latin typeface="Arial" panose="020B0604020202020204" pitchFamily="34" charset="0"/>
              <a:cs typeface="+mn-cs"/>
            </a:endParaRPr>
          </a:p>
        </p:txBody>
      </p:sp>
      <p:sp>
        <p:nvSpPr>
          <p:cNvPr id="28684" name="ZoneTexte 9">
            <a:extLst>
              <a:ext uri="{FF2B5EF4-FFF2-40B4-BE49-F238E27FC236}">
                <a16:creationId xmlns:a16="http://schemas.microsoft.com/office/drawing/2014/main" id="{0F49A05D-0AA5-6A44-93E4-7B11A1A095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93104" y="3749146"/>
            <a:ext cx="2700073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defTabSz="761970" eaLnBrk="0" hangingPunct="0">
              <a:spcBef>
                <a:spcPct val="0"/>
              </a:spcBef>
              <a:buNone/>
            </a:pPr>
            <a:r>
              <a:rPr lang="fr-FR" altLang="en-US" sz="1500">
                <a:solidFill>
                  <a:srgbClr val="000000"/>
                </a:solidFill>
                <a:latin typeface="Arial" panose="020B0604020202020204" pitchFamily="34" charset="0"/>
                <a:cs typeface="+mn-cs"/>
              </a:rPr>
              <a:t>  B(t+1)          NB(t+1)          †</a:t>
            </a:r>
            <a:endParaRPr lang="fr-FR" altLang="en-US" sz="1667">
              <a:solidFill>
                <a:srgbClr val="000000"/>
              </a:solidFill>
              <a:latin typeface="Arial" panose="020B0604020202020204" pitchFamily="34" charset="0"/>
              <a:cs typeface="+mn-cs"/>
            </a:endParaRPr>
          </a:p>
        </p:txBody>
      </p:sp>
      <p:sp>
        <p:nvSpPr>
          <p:cNvPr id="28685" name="ZoneTexte 3">
            <a:extLst>
              <a:ext uri="{FF2B5EF4-FFF2-40B4-BE49-F238E27FC236}">
                <a16:creationId xmlns:a16="http://schemas.microsoft.com/office/drawing/2014/main" id="{96CF0778-FF40-774C-B7B9-061AD67524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" y="3217333"/>
            <a:ext cx="7620000" cy="348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defTabSz="761970" eaLnBrk="0" hangingPunct="0"/>
            <a:r>
              <a:rPr lang="fr-FR" altLang="fr-FR" sz="1667" i="1">
                <a:solidFill>
                  <a:srgbClr val="00B050"/>
                </a:solidFill>
                <a:cs typeface="+mn-cs"/>
              </a:rPr>
              <a:t>Intermediate states: SB </a:t>
            </a:r>
            <a:r>
              <a:rPr lang="fr-FR" altLang="fr-FR" sz="1667" i="1">
                <a:solidFill>
                  <a:prstClr val="black"/>
                </a:solidFill>
                <a:cs typeface="+mn-cs"/>
              </a:rPr>
              <a:t>=</a:t>
            </a:r>
            <a:r>
              <a:rPr lang="fr-FR" altLang="fr-FR" sz="1667" i="1">
                <a:solidFill>
                  <a:srgbClr val="00B050"/>
                </a:solidFill>
                <a:cs typeface="+mn-cs"/>
              </a:rPr>
              <a:t> </a:t>
            </a:r>
            <a:r>
              <a:rPr lang="fr-FR" altLang="fr-FR" sz="1667" i="1">
                <a:solidFill>
                  <a:prstClr val="black"/>
                </a:solidFill>
                <a:cs typeface="+mn-cs"/>
              </a:rPr>
              <a:t>‘surviving breeder’; </a:t>
            </a:r>
            <a:r>
              <a:rPr lang="fr-FR" altLang="fr-FR" sz="1667" i="1">
                <a:solidFill>
                  <a:srgbClr val="00B050"/>
                </a:solidFill>
                <a:cs typeface="+mn-cs"/>
              </a:rPr>
              <a:t>SNB </a:t>
            </a:r>
            <a:r>
              <a:rPr lang="fr-FR" altLang="fr-FR" sz="1667" i="1">
                <a:solidFill>
                  <a:prstClr val="black"/>
                </a:solidFill>
                <a:cs typeface="+mn-cs"/>
              </a:rPr>
              <a:t>= ‘surviving non-breeder’</a:t>
            </a:r>
            <a:endParaRPr lang="en-US" altLang="fr-FR" sz="1667" i="1">
              <a:solidFill>
                <a:prstClr val="black"/>
              </a:solidFill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4103484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>
            <a:extLst>
              <a:ext uri="{FF2B5EF4-FFF2-40B4-BE49-F238E27FC236}">
                <a16:creationId xmlns:a16="http://schemas.microsoft.com/office/drawing/2014/main" id="{02C5FAA2-69C9-B44B-8908-1195EFA38CC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333500" y="277813"/>
            <a:ext cx="6477000" cy="952500"/>
          </a:xfrm>
        </p:spPr>
        <p:txBody>
          <a:bodyPr/>
          <a:lstStyle/>
          <a:p>
            <a:pPr eaLnBrk="1" hangingPunct="1"/>
            <a:r>
              <a:rPr lang="fr-FR" altLang="en-US" dirty="0"/>
              <a:t>observation </a:t>
            </a:r>
            <a:r>
              <a:rPr lang="fr-FR" altLang="en-US" dirty="0" err="1"/>
              <a:t>parameters</a:t>
            </a:r>
            <a:endParaRPr lang="fr-FR" altLang="en-US" dirty="0"/>
          </a:p>
        </p:txBody>
      </p:sp>
      <p:sp>
        <p:nvSpPr>
          <p:cNvPr id="29699" name="Rectangle 4">
            <a:extLst>
              <a:ext uri="{FF2B5EF4-FFF2-40B4-BE49-F238E27FC236}">
                <a16:creationId xmlns:a16="http://schemas.microsoft.com/office/drawing/2014/main" id="{FD6F2622-CCB1-D346-A7C0-0AEF89D5AB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2987332"/>
            <a:ext cx="184731" cy="348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defTabSz="761970" eaLnBrk="0" hangingPunct="0">
              <a:spcBef>
                <a:spcPct val="0"/>
              </a:spcBef>
              <a:buNone/>
            </a:pPr>
            <a:endParaRPr lang="en-US" altLang="en-US" sz="1667">
              <a:solidFill>
                <a:prstClr val="black"/>
              </a:solidFill>
              <a:latin typeface="Arial" panose="020B0604020202020204" pitchFamily="34" charset="0"/>
              <a:cs typeface="+mn-cs"/>
            </a:endParaRPr>
          </a:p>
        </p:txBody>
      </p:sp>
      <p:graphicFrame>
        <p:nvGraphicFramePr>
          <p:cNvPr id="29700" name="Object 2">
            <a:extLst>
              <a:ext uri="{FF2B5EF4-FFF2-40B4-BE49-F238E27FC236}">
                <a16:creationId xmlns:a16="http://schemas.microsoft.com/office/drawing/2014/main" id="{0FD58F0D-D4C9-844A-A54E-5BDA43DA48A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82146" y="1944688"/>
          <a:ext cx="6631782" cy="15729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367" name="Équation" r:id="rId4" imgW="69049900" imgH="16383000" progId="Equation.3">
                  <p:embed/>
                </p:oleObj>
              </mc:Choice>
              <mc:Fallback>
                <p:oleObj name="Équation" r:id="rId4" imgW="69049900" imgH="16383000" progId="Equation.3">
                  <p:embed/>
                  <p:pic>
                    <p:nvPicPr>
                      <p:cNvPr id="29700" name="Object 2">
                        <a:extLst>
                          <a:ext uri="{FF2B5EF4-FFF2-40B4-BE49-F238E27FC236}">
                            <a16:creationId xmlns:a16="http://schemas.microsoft.com/office/drawing/2014/main" id="{0FD58F0D-D4C9-844A-A54E-5BDA43DA48A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82146" y="1944688"/>
                        <a:ext cx="6631782" cy="157294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701" name="ZoneTexte 6">
            <a:extLst>
              <a:ext uri="{FF2B5EF4-FFF2-40B4-BE49-F238E27FC236}">
                <a16:creationId xmlns:a16="http://schemas.microsoft.com/office/drawing/2014/main" id="{4AC81856-5AE3-2141-A118-631EB102EE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31157" y="2028032"/>
            <a:ext cx="780521" cy="14202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defTabSz="761970" eaLnBrk="0" hangingPunct="0">
              <a:spcBef>
                <a:spcPct val="0"/>
              </a:spcBef>
              <a:buNone/>
            </a:pPr>
            <a:r>
              <a:rPr lang="fr-FR" altLang="en-US" sz="2000">
                <a:solidFill>
                  <a:srgbClr val="000000"/>
                </a:solidFill>
                <a:latin typeface="Arial" panose="020B0604020202020204" pitchFamily="34" charset="0"/>
                <a:cs typeface="+mn-cs"/>
              </a:rPr>
              <a:t>   B</a:t>
            </a:r>
          </a:p>
          <a:p>
            <a:pPr defTabSz="761970" eaLnBrk="0" hangingPunct="0">
              <a:lnSpc>
                <a:spcPct val="200000"/>
              </a:lnSpc>
              <a:spcBef>
                <a:spcPct val="0"/>
              </a:spcBef>
              <a:buNone/>
            </a:pPr>
            <a:r>
              <a:rPr lang="fr-FR" altLang="en-US" sz="2000">
                <a:solidFill>
                  <a:srgbClr val="000000"/>
                </a:solidFill>
                <a:latin typeface="Arial" panose="020B0604020202020204" pitchFamily="34" charset="0"/>
                <a:cs typeface="+mn-cs"/>
              </a:rPr>
              <a:t> NB</a:t>
            </a:r>
          </a:p>
          <a:p>
            <a:pPr defTabSz="761970" eaLnBrk="0" hangingPunct="0">
              <a:lnSpc>
                <a:spcPct val="150000"/>
              </a:lnSpc>
              <a:spcBef>
                <a:spcPct val="0"/>
              </a:spcBef>
              <a:buNone/>
            </a:pPr>
            <a:r>
              <a:rPr lang="fr-FR" altLang="en-US" sz="2000">
                <a:solidFill>
                  <a:srgbClr val="000000"/>
                </a:solidFill>
                <a:latin typeface="Arial" panose="020B0604020202020204" pitchFamily="34" charset="0"/>
                <a:cs typeface="+mn-cs"/>
              </a:rPr>
              <a:t>   †</a:t>
            </a:r>
            <a:endParaRPr lang="fr-FR" altLang="en-US" sz="2333">
              <a:solidFill>
                <a:srgbClr val="000000"/>
              </a:solidFill>
              <a:latin typeface="Arial" panose="020B0604020202020204" pitchFamily="34" charset="0"/>
              <a:cs typeface="+mn-cs"/>
            </a:endParaRPr>
          </a:p>
        </p:txBody>
      </p:sp>
      <p:sp>
        <p:nvSpPr>
          <p:cNvPr id="29702" name="ZoneTexte 7">
            <a:extLst>
              <a:ext uri="{FF2B5EF4-FFF2-40B4-BE49-F238E27FC236}">
                <a16:creationId xmlns:a16="http://schemas.microsoft.com/office/drawing/2014/main" id="{BD4ED952-F47C-C34E-B2D3-15DACD9FA0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31761" y="1692011"/>
            <a:ext cx="5400146" cy="348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defTabSz="761970" eaLnBrk="0" hangingPunct="0">
              <a:spcBef>
                <a:spcPct val="0"/>
              </a:spcBef>
              <a:buNone/>
            </a:pPr>
            <a:r>
              <a:rPr lang="fr-FR" altLang="en-US" sz="1667">
                <a:solidFill>
                  <a:srgbClr val="000000"/>
                </a:solidFill>
                <a:latin typeface="Arial" panose="020B0604020202020204" pitchFamily="34" charset="0"/>
                <a:cs typeface="+mn-cs"/>
              </a:rPr>
              <a:t>      0                  1                  2                          3</a:t>
            </a:r>
            <a:endParaRPr lang="fr-FR" altLang="en-US" sz="2000">
              <a:solidFill>
                <a:srgbClr val="000000"/>
              </a:solidFill>
              <a:latin typeface="Arial" panose="020B0604020202020204" pitchFamily="34" charset="0"/>
              <a:cs typeface="+mn-cs"/>
            </a:endParaRPr>
          </a:p>
        </p:txBody>
      </p:sp>
      <p:sp>
        <p:nvSpPr>
          <p:cNvPr id="29703" name="ZoneTexte 6">
            <a:extLst>
              <a:ext uri="{FF2B5EF4-FFF2-40B4-BE49-F238E27FC236}">
                <a16:creationId xmlns:a16="http://schemas.microsoft.com/office/drawing/2014/main" id="{E0D83CDB-001A-FC44-B014-D9A4586A3F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31157" y="2028032"/>
            <a:ext cx="780521" cy="14202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defTabSz="761970" eaLnBrk="0" hangingPunct="0">
              <a:spcBef>
                <a:spcPct val="0"/>
              </a:spcBef>
              <a:buNone/>
            </a:pPr>
            <a:r>
              <a:rPr lang="fr-FR" altLang="en-US" sz="2000">
                <a:solidFill>
                  <a:srgbClr val="000000"/>
                </a:solidFill>
                <a:latin typeface="Arial" panose="020B0604020202020204" pitchFamily="34" charset="0"/>
                <a:cs typeface="+mn-cs"/>
              </a:rPr>
              <a:t>   B</a:t>
            </a:r>
          </a:p>
          <a:p>
            <a:pPr defTabSz="761970" eaLnBrk="0" hangingPunct="0">
              <a:lnSpc>
                <a:spcPct val="200000"/>
              </a:lnSpc>
              <a:spcBef>
                <a:spcPct val="0"/>
              </a:spcBef>
              <a:buNone/>
            </a:pPr>
            <a:r>
              <a:rPr lang="fr-FR" altLang="en-US" sz="2000">
                <a:solidFill>
                  <a:srgbClr val="000000"/>
                </a:solidFill>
                <a:latin typeface="Arial" panose="020B0604020202020204" pitchFamily="34" charset="0"/>
                <a:cs typeface="+mn-cs"/>
              </a:rPr>
              <a:t> NB</a:t>
            </a:r>
          </a:p>
          <a:p>
            <a:pPr defTabSz="761970" eaLnBrk="0" hangingPunct="0">
              <a:lnSpc>
                <a:spcPct val="150000"/>
              </a:lnSpc>
              <a:spcBef>
                <a:spcPct val="0"/>
              </a:spcBef>
              <a:buNone/>
            </a:pPr>
            <a:r>
              <a:rPr lang="fr-FR" altLang="en-US" sz="2000">
                <a:solidFill>
                  <a:srgbClr val="000000"/>
                </a:solidFill>
                <a:latin typeface="Arial" panose="020B0604020202020204" pitchFamily="34" charset="0"/>
                <a:cs typeface="+mn-cs"/>
              </a:rPr>
              <a:t>   †</a:t>
            </a:r>
            <a:endParaRPr lang="fr-FR" altLang="en-US" sz="2333">
              <a:solidFill>
                <a:srgbClr val="000000"/>
              </a:solidFill>
              <a:latin typeface="Arial" panose="020B0604020202020204" pitchFamily="34" charset="0"/>
              <a:cs typeface="+mn-cs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BE980590-F043-5A4D-B021-4478BFC62E0B}"/>
              </a:ext>
            </a:extLst>
          </p:cNvPr>
          <p:cNvSpPr txBox="1"/>
          <p:nvPr/>
        </p:nvSpPr>
        <p:spPr>
          <a:xfrm>
            <a:off x="2829888" y="4143737"/>
            <a:ext cx="34842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DEFINIR PARAMETRES</a:t>
            </a:r>
          </a:p>
        </p:txBody>
      </p:sp>
    </p:spTree>
    <p:extLst>
      <p:ext uri="{BB962C8B-B14F-4D97-AF65-F5344CB8AC3E}">
        <p14:creationId xmlns:p14="http://schemas.microsoft.com/office/powerpoint/2010/main" val="39326016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>
            <a:extLst>
              <a:ext uri="{FF2B5EF4-FFF2-40B4-BE49-F238E27FC236}">
                <a16:creationId xmlns:a16="http://schemas.microsoft.com/office/drawing/2014/main" id="{15ACC7C5-05D9-DC46-B4B7-E2FFA50D943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333500" y="165660"/>
            <a:ext cx="7048500" cy="952500"/>
          </a:xfrm>
        </p:spPr>
        <p:txBody>
          <a:bodyPr/>
          <a:lstStyle/>
          <a:p>
            <a:pPr eaLnBrk="1" hangingPunct="1"/>
            <a:r>
              <a:rPr lang="fr-FR" altLang="en-US" dirty="0"/>
              <a:t>observations </a:t>
            </a:r>
            <a:r>
              <a:rPr lang="fr-FR" altLang="en-US" dirty="0" err="1"/>
              <a:t>parameters</a:t>
            </a:r>
            <a:r>
              <a:rPr lang="fr-FR" altLang="en-US" dirty="0"/>
              <a:t> – 2 </a:t>
            </a:r>
            <a:r>
              <a:rPr lang="fr-FR" altLang="en-US" dirty="0" err="1"/>
              <a:t>steps</a:t>
            </a:r>
            <a:endParaRPr lang="fr-FR" altLang="en-US" dirty="0"/>
          </a:p>
        </p:txBody>
      </p:sp>
      <p:sp>
        <p:nvSpPr>
          <p:cNvPr id="30723" name="Rectangle 4">
            <a:extLst>
              <a:ext uri="{FF2B5EF4-FFF2-40B4-BE49-F238E27FC236}">
                <a16:creationId xmlns:a16="http://schemas.microsoft.com/office/drawing/2014/main" id="{973263A2-29A8-5E43-9510-2FD186C5CD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522739"/>
            <a:ext cx="184731" cy="348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defTabSz="761970" eaLnBrk="0" hangingPunct="0">
              <a:spcBef>
                <a:spcPct val="0"/>
              </a:spcBef>
              <a:buNone/>
            </a:pPr>
            <a:endParaRPr lang="en-US" altLang="en-US" sz="1667">
              <a:solidFill>
                <a:prstClr val="black"/>
              </a:solidFill>
              <a:latin typeface="Arial" panose="020B0604020202020204" pitchFamily="34" charset="0"/>
              <a:cs typeface="+mn-cs"/>
            </a:endParaRPr>
          </a:p>
        </p:txBody>
      </p:sp>
      <p:graphicFrame>
        <p:nvGraphicFramePr>
          <p:cNvPr id="30724" name="Object 3">
            <a:extLst>
              <a:ext uri="{FF2B5EF4-FFF2-40B4-BE49-F238E27FC236}">
                <a16:creationId xmlns:a16="http://schemas.microsoft.com/office/drawing/2014/main" id="{4C337C5C-1857-0B45-A932-A00FEF282D2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804709" y="1549136"/>
          <a:ext cx="2868083" cy="15147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413" name="Équation" r:id="rId3" imgW="31013400" imgH="16383000" progId="Equation.3">
                  <p:embed/>
                </p:oleObj>
              </mc:Choice>
              <mc:Fallback>
                <p:oleObj name="Équation" r:id="rId3" imgW="31013400" imgH="16383000" progId="Equation.3">
                  <p:embed/>
                  <p:pic>
                    <p:nvPicPr>
                      <p:cNvPr id="30724" name="Object 3">
                        <a:extLst>
                          <a:ext uri="{FF2B5EF4-FFF2-40B4-BE49-F238E27FC236}">
                            <a16:creationId xmlns:a16="http://schemas.microsoft.com/office/drawing/2014/main" id="{4C337C5C-1857-0B45-A932-A00FEF282D2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04709" y="1549136"/>
                        <a:ext cx="2868083" cy="151473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726" name="ZoneTexte 6">
            <a:extLst>
              <a:ext uri="{FF2B5EF4-FFF2-40B4-BE49-F238E27FC236}">
                <a16:creationId xmlns:a16="http://schemas.microsoft.com/office/drawing/2014/main" id="{3D9137EC-2EF8-9041-BBDC-198CC86F49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89313" y="1595438"/>
            <a:ext cx="780521" cy="14202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defTabSz="761970" eaLnBrk="0" hangingPunct="0">
              <a:spcBef>
                <a:spcPct val="0"/>
              </a:spcBef>
              <a:buNone/>
            </a:pPr>
            <a:r>
              <a:rPr lang="fr-FR" altLang="en-US" sz="2000">
                <a:solidFill>
                  <a:srgbClr val="000000"/>
                </a:solidFill>
                <a:latin typeface="Arial" panose="020B0604020202020204" pitchFamily="34" charset="0"/>
                <a:cs typeface="+mn-cs"/>
              </a:rPr>
              <a:t>   B</a:t>
            </a:r>
          </a:p>
          <a:p>
            <a:pPr defTabSz="761970" eaLnBrk="0" hangingPunct="0">
              <a:lnSpc>
                <a:spcPct val="200000"/>
              </a:lnSpc>
              <a:spcBef>
                <a:spcPct val="0"/>
              </a:spcBef>
              <a:buNone/>
            </a:pPr>
            <a:r>
              <a:rPr lang="fr-FR" altLang="en-US" sz="2000">
                <a:solidFill>
                  <a:srgbClr val="000000"/>
                </a:solidFill>
                <a:latin typeface="Arial" panose="020B0604020202020204" pitchFamily="34" charset="0"/>
                <a:cs typeface="+mn-cs"/>
              </a:rPr>
              <a:t> NB</a:t>
            </a:r>
          </a:p>
          <a:p>
            <a:pPr defTabSz="761970" eaLnBrk="0" hangingPunct="0">
              <a:lnSpc>
                <a:spcPct val="150000"/>
              </a:lnSpc>
              <a:spcBef>
                <a:spcPct val="0"/>
              </a:spcBef>
              <a:buNone/>
            </a:pPr>
            <a:r>
              <a:rPr lang="fr-FR" altLang="en-US" sz="2000">
                <a:solidFill>
                  <a:srgbClr val="000000"/>
                </a:solidFill>
                <a:latin typeface="Arial" panose="020B0604020202020204" pitchFamily="34" charset="0"/>
                <a:cs typeface="+mn-cs"/>
              </a:rPr>
              <a:t>   †</a:t>
            </a:r>
            <a:endParaRPr lang="fr-FR" altLang="en-US" sz="2333">
              <a:solidFill>
                <a:srgbClr val="000000"/>
              </a:solidFill>
              <a:latin typeface="Arial" panose="020B0604020202020204" pitchFamily="34" charset="0"/>
              <a:cs typeface="+mn-cs"/>
            </a:endParaRPr>
          </a:p>
        </p:txBody>
      </p:sp>
      <p:sp>
        <p:nvSpPr>
          <p:cNvPr id="30727" name="ZoneTexte 7">
            <a:extLst>
              <a:ext uri="{FF2B5EF4-FFF2-40B4-BE49-F238E27FC236}">
                <a16:creationId xmlns:a16="http://schemas.microsoft.com/office/drawing/2014/main" id="{F3DC796F-1F3B-AF48-A1E9-F6CA69CD62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42292" y="3582458"/>
            <a:ext cx="2969948" cy="348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defTabSz="761970" eaLnBrk="0" hangingPunct="0">
              <a:spcBef>
                <a:spcPct val="0"/>
              </a:spcBef>
              <a:buNone/>
            </a:pPr>
            <a:r>
              <a:rPr lang="fr-FR" altLang="en-US" sz="1667">
                <a:solidFill>
                  <a:srgbClr val="000000"/>
                </a:solidFill>
                <a:latin typeface="Arial" panose="020B0604020202020204" pitchFamily="34" charset="0"/>
                <a:cs typeface="+mn-cs"/>
              </a:rPr>
              <a:t>0       1          2              3</a:t>
            </a:r>
            <a:endParaRPr lang="fr-FR" altLang="en-US" sz="2000">
              <a:solidFill>
                <a:srgbClr val="000000"/>
              </a:solidFill>
              <a:latin typeface="Arial" panose="020B0604020202020204" pitchFamily="34" charset="0"/>
              <a:cs typeface="+mn-cs"/>
            </a:endParaRPr>
          </a:p>
        </p:txBody>
      </p:sp>
      <p:sp>
        <p:nvSpPr>
          <p:cNvPr id="30728" name="ZoneTexte 7">
            <a:extLst>
              <a:ext uri="{FF2B5EF4-FFF2-40B4-BE49-F238E27FC236}">
                <a16:creationId xmlns:a16="http://schemas.microsoft.com/office/drawing/2014/main" id="{455F9B13-6F44-F44F-8C69-6339846146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64542" y="1297782"/>
            <a:ext cx="2567782" cy="348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defTabSz="761970" eaLnBrk="0" hangingPunct="0">
              <a:spcBef>
                <a:spcPct val="0"/>
              </a:spcBef>
              <a:buNone/>
            </a:pPr>
            <a:r>
              <a:rPr lang="fr-FR" altLang="en-US" sz="1667">
                <a:solidFill>
                  <a:srgbClr val="000000"/>
                </a:solidFill>
                <a:latin typeface="Arial" panose="020B0604020202020204" pitchFamily="34" charset="0"/>
                <a:cs typeface="+mn-cs"/>
              </a:rPr>
              <a:t>   </a:t>
            </a:r>
            <a:r>
              <a:rPr lang="fr-FR" altLang="en-US" sz="1667" i="1">
                <a:solidFill>
                  <a:srgbClr val="00B050"/>
                </a:solidFill>
                <a:latin typeface="Arial" panose="020B0604020202020204" pitchFamily="34" charset="0"/>
                <a:cs typeface="+mn-cs"/>
              </a:rPr>
              <a:t>NE</a:t>
            </a:r>
            <a:r>
              <a:rPr lang="fr-FR" altLang="en-US" sz="1667">
                <a:solidFill>
                  <a:srgbClr val="000000"/>
                </a:solidFill>
                <a:latin typeface="Arial" panose="020B0604020202020204" pitchFamily="34" charset="0"/>
                <a:cs typeface="+mn-cs"/>
              </a:rPr>
              <a:t>           </a:t>
            </a:r>
            <a:r>
              <a:rPr lang="fr-FR" altLang="en-US" sz="1667" i="1">
                <a:solidFill>
                  <a:srgbClr val="00B050"/>
                </a:solidFill>
                <a:latin typeface="Arial" panose="020B0604020202020204" pitchFamily="34" charset="0"/>
                <a:cs typeface="+mn-cs"/>
              </a:rPr>
              <a:t>E</a:t>
            </a:r>
            <a:r>
              <a:rPr lang="fr-FR" altLang="en-US" sz="1667" i="1" baseline="-25000">
                <a:solidFill>
                  <a:srgbClr val="000000"/>
                </a:solidFill>
                <a:latin typeface="Arial" panose="020B0604020202020204" pitchFamily="34" charset="0"/>
                <a:cs typeface="+mn-cs"/>
              </a:rPr>
              <a:t>B</a:t>
            </a:r>
            <a:r>
              <a:rPr lang="fr-FR" altLang="en-US" sz="1667">
                <a:solidFill>
                  <a:srgbClr val="000000"/>
                </a:solidFill>
                <a:latin typeface="Arial" panose="020B0604020202020204" pitchFamily="34" charset="0"/>
                <a:cs typeface="+mn-cs"/>
              </a:rPr>
              <a:t>        </a:t>
            </a:r>
            <a:r>
              <a:rPr lang="fr-FR" altLang="en-US" sz="1667" i="1">
                <a:solidFill>
                  <a:srgbClr val="00B050"/>
                </a:solidFill>
                <a:latin typeface="Arial" panose="020B0604020202020204" pitchFamily="34" charset="0"/>
                <a:cs typeface="+mn-cs"/>
              </a:rPr>
              <a:t>E</a:t>
            </a:r>
            <a:r>
              <a:rPr lang="fr-FR" altLang="en-US" sz="1667" i="1" baseline="-25000">
                <a:solidFill>
                  <a:srgbClr val="000000"/>
                </a:solidFill>
                <a:latin typeface="Arial" panose="020B0604020202020204" pitchFamily="34" charset="0"/>
                <a:cs typeface="+mn-cs"/>
              </a:rPr>
              <a:t>NB</a:t>
            </a:r>
            <a:endParaRPr lang="fr-FR" altLang="en-US" sz="2000" i="1" baseline="-25000">
              <a:solidFill>
                <a:srgbClr val="000000"/>
              </a:solidFill>
              <a:latin typeface="Arial" panose="020B0604020202020204" pitchFamily="34" charset="0"/>
              <a:cs typeface="+mn-cs"/>
            </a:endParaRPr>
          </a:p>
        </p:txBody>
      </p:sp>
      <p:sp>
        <p:nvSpPr>
          <p:cNvPr id="30729" name="ZoneTexte 6">
            <a:extLst>
              <a:ext uri="{FF2B5EF4-FFF2-40B4-BE49-F238E27FC236}">
                <a16:creationId xmlns:a16="http://schemas.microsoft.com/office/drawing/2014/main" id="{60F003A7-1E10-7B46-B50C-2244542F61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92199" y="3962136"/>
            <a:ext cx="780521" cy="12663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defTabSz="761970" eaLnBrk="0" hangingPunct="0">
              <a:spcBef>
                <a:spcPct val="0"/>
              </a:spcBef>
              <a:buNone/>
            </a:pPr>
            <a:r>
              <a:rPr lang="fr-FR" altLang="en-US" sz="2000">
                <a:solidFill>
                  <a:srgbClr val="000000"/>
                </a:solidFill>
                <a:latin typeface="Arial" panose="020B0604020202020204" pitchFamily="34" charset="0"/>
                <a:cs typeface="+mn-cs"/>
              </a:rPr>
              <a:t> </a:t>
            </a:r>
            <a:r>
              <a:rPr lang="fr-FR" altLang="en-US" sz="2000" i="1">
                <a:solidFill>
                  <a:srgbClr val="00B050"/>
                </a:solidFill>
                <a:latin typeface="Arial" panose="020B0604020202020204" pitchFamily="34" charset="0"/>
                <a:cs typeface="+mn-cs"/>
              </a:rPr>
              <a:t>NE</a:t>
            </a:r>
          </a:p>
          <a:p>
            <a:pPr defTabSz="761970" eaLnBrk="0" hangingPunct="0">
              <a:lnSpc>
                <a:spcPct val="150000"/>
              </a:lnSpc>
              <a:spcBef>
                <a:spcPct val="0"/>
              </a:spcBef>
              <a:buNone/>
            </a:pPr>
            <a:r>
              <a:rPr lang="fr-FR" altLang="en-US" sz="2000">
                <a:solidFill>
                  <a:srgbClr val="000000"/>
                </a:solidFill>
                <a:latin typeface="Arial" panose="020B0604020202020204" pitchFamily="34" charset="0"/>
                <a:cs typeface="+mn-cs"/>
              </a:rPr>
              <a:t> </a:t>
            </a:r>
            <a:r>
              <a:rPr lang="fr-FR" altLang="en-US" sz="2000" i="1">
                <a:solidFill>
                  <a:srgbClr val="00B050"/>
                </a:solidFill>
                <a:latin typeface="Arial" panose="020B0604020202020204" pitchFamily="34" charset="0"/>
                <a:cs typeface="+mn-cs"/>
              </a:rPr>
              <a:t>E</a:t>
            </a:r>
            <a:r>
              <a:rPr lang="fr-FR" altLang="en-US" sz="2000" i="1" baseline="-25000">
                <a:solidFill>
                  <a:srgbClr val="000000"/>
                </a:solidFill>
                <a:latin typeface="Arial" panose="020B0604020202020204" pitchFamily="34" charset="0"/>
                <a:cs typeface="+mn-cs"/>
              </a:rPr>
              <a:t>B </a:t>
            </a:r>
            <a:r>
              <a:rPr lang="fr-FR" altLang="en-US" sz="2000" i="1">
                <a:solidFill>
                  <a:srgbClr val="00B050"/>
                </a:solidFill>
                <a:latin typeface="Arial" panose="020B0604020202020204" pitchFamily="34" charset="0"/>
                <a:cs typeface="+mn-cs"/>
              </a:rPr>
              <a:t>E</a:t>
            </a:r>
            <a:r>
              <a:rPr lang="fr-FR" altLang="en-US" sz="2000" i="1" baseline="-25000">
                <a:solidFill>
                  <a:srgbClr val="000000"/>
                </a:solidFill>
                <a:latin typeface="Arial" panose="020B0604020202020204" pitchFamily="34" charset="0"/>
                <a:cs typeface="+mn-cs"/>
              </a:rPr>
              <a:t>NB</a:t>
            </a:r>
            <a:endParaRPr lang="fr-FR" altLang="en-US" sz="2333" i="1" baseline="-25000">
              <a:solidFill>
                <a:srgbClr val="000000"/>
              </a:solidFill>
              <a:latin typeface="Arial" panose="020B0604020202020204" pitchFamily="34" charset="0"/>
              <a:cs typeface="+mn-cs"/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0D3B7E48-B102-7746-8BA7-623FDD4F24F4}"/>
              </a:ext>
            </a:extLst>
          </p:cNvPr>
          <p:cNvSpPr txBox="1"/>
          <p:nvPr/>
        </p:nvSpPr>
        <p:spPr>
          <a:xfrm>
            <a:off x="911491" y="1957917"/>
            <a:ext cx="2340239" cy="40011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defTabSz="761970" eaLnBrk="0" hangingPunct="0">
              <a:defRPr/>
            </a:pPr>
            <a:r>
              <a:rPr lang="fr-FR" sz="2000" dirty="0" err="1">
                <a:solidFill>
                  <a:srgbClr val="1F497D">
                    <a:lumMod val="60000"/>
                    <a:lumOff val="40000"/>
                  </a:srgbClr>
                </a:solidFill>
                <a:latin typeface="Arial" charset="0"/>
                <a:cs typeface="+mn-cs"/>
              </a:rPr>
              <a:t>Step</a:t>
            </a:r>
            <a:r>
              <a:rPr lang="fr-FR" sz="2000" dirty="0">
                <a:solidFill>
                  <a:srgbClr val="1F497D">
                    <a:lumMod val="60000"/>
                    <a:lumOff val="40000"/>
                  </a:srgbClr>
                </a:solidFill>
                <a:latin typeface="Arial" charset="0"/>
                <a:cs typeface="+mn-cs"/>
              </a:rPr>
              <a:t> 1: </a:t>
            </a:r>
            <a:r>
              <a:rPr lang="fr-FR" sz="2000" dirty="0" err="1">
                <a:solidFill>
                  <a:srgbClr val="1F497D">
                    <a:lumMod val="60000"/>
                    <a:lumOff val="40000"/>
                  </a:srgbClr>
                </a:solidFill>
                <a:latin typeface="Arial" charset="0"/>
                <a:cs typeface="+mn-cs"/>
              </a:rPr>
              <a:t>Encounter</a:t>
            </a:r>
            <a:r>
              <a:rPr lang="fr-FR" sz="2000" dirty="0">
                <a:solidFill>
                  <a:srgbClr val="1F497D">
                    <a:lumMod val="60000"/>
                    <a:lumOff val="40000"/>
                  </a:srgbClr>
                </a:solidFill>
                <a:latin typeface="Arial" charset="0"/>
                <a:cs typeface="+mn-cs"/>
              </a:rPr>
              <a:t> </a:t>
            </a:r>
            <a:endParaRPr lang="en-US" sz="2000" dirty="0">
              <a:solidFill>
                <a:srgbClr val="1F497D">
                  <a:lumMod val="60000"/>
                  <a:lumOff val="40000"/>
                </a:srgbClr>
              </a:solidFill>
              <a:latin typeface="Arial" charset="0"/>
              <a:cs typeface="+mn-cs"/>
            </a:endParaRPr>
          </a:p>
        </p:txBody>
      </p:sp>
      <p:sp>
        <p:nvSpPr>
          <p:cNvPr id="30732" name="ZoneTexte 15">
            <a:extLst>
              <a:ext uri="{FF2B5EF4-FFF2-40B4-BE49-F238E27FC236}">
                <a16:creationId xmlns:a16="http://schemas.microsoft.com/office/drawing/2014/main" id="{97FAAE99-4F64-A845-8F3B-AB9EF41A2F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" y="3063875"/>
            <a:ext cx="7620000" cy="348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defTabSz="761970" eaLnBrk="0" hangingPunct="0"/>
            <a:r>
              <a:rPr lang="fr-FR" altLang="fr-FR" sz="1667" i="1">
                <a:solidFill>
                  <a:srgbClr val="00B050"/>
                </a:solidFill>
                <a:cs typeface="+mn-cs"/>
              </a:rPr>
              <a:t>Intermediate events: NE </a:t>
            </a:r>
            <a:r>
              <a:rPr lang="fr-FR" altLang="fr-FR" sz="1667" i="1">
                <a:solidFill>
                  <a:prstClr val="black"/>
                </a:solidFill>
                <a:cs typeface="+mn-cs"/>
              </a:rPr>
              <a:t>=</a:t>
            </a:r>
            <a:r>
              <a:rPr lang="fr-FR" altLang="fr-FR" sz="1667" i="1">
                <a:solidFill>
                  <a:srgbClr val="00B050"/>
                </a:solidFill>
                <a:cs typeface="+mn-cs"/>
              </a:rPr>
              <a:t> </a:t>
            </a:r>
            <a:r>
              <a:rPr lang="fr-FR" altLang="fr-FR" sz="1667" i="1">
                <a:solidFill>
                  <a:prstClr val="black"/>
                </a:solidFill>
                <a:cs typeface="+mn-cs"/>
              </a:rPr>
              <a:t>‘not encountered’; </a:t>
            </a:r>
            <a:r>
              <a:rPr lang="fr-FR" altLang="fr-FR" sz="1667" i="1">
                <a:solidFill>
                  <a:srgbClr val="00B050"/>
                </a:solidFill>
                <a:cs typeface="+mn-cs"/>
              </a:rPr>
              <a:t>E </a:t>
            </a:r>
            <a:r>
              <a:rPr lang="fr-FR" altLang="fr-FR" sz="1667" i="1">
                <a:solidFill>
                  <a:prstClr val="black"/>
                </a:solidFill>
                <a:cs typeface="+mn-cs"/>
              </a:rPr>
              <a:t>= ‘encountered’</a:t>
            </a:r>
            <a:endParaRPr lang="en-US" altLang="fr-FR" sz="1667" i="1">
              <a:solidFill>
                <a:prstClr val="black"/>
              </a:solidFill>
              <a:cs typeface="+mn-cs"/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AC1534DA-F07D-7943-874B-6A391A14FB61}"/>
              </a:ext>
            </a:extLst>
          </p:cNvPr>
          <p:cNvSpPr txBox="1"/>
          <p:nvPr/>
        </p:nvSpPr>
        <p:spPr>
          <a:xfrm>
            <a:off x="971021" y="4237303"/>
            <a:ext cx="2219854" cy="70788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defTabSz="761970" eaLnBrk="0" hangingPunct="0">
              <a:defRPr/>
            </a:pPr>
            <a:r>
              <a:rPr lang="fr-FR" sz="2000" dirty="0" err="1">
                <a:solidFill>
                  <a:srgbClr val="1F497D">
                    <a:lumMod val="60000"/>
                    <a:lumOff val="40000"/>
                  </a:srgbClr>
                </a:solidFill>
                <a:latin typeface="Arial" charset="0"/>
                <a:cs typeface="+mn-cs"/>
              </a:rPr>
              <a:t>Step</a:t>
            </a:r>
            <a:r>
              <a:rPr lang="fr-FR" sz="2000" dirty="0">
                <a:solidFill>
                  <a:srgbClr val="1F497D">
                    <a:lumMod val="60000"/>
                    <a:lumOff val="40000"/>
                  </a:srgbClr>
                </a:solidFill>
                <a:latin typeface="Arial" charset="0"/>
                <a:cs typeface="+mn-cs"/>
              </a:rPr>
              <a:t> 2: </a:t>
            </a:r>
            <a:r>
              <a:rPr lang="fr-FR" sz="2000" dirty="0" err="1">
                <a:solidFill>
                  <a:srgbClr val="1F497D">
                    <a:lumMod val="60000"/>
                    <a:lumOff val="40000"/>
                  </a:srgbClr>
                </a:solidFill>
                <a:latin typeface="Arial" charset="0"/>
                <a:cs typeface="+mn-cs"/>
              </a:rPr>
              <a:t>Breeding</a:t>
            </a:r>
            <a:r>
              <a:rPr lang="fr-FR" sz="2000" dirty="0">
                <a:solidFill>
                  <a:srgbClr val="1F497D">
                    <a:lumMod val="60000"/>
                    <a:lumOff val="40000"/>
                  </a:srgbClr>
                </a:solidFill>
                <a:latin typeface="Arial" charset="0"/>
                <a:cs typeface="+mn-cs"/>
              </a:rPr>
              <a:t>         </a:t>
            </a:r>
            <a:r>
              <a:rPr lang="fr-FR" sz="2000" dirty="0" err="1">
                <a:solidFill>
                  <a:srgbClr val="1F497D">
                    <a:lumMod val="60000"/>
                    <a:lumOff val="40000"/>
                  </a:srgbClr>
                </a:solidFill>
                <a:latin typeface="Arial" charset="0"/>
                <a:cs typeface="+mn-cs"/>
              </a:rPr>
              <a:t>assessment</a:t>
            </a:r>
            <a:r>
              <a:rPr lang="fr-FR" sz="2000" dirty="0">
                <a:solidFill>
                  <a:srgbClr val="1F497D">
                    <a:lumMod val="60000"/>
                    <a:lumOff val="40000"/>
                  </a:srgbClr>
                </a:solidFill>
                <a:latin typeface="Arial" charset="0"/>
                <a:cs typeface="+mn-cs"/>
              </a:rPr>
              <a:t> </a:t>
            </a:r>
            <a:endParaRPr lang="en-US" sz="2000" dirty="0">
              <a:solidFill>
                <a:srgbClr val="1F497D">
                  <a:lumMod val="60000"/>
                  <a:lumOff val="40000"/>
                </a:srgbClr>
              </a:solidFill>
              <a:latin typeface="Arial" charset="0"/>
              <a:cs typeface="+mn-cs"/>
            </a:endParaRPr>
          </a:p>
        </p:txBody>
      </p:sp>
      <p:graphicFrame>
        <p:nvGraphicFramePr>
          <p:cNvPr id="30734" name="Objet 1">
            <a:extLst>
              <a:ext uri="{FF2B5EF4-FFF2-40B4-BE49-F238E27FC236}">
                <a16:creationId xmlns:a16="http://schemas.microsoft.com/office/drawing/2014/main" id="{41DEB662-D236-0B40-92F7-1D41FD4B608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766344" y="3876146"/>
          <a:ext cx="3110177" cy="15147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414" name="Équation" r:id="rId5" imgW="33642300" imgH="16383000" progId="Equation.3">
                  <p:embed/>
                </p:oleObj>
              </mc:Choice>
              <mc:Fallback>
                <p:oleObj name="Équation" r:id="rId5" imgW="33642300" imgH="16383000" progId="Equation.3">
                  <p:embed/>
                  <p:pic>
                    <p:nvPicPr>
                      <p:cNvPr id="30734" name="Objet 1">
                        <a:extLst>
                          <a:ext uri="{FF2B5EF4-FFF2-40B4-BE49-F238E27FC236}">
                            <a16:creationId xmlns:a16="http://schemas.microsoft.com/office/drawing/2014/main" id="{41DEB662-D236-0B40-92F7-1D41FD4B608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66344" y="3876146"/>
                        <a:ext cx="3110177" cy="151474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9769886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>
            <a:extLst>
              <a:ext uri="{FF2B5EF4-FFF2-40B4-BE49-F238E27FC236}">
                <a16:creationId xmlns:a16="http://schemas.microsoft.com/office/drawing/2014/main" id="{84BA25C2-8999-D343-B81E-AA57B9D3243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333500" y="157428"/>
            <a:ext cx="6477000" cy="952500"/>
          </a:xfrm>
        </p:spPr>
        <p:txBody>
          <a:bodyPr/>
          <a:lstStyle/>
          <a:p>
            <a:pPr eaLnBrk="1" hangingPunct="1"/>
            <a:r>
              <a:rPr lang="fr-FR" altLang="en-US" dirty="0"/>
              <a:t>Initial </a:t>
            </a:r>
            <a:r>
              <a:rPr lang="fr-FR" altLang="en-US" dirty="0" err="1"/>
              <a:t>events</a:t>
            </a:r>
            <a:endParaRPr lang="fr-FR" altLang="en-US" dirty="0"/>
          </a:p>
        </p:txBody>
      </p:sp>
      <p:sp>
        <p:nvSpPr>
          <p:cNvPr id="31747" name="Rectangle 4">
            <a:extLst>
              <a:ext uri="{FF2B5EF4-FFF2-40B4-BE49-F238E27FC236}">
                <a16:creationId xmlns:a16="http://schemas.microsoft.com/office/drawing/2014/main" id="{0D7D45D6-3574-3E4E-8C0C-24704E5124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522739"/>
            <a:ext cx="184731" cy="348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defTabSz="761970" eaLnBrk="0" hangingPunct="0">
              <a:spcBef>
                <a:spcPct val="0"/>
              </a:spcBef>
              <a:buNone/>
            </a:pPr>
            <a:endParaRPr lang="en-US" altLang="en-US" sz="1667">
              <a:solidFill>
                <a:prstClr val="black"/>
              </a:solidFill>
              <a:latin typeface="Arial" panose="020B0604020202020204" pitchFamily="34" charset="0"/>
              <a:cs typeface="+mn-cs"/>
            </a:endParaRPr>
          </a:p>
        </p:txBody>
      </p:sp>
      <p:graphicFrame>
        <p:nvGraphicFramePr>
          <p:cNvPr id="31748" name="Object 3">
            <a:extLst>
              <a:ext uri="{FF2B5EF4-FFF2-40B4-BE49-F238E27FC236}">
                <a16:creationId xmlns:a16="http://schemas.microsoft.com/office/drawing/2014/main" id="{AC9B5317-1551-554D-946A-673BD6CD49B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133042" y="1943366"/>
          <a:ext cx="1570303" cy="15147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5438" name="Équation" r:id="rId3" imgW="16967200" imgH="16383000" progId="Equation.3">
                  <p:embed/>
                </p:oleObj>
              </mc:Choice>
              <mc:Fallback>
                <p:oleObj name="Équation" r:id="rId3" imgW="16967200" imgH="16383000" progId="Equation.3">
                  <p:embed/>
                  <p:pic>
                    <p:nvPicPr>
                      <p:cNvPr id="31748" name="Object 3">
                        <a:extLst>
                          <a:ext uri="{FF2B5EF4-FFF2-40B4-BE49-F238E27FC236}">
                            <a16:creationId xmlns:a16="http://schemas.microsoft.com/office/drawing/2014/main" id="{AC9B5317-1551-554D-946A-673BD6CD49B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33042" y="1943366"/>
                        <a:ext cx="1570303" cy="151473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 Box 5">
            <a:extLst>
              <a:ext uri="{FF2B5EF4-FFF2-40B4-BE49-F238E27FC236}">
                <a16:creationId xmlns:a16="http://schemas.microsoft.com/office/drawing/2014/main" id="{E59B7088-C6BB-8C47-8C4D-2523540F6B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1021" y="877094"/>
            <a:ext cx="720195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defTabSz="761970">
              <a:spcBef>
                <a:spcPct val="50000"/>
              </a:spcBef>
              <a:defRPr/>
            </a:pPr>
            <a:r>
              <a:rPr lang="fr-FR" sz="2000" b="1" dirty="0" err="1">
                <a:solidFill>
                  <a:srgbClr val="1F497D"/>
                </a:solidFill>
                <a:latin typeface="Calibri"/>
                <a:cs typeface="Arial" charset="0"/>
                <a:sym typeface="Symbol" pitchFamily="18" charset="2"/>
              </a:rPr>
              <a:t>Step</a:t>
            </a:r>
            <a:r>
              <a:rPr lang="fr-FR" sz="2000" b="1" dirty="0">
                <a:solidFill>
                  <a:srgbClr val="1F497D"/>
                </a:solidFill>
                <a:latin typeface="Calibri"/>
                <a:cs typeface="Arial" charset="0"/>
                <a:sym typeface="Symbol" pitchFamily="18" charset="2"/>
              </a:rPr>
              <a:t> 1 (</a:t>
            </a:r>
            <a:r>
              <a:rPr lang="fr-FR" sz="2000" b="1" dirty="0" err="1">
                <a:solidFill>
                  <a:srgbClr val="1F497D"/>
                </a:solidFill>
                <a:latin typeface="Calibri"/>
                <a:cs typeface="Arial" charset="0"/>
                <a:sym typeface="Symbol" pitchFamily="18" charset="2"/>
              </a:rPr>
              <a:t>encounter</a:t>
            </a:r>
            <a:r>
              <a:rPr lang="fr-FR" sz="2000" b="1" dirty="0">
                <a:solidFill>
                  <a:srgbClr val="1F497D"/>
                </a:solidFill>
                <a:latin typeface="Calibri"/>
                <a:cs typeface="Arial" charset="0"/>
                <a:sym typeface="Symbol" pitchFamily="18" charset="2"/>
              </a:rPr>
              <a:t>) </a:t>
            </a:r>
            <a:r>
              <a:rPr lang="fr-FR" sz="2000" b="1" dirty="0" err="1">
                <a:solidFill>
                  <a:srgbClr val="1F497D"/>
                </a:solidFill>
                <a:latin typeface="Calibri"/>
                <a:cs typeface="Arial" charset="0"/>
                <a:sym typeface="Symbol" pitchFamily="18" charset="2"/>
              </a:rPr>
              <a:t>is</a:t>
            </a:r>
            <a:r>
              <a:rPr lang="fr-FR" sz="2000" b="1" dirty="0">
                <a:solidFill>
                  <a:srgbClr val="1F497D"/>
                </a:solidFill>
                <a:latin typeface="Calibri"/>
                <a:cs typeface="Arial" charset="0"/>
                <a:sym typeface="Symbol" pitchFamily="18" charset="2"/>
              </a:rPr>
              <a:t> </a:t>
            </a:r>
            <a:r>
              <a:rPr lang="fr-FR" sz="2000" b="1" dirty="0" err="1">
                <a:solidFill>
                  <a:srgbClr val="1F497D"/>
                </a:solidFill>
                <a:latin typeface="Calibri"/>
                <a:cs typeface="Arial" charset="0"/>
                <a:sym typeface="Symbol" pitchFamily="18" charset="2"/>
              </a:rPr>
              <a:t>degenerate</a:t>
            </a:r>
            <a:r>
              <a:rPr lang="fr-FR" sz="2000" b="1" dirty="0">
                <a:solidFill>
                  <a:srgbClr val="1F497D"/>
                </a:solidFill>
                <a:latin typeface="Calibri"/>
                <a:cs typeface="Arial" charset="0"/>
                <a:sym typeface="Symbol" pitchFamily="18" charset="2"/>
              </a:rPr>
              <a:t> </a:t>
            </a:r>
            <a:r>
              <a:rPr lang="fr-FR" sz="2000" b="1" dirty="0" err="1">
                <a:solidFill>
                  <a:srgbClr val="1F497D"/>
                </a:solidFill>
                <a:latin typeface="Calibri"/>
                <a:cs typeface="Arial" charset="0"/>
                <a:sym typeface="Symbol" pitchFamily="18" charset="2"/>
              </a:rPr>
              <a:t>because</a:t>
            </a:r>
            <a:r>
              <a:rPr lang="fr-FR" sz="2000" b="1" dirty="0">
                <a:solidFill>
                  <a:srgbClr val="1F497D"/>
                </a:solidFill>
                <a:latin typeface="Calibri"/>
                <a:cs typeface="Arial" charset="0"/>
                <a:sym typeface="Symbol" pitchFamily="18" charset="2"/>
              </a:rPr>
              <a:t> </a:t>
            </a:r>
            <a:r>
              <a:rPr lang="fr-FR" sz="2000" b="1" dirty="0" err="1">
                <a:solidFill>
                  <a:srgbClr val="1F497D"/>
                </a:solidFill>
                <a:latin typeface="Calibri"/>
                <a:cs typeface="Arial" charset="0"/>
                <a:sym typeface="Symbol" pitchFamily="18" charset="2"/>
              </a:rPr>
              <a:t>animals</a:t>
            </a:r>
            <a:r>
              <a:rPr lang="fr-FR" sz="2000" b="1" dirty="0">
                <a:solidFill>
                  <a:srgbClr val="1F497D"/>
                </a:solidFill>
                <a:latin typeface="Calibri"/>
                <a:cs typeface="Arial" charset="0"/>
                <a:sym typeface="Symbol" pitchFamily="18" charset="2"/>
              </a:rPr>
              <a:t> are all </a:t>
            </a:r>
            <a:r>
              <a:rPr lang="fr-FR" sz="2000" b="1" dirty="0" err="1">
                <a:solidFill>
                  <a:srgbClr val="1F497D"/>
                </a:solidFill>
                <a:latin typeface="Calibri"/>
                <a:cs typeface="Arial" charset="0"/>
                <a:sym typeface="Symbol" pitchFamily="18" charset="2"/>
              </a:rPr>
              <a:t>captured</a:t>
            </a:r>
            <a:r>
              <a:rPr lang="fr-FR" sz="2000" b="1" dirty="0">
                <a:solidFill>
                  <a:srgbClr val="1F497D"/>
                </a:solidFill>
                <a:latin typeface="Calibri"/>
                <a:cs typeface="Arial" charset="0"/>
                <a:sym typeface="Symbol" pitchFamily="18" charset="2"/>
              </a:rPr>
              <a:t>. </a:t>
            </a:r>
            <a:endParaRPr lang="fr-FR" sz="2333" dirty="0">
              <a:solidFill>
                <a:srgbClr val="FF0000"/>
              </a:solidFill>
              <a:latin typeface="Calibri"/>
              <a:cs typeface="Arial" charset="0"/>
            </a:endParaRPr>
          </a:p>
        </p:txBody>
      </p:sp>
      <p:sp>
        <p:nvSpPr>
          <p:cNvPr id="29706" name="ZoneTexte 6">
            <a:extLst>
              <a:ext uri="{FF2B5EF4-FFF2-40B4-BE49-F238E27FC236}">
                <a16:creationId xmlns:a16="http://schemas.microsoft.com/office/drawing/2014/main" id="{14279AE0-87D0-C341-AFC3-BE1977E31D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51500" y="1988345"/>
            <a:ext cx="780521" cy="14202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761970" eaLnBrk="0" hangingPunct="0">
              <a:defRPr/>
            </a:pPr>
            <a:r>
              <a:rPr lang="fr-FR" altLang="en-US" dirty="0">
                <a:solidFill>
                  <a:srgbClr val="000000"/>
                </a:solidFill>
                <a:cs typeface="+mn-cs"/>
              </a:rPr>
              <a:t>   B</a:t>
            </a:r>
          </a:p>
          <a:p>
            <a:pPr defTabSz="761970" eaLnBrk="0" hangingPunct="0">
              <a:lnSpc>
                <a:spcPct val="200000"/>
              </a:lnSpc>
              <a:defRPr/>
            </a:pPr>
            <a:r>
              <a:rPr lang="fr-FR" altLang="en-US" dirty="0">
                <a:solidFill>
                  <a:srgbClr val="000000"/>
                </a:solidFill>
                <a:cs typeface="+mn-cs"/>
              </a:rPr>
              <a:t> NB</a:t>
            </a:r>
          </a:p>
          <a:p>
            <a:pPr defTabSz="761970" eaLnBrk="0" hangingPunct="0">
              <a:lnSpc>
                <a:spcPct val="150000"/>
              </a:lnSpc>
              <a:defRPr/>
            </a:pPr>
            <a:r>
              <a:rPr lang="fr-FR" altLang="en-US" dirty="0">
                <a:solidFill>
                  <a:srgbClr val="000000"/>
                </a:solidFill>
                <a:cs typeface="+mn-cs"/>
              </a:rPr>
              <a:t>   </a:t>
            </a:r>
            <a:r>
              <a:rPr lang="fr-FR" altLang="en-US" dirty="0">
                <a:solidFill>
                  <a:prstClr val="white">
                    <a:lumMod val="85000"/>
                  </a:prstClr>
                </a:solidFill>
                <a:cs typeface="+mn-cs"/>
              </a:rPr>
              <a:t>†</a:t>
            </a:r>
            <a:endParaRPr lang="fr-FR" altLang="en-US" sz="2333" dirty="0">
              <a:solidFill>
                <a:prstClr val="white">
                  <a:lumMod val="85000"/>
                </a:prstClr>
              </a:solidFill>
              <a:cs typeface="+mn-cs"/>
            </a:endParaRPr>
          </a:p>
        </p:txBody>
      </p:sp>
      <p:sp>
        <p:nvSpPr>
          <p:cNvPr id="29708" name="ZoneTexte 7">
            <a:extLst>
              <a:ext uri="{FF2B5EF4-FFF2-40B4-BE49-F238E27FC236}">
                <a16:creationId xmlns:a16="http://schemas.microsoft.com/office/drawing/2014/main" id="{1CBF8342-E4A4-2E40-8DFE-377A86D3B5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41761" y="1690687"/>
            <a:ext cx="2370667" cy="348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761970" eaLnBrk="0" hangingPunct="0">
              <a:defRPr/>
            </a:pPr>
            <a:r>
              <a:rPr lang="fr-FR" altLang="en-US" sz="1667" dirty="0">
                <a:solidFill>
                  <a:srgbClr val="000000"/>
                </a:solidFill>
                <a:cs typeface="+mn-cs"/>
              </a:rPr>
              <a:t>    </a:t>
            </a:r>
            <a:r>
              <a:rPr lang="fr-FR" altLang="en-US" sz="1667" i="1" dirty="0">
                <a:solidFill>
                  <a:prstClr val="white">
                    <a:lumMod val="85000"/>
                  </a:prstClr>
                </a:solidFill>
                <a:cs typeface="+mn-cs"/>
              </a:rPr>
              <a:t>NE</a:t>
            </a:r>
            <a:r>
              <a:rPr lang="fr-FR" altLang="en-US" sz="1667" dirty="0">
                <a:solidFill>
                  <a:prstClr val="black"/>
                </a:solidFill>
                <a:cs typeface="+mn-cs"/>
              </a:rPr>
              <a:t>    </a:t>
            </a:r>
            <a:r>
              <a:rPr lang="fr-FR" altLang="en-US" sz="1667" i="1" dirty="0">
                <a:solidFill>
                  <a:prstClr val="black"/>
                </a:solidFill>
                <a:cs typeface="+mn-cs"/>
              </a:rPr>
              <a:t>E</a:t>
            </a:r>
            <a:r>
              <a:rPr lang="fr-FR" altLang="en-US" sz="1667" i="1" baseline="-25000" dirty="0">
                <a:solidFill>
                  <a:prstClr val="black"/>
                </a:solidFill>
                <a:cs typeface="+mn-cs"/>
              </a:rPr>
              <a:t>B</a:t>
            </a:r>
            <a:r>
              <a:rPr lang="fr-FR" altLang="en-US" sz="1667" dirty="0">
                <a:solidFill>
                  <a:prstClr val="black"/>
                </a:solidFill>
                <a:cs typeface="+mn-cs"/>
              </a:rPr>
              <a:t>   </a:t>
            </a:r>
            <a:r>
              <a:rPr lang="fr-FR" altLang="en-US" sz="1667" i="1" dirty="0">
                <a:solidFill>
                  <a:prstClr val="black"/>
                </a:solidFill>
                <a:cs typeface="+mn-cs"/>
              </a:rPr>
              <a:t>E</a:t>
            </a:r>
            <a:r>
              <a:rPr lang="fr-FR" altLang="en-US" sz="1667" i="1" baseline="-25000" dirty="0">
                <a:solidFill>
                  <a:prstClr val="black"/>
                </a:solidFill>
                <a:cs typeface="+mn-cs"/>
              </a:rPr>
              <a:t>NB</a:t>
            </a:r>
            <a:endParaRPr lang="fr-FR" altLang="en-US" i="1" baseline="-25000" dirty="0">
              <a:solidFill>
                <a:prstClr val="black"/>
              </a:solidFill>
              <a:cs typeface="+mn-cs"/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E643D5D4-2BE8-F74D-83F9-729FD2961E30}"/>
              </a:ext>
            </a:extLst>
          </p:cNvPr>
          <p:cNvSpPr txBox="1"/>
          <p:nvPr/>
        </p:nvSpPr>
        <p:spPr>
          <a:xfrm>
            <a:off x="1031875" y="3569229"/>
            <a:ext cx="5167313" cy="34887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defTabSz="761970" eaLnBrk="0" hangingPunct="0">
              <a:defRPr/>
            </a:pPr>
            <a:r>
              <a:rPr lang="fr-FR" sz="1667" dirty="0" err="1">
                <a:solidFill>
                  <a:srgbClr val="1F497D">
                    <a:lumMod val="60000"/>
                    <a:lumOff val="40000"/>
                  </a:srgbClr>
                </a:solidFill>
                <a:latin typeface="Arial" charset="0"/>
                <a:cs typeface="+mn-cs"/>
              </a:rPr>
              <a:t>Step</a:t>
            </a:r>
            <a:r>
              <a:rPr lang="fr-FR" sz="1667" dirty="0">
                <a:solidFill>
                  <a:srgbClr val="1F497D">
                    <a:lumMod val="60000"/>
                    <a:lumOff val="40000"/>
                  </a:srgbClr>
                </a:solidFill>
                <a:latin typeface="Arial" charset="0"/>
                <a:cs typeface="+mn-cs"/>
              </a:rPr>
              <a:t> 2 (</a:t>
            </a:r>
            <a:r>
              <a:rPr lang="fr-FR" sz="1667" dirty="0" err="1">
                <a:solidFill>
                  <a:srgbClr val="1F497D">
                    <a:lumMod val="60000"/>
                    <a:lumOff val="40000"/>
                  </a:srgbClr>
                </a:solidFill>
                <a:latin typeface="Arial" charset="0"/>
                <a:cs typeface="+mn-cs"/>
              </a:rPr>
              <a:t>Breeding</a:t>
            </a:r>
            <a:r>
              <a:rPr lang="fr-FR" sz="1667" dirty="0">
                <a:solidFill>
                  <a:srgbClr val="1F497D">
                    <a:lumMod val="60000"/>
                    <a:lumOff val="40000"/>
                  </a:srgbClr>
                </a:solidFill>
                <a:latin typeface="Arial" charset="0"/>
                <a:cs typeface="+mn-cs"/>
              </a:rPr>
              <a:t> </a:t>
            </a:r>
            <a:r>
              <a:rPr lang="fr-FR" sz="1667" dirty="0" err="1">
                <a:solidFill>
                  <a:srgbClr val="1F497D">
                    <a:lumMod val="60000"/>
                    <a:lumOff val="40000"/>
                  </a:srgbClr>
                </a:solidFill>
                <a:latin typeface="Arial" charset="0"/>
                <a:cs typeface="+mn-cs"/>
              </a:rPr>
              <a:t>assessment</a:t>
            </a:r>
            <a:r>
              <a:rPr lang="fr-FR" sz="1667" dirty="0">
                <a:solidFill>
                  <a:srgbClr val="1F497D">
                    <a:lumMod val="60000"/>
                    <a:lumOff val="40000"/>
                  </a:srgbClr>
                </a:solidFill>
                <a:latin typeface="Arial" charset="0"/>
                <a:cs typeface="+mn-cs"/>
              </a:rPr>
              <a:t>) </a:t>
            </a:r>
            <a:r>
              <a:rPr lang="fr-FR" sz="1667" dirty="0" err="1">
                <a:solidFill>
                  <a:srgbClr val="1F497D">
                    <a:lumMod val="60000"/>
                    <a:lumOff val="40000"/>
                  </a:srgbClr>
                </a:solidFill>
                <a:latin typeface="Arial" charset="0"/>
                <a:cs typeface="+mn-cs"/>
              </a:rPr>
              <a:t>is</a:t>
            </a:r>
            <a:r>
              <a:rPr lang="fr-FR" sz="1667" dirty="0">
                <a:solidFill>
                  <a:srgbClr val="1F497D">
                    <a:lumMod val="60000"/>
                    <a:lumOff val="40000"/>
                  </a:srgbClr>
                </a:solidFill>
                <a:latin typeface="Arial" charset="0"/>
                <a:cs typeface="+mn-cs"/>
              </a:rPr>
              <a:t> </a:t>
            </a:r>
            <a:r>
              <a:rPr lang="fr-FR" sz="1667" dirty="0" err="1">
                <a:solidFill>
                  <a:srgbClr val="1F497D">
                    <a:lumMod val="60000"/>
                    <a:lumOff val="40000"/>
                  </a:srgbClr>
                </a:solidFill>
                <a:latin typeface="Arial" charset="0"/>
                <a:cs typeface="+mn-cs"/>
              </a:rPr>
              <a:t>unaffected</a:t>
            </a:r>
            <a:endParaRPr lang="en-US" sz="1667" dirty="0">
              <a:solidFill>
                <a:srgbClr val="1F497D">
                  <a:lumMod val="60000"/>
                  <a:lumOff val="40000"/>
                </a:srgbClr>
              </a:solidFill>
              <a:latin typeface="Arial" charset="0"/>
              <a:cs typeface="+mn-cs"/>
            </a:endParaRPr>
          </a:p>
        </p:txBody>
      </p:sp>
      <p:grpSp>
        <p:nvGrpSpPr>
          <p:cNvPr id="31753" name="Groupe 3">
            <a:extLst>
              <a:ext uri="{FF2B5EF4-FFF2-40B4-BE49-F238E27FC236}">
                <a16:creationId xmlns:a16="http://schemas.microsoft.com/office/drawing/2014/main" id="{10445075-4263-F045-8281-AAA8B66968C8}"/>
              </a:ext>
            </a:extLst>
          </p:cNvPr>
          <p:cNvGrpSpPr>
            <a:grpSpLocks/>
          </p:cNvGrpSpPr>
          <p:nvPr/>
        </p:nvGrpSpPr>
        <p:grpSpPr bwMode="auto">
          <a:xfrm>
            <a:off x="3779574" y="3915834"/>
            <a:ext cx="3102239" cy="1475053"/>
            <a:chOff x="2915816" y="4299098"/>
            <a:chExt cx="4420954" cy="2169876"/>
          </a:xfrm>
        </p:grpSpPr>
        <p:sp>
          <p:nvSpPr>
            <p:cNvPr id="31759" name="ZoneTexte 7">
              <a:extLst>
                <a:ext uri="{FF2B5EF4-FFF2-40B4-BE49-F238E27FC236}">
                  <a16:creationId xmlns:a16="http://schemas.microsoft.com/office/drawing/2014/main" id="{17C0B6FF-1E0D-5C49-B2DD-90CEB605C13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45353" y="4299098"/>
              <a:ext cx="3563936" cy="4753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defTabSz="761970" eaLnBrk="0" hangingPunct="0">
                <a:spcBef>
                  <a:spcPct val="0"/>
                </a:spcBef>
                <a:buNone/>
              </a:pPr>
              <a:r>
                <a:rPr lang="fr-FR" altLang="en-US" sz="1500">
                  <a:solidFill>
                    <a:srgbClr val="000000"/>
                  </a:solidFill>
                  <a:latin typeface="Arial" panose="020B0604020202020204" pitchFamily="34" charset="0"/>
                  <a:cs typeface="+mn-cs"/>
                </a:rPr>
                <a:t>0       1          2              3</a:t>
              </a:r>
              <a:endParaRPr lang="fr-FR" altLang="en-US" sz="1667">
                <a:solidFill>
                  <a:srgbClr val="000000"/>
                </a:solidFill>
                <a:latin typeface="Arial" panose="020B0604020202020204" pitchFamily="34" charset="0"/>
                <a:cs typeface="+mn-cs"/>
              </a:endParaRPr>
            </a:p>
          </p:txBody>
        </p:sp>
        <p:sp>
          <p:nvSpPr>
            <p:cNvPr id="29709" name="ZoneTexte 6">
              <a:extLst>
                <a:ext uri="{FF2B5EF4-FFF2-40B4-BE49-F238E27FC236}">
                  <a16:creationId xmlns:a16="http://schemas.microsoft.com/office/drawing/2014/main" id="{28D2BB7F-719E-2E43-B852-797DC9DE08E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15816" y="4752534"/>
              <a:ext cx="936978" cy="16509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defTabSz="761970" eaLnBrk="0" hangingPunct="0">
                <a:defRPr/>
              </a:pPr>
              <a:r>
                <a:rPr lang="fr-FR" altLang="en-US" dirty="0">
                  <a:solidFill>
                    <a:srgbClr val="000000"/>
                  </a:solidFill>
                  <a:cs typeface="+mn-cs"/>
                </a:rPr>
                <a:t> </a:t>
              </a:r>
              <a:r>
                <a:rPr lang="fr-FR" altLang="en-US" sz="1667" i="1" dirty="0">
                  <a:solidFill>
                    <a:prstClr val="white">
                      <a:lumMod val="85000"/>
                    </a:prstClr>
                  </a:solidFill>
                  <a:cs typeface="+mn-cs"/>
                </a:rPr>
                <a:t>NE</a:t>
              </a:r>
            </a:p>
            <a:p>
              <a:pPr defTabSz="761970" eaLnBrk="0" hangingPunct="0">
                <a:lnSpc>
                  <a:spcPct val="150000"/>
                </a:lnSpc>
                <a:defRPr/>
              </a:pPr>
              <a:r>
                <a:rPr lang="fr-FR" altLang="en-US" sz="1667" dirty="0">
                  <a:solidFill>
                    <a:prstClr val="black"/>
                  </a:solidFill>
                  <a:cs typeface="+mn-cs"/>
                </a:rPr>
                <a:t> </a:t>
              </a:r>
              <a:r>
                <a:rPr lang="fr-FR" altLang="en-US" sz="1667" i="1" dirty="0">
                  <a:solidFill>
                    <a:prstClr val="black"/>
                  </a:solidFill>
                  <a:cs typeface="+mn-cs"/>
                </a:rPr>
                <a:t>E</a:t>
              </a:r>
              <a:r>
                <a:rPr lang="fr-FR" altLang="en-US" sz="1667" i="1" baseline="-25000" dirty="0">
                  <a:solidFill>
                    <a:prstClr val="black"/>
                  </a:solidFill>
                  <a:cs typeface="+mn-cs"/>
                </a:rPr>
                <a:t>B </a:t>
              </a:r>
              <a:r>
                <a:rPr lang="fr-FR" altLang="en-US" sz="1667" i="1" dirty="0">
                  <a:solidFill>
                    <a:prstClr val="black"/>
                  </a:solidFill>
                  <a:cs typeface="+mn-cs"/>
                </a:rPr>
                <a:t>E</a:t>
              </a:r>
              <a:r>
                <a:rPr lang="fr-FR" altLang="en-US" sz="1667" i="1" baseline="-25000" dirty="0">
                  <a:solidFill>
                    <a:prstClr val="black"/>
                  </a:solidFill>
                  <a:cs typeface="+mn-cs"/>
                </a:rPr>
                <a:t>NB</a:t>
              </a:r>
              <a:endParaRPr lang="fr-FR" altLang="en-US" i="1" baseline="-25000" dirty="0">
                <a:solidFill>
                  <a:prstClr val="black"/>
                </a:solidFill>
                <a:cs typeface="+mn-cs"/>
              </a:endParaRPr>
            </a:p>
          </p:txBody>
        </p:sp>
        <p:graphicFrame>
          <p:nvGraphicFramePr>
            <p:cNvPr id="31761" name="Objet 1">
              <a:extLst>
                <a:ext uri="{FF2B5EF4-FFF2-40B4-BE49-F238E27FC236}">
                  <a16:creationId xmlns:a16="http://schemas.microsoft.com/office/drawing/2014/main" id="{4C3877A1-0BDD-424A-9261-B362AEEF2659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604557" y="4651287"/>
            <a:ext cx="3732213" cy="18176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5439" name="Équation" r:id="rId5" imgW="33642300" imgH="16383000" progId="Equation.3">
                    <p:embed/>
                  </p:oleObj>
                </mc:Choice>
                <mc:Fallback>
                  <p:oleObj name="Équation" r:id="rId5" imgW="33642300" imgH="16383000" progId="Equation.3">
                    <p:embed/>
                    <p:pic>
                      <p:nvPicPr>
                        <p:cNvPr id="31761" name="Objet 1">
                          <a:extLst>
                            <a:ext uri="{FF2B5EF4-FFF2-40B4-BE49-F238E27FC236}">
                              <a16:creationId xmlns:a16="http://schemas.microsoft.com/office/drawing/2014/main" id="{4C3877A1-0BDD-424A-9261-B362AEEF265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04557" y="4651287"/>
                          <a:ext cx="3732213" cy="181768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31754" name="Object 3">
            <a:extLst>
              <a:ext uri="{FF2B5EF4-FFF2-40B4-BE49-F238E27FC236}">
                <a16:creationId xmlns:a16="http://schemas.microsoft.com/office/drawing/2014/main" id="{152699BF-0EAA-F045-A4ED-AB41657246B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627188" y="1943366"/>
          <a:ext cx="2868083" cy="15147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5440" name="Équation" r:id="rId7" imgW="31013400" imgH="16383000" progId="Equation.3">
                  <p:embed/>
                </p:oleObj>
              </mc:Choice>
              <mc:Fallback>
                <p:oleObj name="Équation" r:id="rId7" imgW="31013400" imgH="16383000" progId="Equation.3">
                  <p:embed/>
                  <p:pic>
                    <p:nvPicPr>
                      <p:cNvPr id="31754" name="Object 3">
                        <a:extLst>
                          <a:ext uri="{FF2B5EF4-FFF2-40B4-BE49-F238E27FC236}">
                            <a16:creationId xmlns:a16="http://schemas.microsoft.com/office/drawing/2014/main" id="{152699BF-0EAA-F045-A4ED-AB41657246B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27188" y="1943366"/>
                        <a:ext cx="2868083" cy="151473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755" name="ZoneTexte 6">
            <a:extLst>
              <a:ext uri="{FF2B5EF4-FFF2-40B4-BE49-F238E27FC236}">
                <a16:creationId xmlns:a16="http://schemas.microsoft.com/office/drawing/2014/main" id="{216D7107-0A40-B54C-9DF0-5858A2F3BB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1792" y="1989667"/>
            <a:ext cx="780521" cy="14202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defTabSz="761970" eaLnBrk="0" hangingPunct="0">
              <a:spcBef>
                <a:spcPct val="0"/>
              </a:spcBef>
              <a:buNone/>
            </a:pPr>
            <a:r>
              <a:rPr lang="fr-FR" altLang="en-US" sz="2000">
                <a:solidFill>
                  <a:srgbClr val="000000"/>
                </a:solidFill>
                <a:latin typeface="Arial" panose="020B0604020202020204" pitchFamily="34" charset="0"/>
                <a:cs typeface="+mn-cs"/>
              </a:rPr>
              <a:t>   B</a:t>
            </a:r>
          </a:p>
          <a:p>
            <a:pPr defTabSz="761970" eaLnBrk="0" hangingPunct="0">
              <a:lnSpc>
                <a:spcPct val="200000"/>
              </a:lnSpc>
              <a:spcBef>
                <a:spcPct val="0"/>
              </a:spcBef>
              <a:buNone/>
            </a:pPr>
            <a:r>
              <a:rPr lang="fr-FR" altLang="en-US" sz="2000">
                <a:solidFill>
                  <a:srgbClr val="000000"/>
                </a:solidFill>
                <a:latin typeface="Arial" panose="020B0604020202020204" pitchFamily="34" charset="0"/>
                <a:cs typeface="+mn-cs"/>
              </a:rPr>
              <a:t> NB</a:t>
            </a:r>
          </a:p>
          <a:p>
            <a:pPr defTabSz="761970" eaLnBrk="0" hangingPunct="0">
              <a:lnSpc>
                <a:spcPct val="150000"/>
              </a:lnSpc>
              <a:spcBef>
                <a:spcPct val="0"/>
              </a:spcBef>
              <a:buNone/>
            </a:pPr>
            <a:r>
              <a:rPr lang="fr-FR" altLang="en-US" sz="2000">
                <a:solidFill>
                  <a:srgbClr val="000000"/>
                </a:solidFill>
                <a:latin typeface="Arial" panose="020B0604020202020204" pitchFamily="34" charset="0"/>
                <a:cs typeface="+mn-cs"/>
              </a:rPr>
              <a:t>   †</a:t>
            </a:r>
            <a:endParaRPr lang="fr-FR" altLang="en-US" sz="2333">
              <a:solidFill>
                <a:srgbClr val="000000"/>
              </a:solidFill>
              <a:latin typeface="Arial" panose="020B0604020202020204" pitchFamily="34" charset="0"/>
              <a:cs typeface="+mn-cs"/>
            </a:endParaRPr>
          </a:p>
        </p:txBody>
      </p:sp>
      <p:sp>
        <p:nvSpPr>
          <p:cNvPr id="31756" name="ZoneTexte 7">
            <a:extLst>
              <a:ext uri="{FF2B5EF4-FFF2-40B4-BE49-F238E27FC236}">
                <a16:creationId xmlns:a16="http://schemas.microsoft.com/office/drawing/2014/main" id="{CAD9049E-CBCE-BB43-844D-FE13562026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7021" y="1692011"/>
            <a:ext cx="2567782" cy="348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defTabSz="761970" eaLnBrk="0" hangingPunct="0">
              <a:spcBef>
                <a:spcPct val="0"/>
              </a:spcBef>
              <a:buNone/>
            </a:pPr>
            <a:r>
              <a:rPr lang="fr-FR" altLang="en-US" sz="1667">
                <a:solidFill>
                  <a:srgbClr val="000000"/>
                </a:solidFill>
                <a:latin typeface="Arial" panose="020B0604020202020204" pitchFamily="34" charset="0"/>
                <a:cs typeface="+mn-cs"/>
              </a:rPr>
              <a:t>   </a:t>
            </a:r>
            <a:r>
              <a:rPr lang="fr-FR" altLang="en-US" sz="1667" i="1">
                <a:solidFill>
                  <a:prstClr val="black"/>
                </a:solidFill>
                <a:latin typeface="Arial" panose="020B0604020202020204" pitchFamily="34" charset="0"/>
                <a:cs typeface="+mn-cs"/>
              </a:rPr>
              <a:t>NE</a:t>
            </a:r>
            <a:r>
              <a:rPr lang="fr-FR" altLang="en-US" sz="1667">
                <a:solidFill>
                  <a:srgbClr val="000000"/>
                </a:solidFill>
                <a:latin typeface="Arial" panose="020B0604020202020204" pitchFamily="34" charset="0"/>
                <a:cs typeface="+mn-cs"/>
              </a:rPr>
              <a:t>           </a:t>
            </a:r>
            <a:r>
              <a:rPr lang="fr-FR" altLang="en-US" sz="1667" i="1">
                <a:solidFill>
                  <a:prstClr val="black"/>
                </a:solidFill>
                <a:latin typeface="Arial" panose="020B0604020202020204" pitchFamily="34" charset="0"/>
                <a:cs typeface="+mn-cs"/>
              </a:rPr>
              <a:t>E</a:t>
            </a:r>
            <a:r>
              <a:rPr lang="fr-FR" altLang="en-US" sz="1667" i="1" baseline="-25000">
                <a:solidFill>
                  <a:prstClr val="black"/>
                </a:solidFill>
                <a:latin typeface="Arial" panose="020B0604020202020204" pitchFamily="34" charset="0"/>
                <a:cs typeface="+mn-cs"/>
              </a:rPr>
              <a:t>B</a:t>
            </a:r>
            <a:r>
              <a:rPr lang="fr-FR" altLang="en-US" sz="1667">
                <a:solidFill>
                  <a:prstClr val="black"/>
                </a:solidFill>
                <a:latin typeface="Arial" panose="020B0604020202020204" pitchFamily="34" charset="0"/>
                <a:cs typeface="+mn-cs"/>
              </a:rPr>
              <a:t>        </a:t>
            </a:r>
            <a:r>
              <a:rPr lang="fr-FR" altLang="en-US" sz="1667" i="1">
                <a:solidFill>
                  <a:prstClr val="black"/>
                </a:solidFill>
                <a:latin typeface="Arial" panose="020B0604020202020204" pitchFamily="34" charset="0"/>
                <a:cs typeface="+mn-cs"/>
              </a:rPr>
              <a:t>E</a:t>
            </a:r>
            <a:r>
              <a:rPr lang="fr-FR" altLang="en-US" sz="1667" i="1" baseline="-25000">
                <a:solidFill>
                  <a:prstClr val="black"/>
                </a:solidFill>
                <a:latin typeface="Arial" panose="020B0604020202020204" pitchFamily="34" charset="0"/>
                <a:cs typeface="+mn-cs"/>
              </a:rPr>
              <a:t>NB</a:t>
            </a:r>
            <a:endParaRPr lang="fr-FR" altLang="en-US" sz="2000" i="1" baseline="-25000">
              <a:solidFill>
                <a:prstClr val="black"/>
              </a:solidFill>
              <a:latin typeface="Arial" panose="020B0604020202020204" pitchFamily="34" charset="0"/>
              <a:cs typeface="+mn-cs"/>
            </a:endParaRPr>
          </a:p>
        </p:txBody>
      </p:sp>
      <p:cxnSp>
        <p:nvCxnSpPr>
          <p:cNvPr id="6" name="Connecteur droit avec flèche 5" title="p=1">
            <a:extLst>
              <a:ext uri="{FF2B5EF4-FFF2-40B4-BE49-F238E27FC236}">
                <a16:creationId xmlns:a16="http://schemas.microsoft.com/office/drawing/2014/main" id="{9248F78F-7552-5442-859F-255462A8D986}"/>
              </a:ext>
            </a:extLst>
          </p:cNvPr>
          <p:cNvCxnSpPr/>
          <p:nvPr/>
        </p:nvCxnSpPr>
        <p:spPr>
          <a:xfrm>
            <a:off x="4572000" y="2737115"/>
            <a:ext cx="1079500" cy="0"/>
          </a:xfrm>
          <a:prstGeom prst="straightConnector1">
            <a:avLst/>
          </a:prstGeom>
          <a:ln w="508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758" name="ZoneTexte 6">
            <a:extLst>
              <a:ext uri="{FF2B5EF4-FFF2-40B4-BE49-F238E27FC236}">
                <a16:creationId xmlns:a16="http://schemas.microsoft.com/office/drawing/2014/main" id="{B60D9BA2-49DC-1E4A-8536-6BE418D065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42657" y="2256896"/>
            <a:ext cx="849313" cy="4513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761970" eaLnBrk="0" hangingPunct="0"/>
            <a:r>
              <a:rPr lang="fr-FR" altLang="fr-FR" sz="2333" i="1">
                <a:solidFill>
                  <a:prstClr val="black"/>
                </a:solidFill>
                <a:cs typeface="+mn-cs"/>
              </a:rPr>
              <a:t>p</a:t>
            </a:r>
            <a:r>
              <a:rPr lang="fr-FR" altLang="fr-FR" sz="2333">
                <a:solidFill>
                  <a:prstClr val="black"/>
                </a:solidFill>
                <a:cs typeface="+mn-cs"/>
              </a:rPr>
              <a:t>=1</a:t>
            </a:r>
            <a:endParaRPr lang="en-US" altLang="fr-FR" sz="2333">
              <a:solidFill>
                <a:prstClr val="black"/>
              </a:solidFill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3297797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>
            <a:extLst>
              <a:ext uri="{FF2B5EF4-FFF2-40B4-BE49-F238E27FC236}">
                <a16:creationId xmlns:a16="http://schemas.microsoft.com/office/drawing/2014/main" id="{796CC379-9D9D-CA43-8150-A9F8114E6A71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1332178" y="337344"/>
            <a:ext cx="6477000" cy="719667"/>
          </a:xfrm>
        </p:spPr>
        <p:txBody>
          <a:bodyPr/>
          <a:lstStyle/>
          <a:p>
            <a:pPr eaLnBrk="1" hangingPunct="1"/>
            <a:r>
              <a:rPr lang="en-GB" altLang="en-US" b="1"/>
              <a:t>The generic multievent model</a:t>
            </a:r>
            <a:endParaRPr lang="fr-FR" altLang="en-US"/>
          </a:p>
        </p:txBody>
      </p:sp>
      <p:sp>
        <p:nvSpPr>
          <p:cNvPr id="32771" name="Text Box 3">
            <a:extLst>
              <a:ext uri="{FF2B5EF4-FFF2-40B4-BE49-F238E27FC236}">
                <a16:creationId xmlns:a16="http://schemas.microsoft.com/office/drawing/2014/main" id="{4F12317C-8832-104E-9F82-1A5C7A45FF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36521" y="1726407"/>
            <a:ext cx="63235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defTabSz="761970" eaLnBrk="0" hangingPunct="0">
              <a:spcBef>
                <a:spcPct val="50000"/>
              </a:spcBef>
              <a:buNone/>
            </a:pPr>
            <a:r>
              <a:rPr lang="fr-FR" altLang="en-US" sz="2000" b="1">
                <a:solidFill>
                  <a:prstClr val="black"/>
                </a:solidFill>
                <a:latin typeface="Arial" panose="020B0604020202020204" pitchFamily="34" charset="0"/>
                <a:cs typeface="+mn-cs"/>
              </a:rPr>
              <a:t>E</a:t>
            </a:r>
            <a:r>
              <a:rPr lang="fr-FR" altLang="en-US" sz="2000" b="1" baseline="-25000">
                <a:solidFill>
                  <a:prstClr val="black"/>
                </a:solidFill>
                <a:latin typeface="Arial" panose="020B0604020202020204" pitchFamily="34" charset="0"/>
                <a:cs typeface="+mn-cs"/>
              </a:rPr>
              <a:t>1</a:t>
            </a:r>
            <a:endParaRPr lang="fr-FR" altLang="en-US" sz="2000" b="1">
              <a:solidFill>
                <a:prstClr val="black"/>
              </a:solidFill>
              <a:latin typeface="Arial" panose="020B0604020202020204" pitchFamily="34" charset="0"/>
              <a:cs typeface="+mn-cs"/>
            </a:endParaRPr>
          </a:p>
        </p:txBody>
      </p:sp>
      <p:sp>
        <p:nvSpPr>
          <p:cNvPr id="32772" name="Text Box 4">
            <a:extLst>
              <a:ext uri="{FF2B5EF4-FFF2-40B4-BE49-F238E27FC236}">
                <a16:creationId xmlns:a16="http://schemas.microsoft.com/office/drawing/2014/main" id="{E488BBA8-F28F-A940-9091-CF77C36418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50417" y="1726407"/>
            <a:ext cx="69320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defTabSz="761970" eaLnBrk="0" hangingPunct="0">
              <a:spcBef>
                <a:spcPct val="50000"/>
              </a:spcBef>
              <a:buNone/>
            </a:pPr>
            <a:r>
              <a:rPr lang="fr-FR" altLang="en-US" sz="2000" b="1">
                <a:solidFill>
                  <a:prstClr val="black"/>
                </a:solidFill>
                <a:latin typeface="Arial" panose="020B0604020202020204" pitchFamily="34" charset="0"/>
                <a:cs typeface="+mn-cs"/>
              </a:rPr>
              <a:t>E</a:t>
            </a:r>
            <a:r>
              <a:rPr lang="fr-FR" altLang="en-US" sz="2000" b="1" baseline="-25000">
                <a:solidFill>
                  <a:prstClr val="black"/>
                </a:solidFill>
                <a:latin typeface="Arial" panose="020B0604020202020204" pitchFamily="34" charset="0"/>
                <a:cs typeface="+mn-cs"/>
              </a:rPr>
              <a:t>2</a:t>
            </a:r>
            <a:endParaRPr lang="fr-FR" altLang="en-US" sz="2000" b="1">
              <a:solidFill>
                <a:prstClr val="black"/>
              </a:solidFill>
              <a:latin typeface="Arial" panose="020B0604020202020204" pitchFamily="34" charset="0"/>
              <a:cs typeface="+mn-cs"/>
            </a:endParaRPr>
          </a:p>
        </p:txBody>
      </p:sp>
      <p:sp>
        <p:nvSpPr>
          <p:cNvPr id="32773" name="Text Box 5">
            <a:extLst>
              <a:ext uri="{FF2B5EF4-FFF2-40B4-BE49-F238E27FC236}">
                <a16:creationId xmlns:a16="http://schemas.microsoft.com/office/drawing/2014/main" id="{EF8E8226-02FE-1A46-9FAB-6A93FCD1E5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0386" y="1731698"/>
            <a:ext cx="52519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defTabSz="761970" eaLnBrk="0" hangingPunct="0">
              <a:spcBef>
                <a:spcPct val="50000"/>
              </a:spcBef>
              <a:buNone/>
            </a:pPr>
            <a:r>
              <a:rPr lang="fr-FR" altLang="en-US" sz="2000" b="1">
                <a:solidFill>
                  <a:prstClr val="black"/>
                </a:solidFill>
                <a:latin typeface="Arial" panose="020B0604020202020204" pitchFamily="34" charset="0"/>
                <a:cs typeface="+mn-cs"/>
              </a:rPr>
              <a:t>E</a:t>
            </a:r>
            <a:r>
              <a:rPr lang="fr-FR" altLang="en-US" sz="2000" b="1" baseline="-25000">
                <a:solidFill>
                  <a:prstClr val="black"/>
                </a:solidFill>
                <a:latin typeface="Arial" panose="020B0604020202020204" pitchFamily="34" charset="0"/>
                <a:cs typeface="+mn-cs"/>
              </a:rPr>
              <a:t>3</a:t>
            </a:r>
            <a:endParaRPr lang="fr-FR" altLang="en-US" sz="2000" b="1">
              <a:solidFill>
                <a:prstClr val="black"/>
              </a:solidFill>
              <a:latin typeface="Arial" panose="020B0604020202020204" pitchFamily="34" charset="0"/>
              <a:cs typeface="+mn-cs"/>
            </a:endParaRPr>
          </a:p>
        </p:txBody>
      </p:sp>
      <p:sp>
        <p:nvSpPr>
          <p:cNvPr id="32774" name="Text Box 6">
            <a:extLst>
              <a:ext uri="{FF2B5EF4-FFF2-40B4-BE49-F238E27FC236}">
                <a16:creationId xmlns:a16="http://schemas.microsoft.com/office/drawing/2014/main" id="{0E70A2FA-7C8A-3541-AE04-35F1D8AA4A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86792" y="2604823"/>
            <a:ext cx="534458" cy="348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defTabSz="761970" eaLnBrk="0" hangingPunct="0">
              <a:spcBef>
                <a:spcPct val="50000"/>
              </a:spcBef>
              <a:buNone/>
            </a:pPr>
            <a:r>
              <a:rPr lang="fr-FR" altLang="en-US" sz="1667" i="1">
                <a:solidFill>
                  <a:prstClr val="black"/>
                </a:solidFill>
                <a:latin typeface="Arial" panose="020B0604020202020204" pitchFamily="34" charset="0"/>
                <a:cs typeface="+mn-cs"/>
              </a:rPr>
              <a:t>S</a:t>
            </a:r>
            <a:r>
              <a:rPr lang="fr-FR" altLang="en-US" sz="1667" i="1" baseline="-25000">
                <a:solidFill>
                  <a:prstClr val="black"/>
                </a:solidFill>
                <a:latin typeface="Arial" panose="020B0604020202020204" pitchFamily="34" charset="0"/>
                <a:cs typeface="+mn-cs"/>
              </a:rPr>
              <a:t>1</a:t>
            </a:r>
            <a:endParaRPr lang="fr-FR" altLang="en-US" sz="1667" i="1">
              <a:solidFill>
                <a:prstClr val="black"/>
              </a:solidFill>
              <a:latin typeface="Arial" panose="020B0604020202020204" pitchFamily="34" charset="0"/>
              <a:cs typeface="+mn-cs"/>
            </a:endParaRPr>
          </a:p>
        </p:txBody>
      </p:sp>
      <p:sp>
        <p:nvSpPr>
          <p:cNvPr id="32775" name="Text Box 7">
            <a:extLst>
              <a:ext uri="{FF2B5EF4-FFF2-40B4-BE49-F238E27FC236}">
                <a16:creationId xmlns:a16="http://schemas.microsoft.com/office/drawing/2014/main" id="{D22FDA0C-375B-4548-BF77-F7C7A6DE09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04657" y="2604823"/>
            <a:ext cx="481542" cy="348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defTabSz="761970" eaLnBrk="0" hangingPunct="0">
              <a:spcBef>
                <a:spcPct val="50000"/>
              </a:spcBef>
              <a:buNone/>
            </a:pPr>
            <a:r>
              <a:rPr lang="fr-FR" altLang="en-US" sz="1667" i="1">
                <a:solidFill>
                  <a:prstClr val="black"/>
                </a:solidFill>
                <a:latin typeface="Arial" panose="020B0604020202020204" pitchFamily="34" charset="0"/>
                <a:cs typeface="+mn-cs"/>
              </a:rPr>
              <a:t>S</a:t>
            </a:r>
            <a:r>
              <a:rPr lang="fr-FR" altLang="en-US" sz="1667" i="1" baseline="-25000">
                <a:solidFill>
                  <a:prstClr val="black"/>
                </a:solidFill>
                <a:latin typeface="Arial" panose="020B0604020202020204" pitchFamily="34" charset="0"/>
                <a:cs typeface="+mn-cs"/>
              </a:rPr>
              <a:t>2</a:t>
            </a:r>
            <a:endParaRPr lang="fr-FR" altLang="en-US" sz="1667" i="1">
              <a:solidFill>
                <a:prstClr val="black"/>
              </a:solidFill>
              <a:latin typeface="Arial" panose="020B0604020202020204" pitchFamily="34" charset="0"/>
              <a:cs typeface="+mn-cs"/>
            </a:endParaRPr>
          </a:p>
        </p:txBody>
      </p:sp>
      <p:sp>
        <p:nvSpPr>
          <p:cNvPr id="32776" name="Text Box 8">
            <a:extLst>
              <a:ext uri="{FF2B5EF4-FFF2-40B4-BE49-F238E27FC236}">
                <a16:creationId xmlns:a16="http://schemas.microsoft.com/office/drawing/2014/main" id="{8B5F89EA-CF5E-1F4C-B3F6-25710FF582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88907" y="2604823"/>
            <a:ext cx="588698" cy="348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defTabSz="761970" eaLnBrk="0" hangingPunct="0">
              <a:spcBef>
                <a:spcPct val="50000"/>
              </a:spcBef>
              <a:buNone/>
            </a:pPr>
            <a:r>
              <a:rPr lang="fr-FR" altLang="en-US" sz="1667" i="1">
                <a:solidFill>
                  <a:prstClr val="black"/>
                </a:solidFill>
                <a:latin typeface="Arial" panose="020B0604020202020204" pitchFamily="34" charset="0"/>
                <a:cs typeface="+mn-cs"/>
              </a:rPr>
              <a:t>S</a:t>
            </a:r>
            <a:r>
              <a:rPr lang="fr-FR" altLang="en-US" sz="1667" i="1" baseline="-25000">
                <a:solidFill>
                  <a:prstClr val="black"/>
                </a:solidFill>
                <a:latin typeface="Arial" panose="020B0604020202020204" pitchFamily="34" charset="0"/>
                <a:cs typeface="+mn-cs"/>
              </a:rPr>
              <a:t>3</a:t>
            </a:r>
            <a:endParaRPr lang="fr-FR" altLang="en-US" sz="1667" i="1">
              <a:solidFill>
                <a:prstClr val="black"/>
              </a:solidFill>
              <a:latin typeface="Arial" panose="020B0604020202020204" pitchFamily="34" charset="0"/>
              <a:cs typeface="+mn-cs"/>
            </a:endParaRPr>
          </a:p>
        </p:txBody>
      </p:sp>
      <p:sp>
        <p:nvSpPr>
          <p:cNvPr id="32777" name="Line 9">
            <a:extLst>
              <a:ext uri="{FF2B5EF4-FFF2-40B4-BE49-F238E27FC236}">
                <a16:creationId xmlns:a16="http://schemas.microsoft.com/office/drawing/2014/main" id="{FFBD4B30-CAB0-2749-B6AF-2E478B4486C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853782" y="2832365"/>
            <a:ext cx="53313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761970" eaLnBrk="0" hangingPunct="0"/>
            <a:endParaRPr lang="fr-FR" sz="1667">
              <a:solidFill>
                <a:prstClr val="black"/>
              </a:solidFill>
              <a:latin typeface="Arial" panose="020B0604020202020204" pitchFamily="34" charset="0"/>
              <a:cs typeface="+mn-cs"/>
            </a:endParaRPr>
          </a:p>
        </p:txBody>
      </p:sp>
      <p:sp>
        <p:nvSpPr>
          <p:cNvPr id="32778" name="Line 10">
            <a:extLst>
              <a:ext uri="{FF2B5EF4-FFF2-40B4-BE49-F238E27FC236}">
                <a16:creationId xmlns:a16="http://schemas.microsoft.com/office/drawing/2014/main" id="{F30F0C70-42EE-A440-BE53-CE5DC9470A8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517761" y="2243667"/>
            <a:ext cx="0" cy="36115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761970" eaLnBrk="0" hangingPunct="0"/>
            <a:endParaRPr lang="fr-FR" sz="1667">
              <a:solidFill>
                <a:prstClr val="black"/>
              </a:solidFill>
              <a:latin typeface="Arial" panose="020B0604020202020204" pitchFamily="34" charset="0"/>
              <a:cs typeface="+mn-cs"/>
            </a:endParaRPr>
          </a:p>
        </p:txBody>
      </p:sp>
      <p:sp>
        <p:nvSpPr>
          <p:cNvPr id="32779" name="Line 11">
            <a:extLst>
              <a:ext uri="{FF2B5EF4-FFF2-40B4-BE49-F238E27FC236}">
                <a16:creationId xmlns:a16="http://schemas.microsoft.com/office/drawing/2014/main" id="{94A467A8-0380-D548-AAB9-6415A9D865C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636948" y="2243667"/>
            <a:ext cx="0" cy="36115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761970" eaLnBrk="0" hangingPunct="0"/>
            <a:endParaRPr lang="fr-FR" sz="1667">
              <a:solidFill>
                <a:prstClr val="black"/>
              </a:solidFill>
              <a:latin typeface="Arial" panose="020B0604020202020204" pitchFamily="34" charset="0"/>
              <a:cs typeface="+mn-cs"/>
            </a:endParaRPr>
          </a:p>
        </p:txBody>
      </p:sp>
      <p:sp>
        <p:nvSpPr>
          <p:cNvPr id="32780" name="Line 12">
            <a:extLst>
              <a:ext uri="{FF2B5EF4-FFF2-40B4-BE49-F238E27FC236}">
                <a16:creationId xmlns:a16="http://schemas.microsoft.com/office/drawing/2014/main" id="{0CF80D88-6ADE-374D-AD7F-5AFB458DDBA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650303" y="2243667"/>
            <a:ext cx="0" cy="36115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761970" eaLnBrk="0" hangingPunct="0"/>
            <a:endParaRPr lang="fr-FR" sz="1667">
              <a:solidFill>
                <a:prstClr val="black"/>
              </a:solidFill>
              <a:latin typeface="Arial" panose="020B0604020202020204" pitchFamily="34" charset="0"/>
              <a:cs typeface="+mn-cs"/>
            </a:endParaRPr>
          </a:p>
        </p:txBody>
      </p:sp>
      <p:sp>
        <p:nvSpPr>
          <p:cNvPr id="32781" name="Text Box 13">
            <a:extLst>
              <a:ext uri="{FF2B5EF4-FFF2-40B4-BE49-F238E27FC236}">
                <a16:creationId xmlns:a16="http://schemas.microsoft.com/office/drawing/2014/main" id="{F9D1F93B-A89B-6045-8FA9-38C852BD08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04711" y="1436688"/>
            <a:ext cx="2174322" cy="1323439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defTabSz="761970" eaLnBrk="0" hangingPunct="0">
              <a:spcBef>
                <a:spcPct val="50000"/>
              </a:spcBef>
              <a:buNone/>
            </a:pPr>
            <a:r>
              <a:rPr lang="fr-FR" altLang="en-US" sz="2000" b="1" dirty="0" err="1">
                <a:solidFill>
                  <a:prstClr val="black"/>
                </a:solidFill>
                <a:latin typeface="Arial" panose="020B0604020202020204" pitchFamily="34" charset="0"/>
                <a:cs typeface="+mn-cs"/>
              </a:rPr>
              <a:t>probabilities</a:t>
            </a:r>
            <a:r>
              <a:rPr lang="fr-FR" altLang="en-US" sz="2000" b="1" dirty="0">
                <a:solidFill>
                  <a:prstClr val="black"/>
                </a:solidFill>
                <a:latin typeface="Arial" panose="020B0604020202020204" pitchFamily="34" charset="0"/>
                <a:cs typeface="+mn-cs"/>
              </a:rPr>
              <a:t> of observations </a:t>
            </a:r>
            <a:r>
              <a:rPr lang="fr-FR" altLang="en-US" sz="2000" b="1" dirty="0" err="1">
                <a:solidFill>
                  <a:prstClr val="black"/>
                </a:solidFill>
                <a:latin typeface="Arial" panose="020B0604020202020204" pitchFamily="34" charset="0"/>
                <a:cs typeface="+mn-cs"/>
              </a:rPr>
              <a:t>conditional</a:t>
            </a:r>
            <a:r>
              <a:rPr lang="fr-FR" altLang="en-US" sz="2000" b="1" dirty="0">
                <a:solidFill>
                  <a:prstClr val="black"/>
                </a:solidFill>
                <a:latin typeface="Arial" panose="020B0604020202020204" pitchFamily="34" charset="0"/>
                <a:cs typeface="+mn-cs"/>
              </a:rPr>
              <a:t> on </a:t>
            </a:r>
            <a:r>
              <a:rPr lang="fr-FR" altLang="en-US" sz="2000" b="1" dirty="0" err="1">
                <a:solidFill>
                  <a:prstClr val="black"/>
                </a:solidFill>
                <a:latin typeface="Arial" panose="020B0604020202020204" pitchFamily="34" charset="0"/>
                <a:cs typeface="+mn-cs"/>
              </a:rPr>
              <a:t>current</a:t>
            </a:r>
            <a:r>
              <a:rPr lang="fr-FR" altLang="en-US" sz="2000" b="1" dirty="0">
                <a:solidFill>
                  <a:prstClr val="black"/>
                </a:solidFill>
                <a:latin typeface="Arial" panose="020B0604020202020204" pitchFamily="34" charset="0"/>
                <a:cs typeface="+mn-cs"/>
              </a:rPr>
              <a:t> state</a:t>
            </a:r>
          </a:p>
        </p:txBody>
      </p:sp>
      <p:sp>
        <p:nvSpPr>
          <p:cNvPr id="32782" name="Text Box 14">
            <a:extLst>
              <a:ext uri="{FF2B5EF4-FFF2-40B4-BE49-F238E27FC236}">
                <a16:creationId xmlns:a16="http://schemas.microsoft.com/office/drawing/2014/main" id="{056D4C1E-20A4-FE48-9601-74A890280B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35730" y="3343011"/>
            <a:ext cx="1860021" cy="707886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defTabSz="761970" eaLnBrk="0" hangingPunct="0">
              <a:spcBef>
                <a:spcPct val="50000"/>
              </a:spcBef>
              <a:buNone/>
            </a:pPr>
            <a:r>
              <a:rPr lang="fr-FR" altLang="en-US" sz="2000" b="1">
                <a:solidFill>
                  <a:prstClr val="black"/>
                </a:solidFill>
                <a:latin typeface="Arial" panose="020B0604020202020204" pitchFamily="34" charset="0"/>
                <a:cs typeface="+mn-cs"/>
                <a:sym typeface="Symbol" pitchFamily="2" charset="2"/>
              </a:rPr>
              <a:t>, initial state probabilities</a:t>
            </a:r>
          </a:p>
        </p:txBody>
      </p:sp>
      <p:sp>
        <p:nvSpPr>
          <p:cNvPr id="32783" name="Line 15">
            <a:extLst>
              <a:ext uri="{FF2B5EF4-FFF2-40B4-BE49-F238E27FC236}">
                <a16:creationId xmlns:a16="http://schemas.microsoft.com/office/drawing/2014/main" id="{896A7FC3-8F22-EC43-AA42-49772844298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904178" y="2832365"/>
            <a:ext cx="53181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761970" eaLnBrk="0" hangingPunct="0"/>
            <a:endParaRPr lang="fr-FR" sz="1667">
              <a:solidFill>
                <a:prstClr val="black"/>
              </a:solidFill>
              <a:latin typeface="Arial" panose="020B0604020202020204" pitchFamily="34" charset="0"/>
              <a:cs typeface="+mn-cs"/>
            </a:endParaRPr>
          </a:p>
        </p:txBody>
      </p:sp>
      <p:sp>
        <p:nvSpPr>
          <p:cNvPr id="32784" name="Text Box 16">
            <a:extLst>
              <a:ext uri="{FF2B5EF4-FFF2-40B4-BE49-F238E27FC236}">
                <a16:creationId xmlns:a16="http://schemas.microsoft.com/office/drawing/2014/main" id="{1AAED85D-CC86-494C-BC1C-5170192BDC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50115" y="3492500"/>
            <a:ext cx="2046552" cy="707886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defTabSz="761970" eaLnBrk="0" hangingPunct="0">
              <a:spcBef>
                <a:spcPct val="50000"/>
              </a:spcBef>
              <a:buNone/>
            </a:pPr>
            <a:r>
              <a:rPr lang="fr-FR" altLang="en-US" sz="2000" b="1">
                <a:solidFill>
                  <a:prstClr val="black"/>
                </a:solidFill>
                <a:latin typeface="Arial" panose="020B0604020202020204" pitchFamily="34" charset="0"/>
                <a:cs typeface="+mn-cs"/>
                <a:sym typeface="Symbol" pitchFamily="2" charset="2"/>
              </a:rPr>
              <a:t> probabilities of transition</a:t>
            </a:r>
          </a:p>
        </p:txBody>
      </p:sp>
      <p:sp>
        <p:nvSpPr>
          <p:cNvPr id="32785" name="Line 17">
            <a:extLst>
              <a:ext uri="{FF2B5EF4-FFF2-40B4-BE49-F238E27FC236}">
                <a16:creationId xmlns:a16="http://schemas.microsoft.com/office/drawing/2014/main" id="{16277BA2-7F22-444F-A205-7A3676574371}"/>
              </a:ext>
            </a:extLst>
          </p:cNvPr>
          <p:cNvSpPr>
            <a:spLocks noChangeShapeType="1"/>
          </p:cNvSpPr>
          <p:nvPr/>
        </p:nvSpPr>
        <p:spPr bwMode="auto">
          <a:xfrm>
            <a:off x="3679032" y="2321719"/>
            <a:ext cx="756708" cy="89958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761970" eaLnBrk="0" hangingPunct="0"/>
            <a:endParaRPr lang="fr-FR" sz="1667">
              <a:solidFill>
                <a:prstClr val="black"/>
              </a:solidFill>
              <a:latin typeface="Arial" panose="020B0604020202020204" pitchFamily="34" charset="0"/>
              <a:cs typeface="+mn-cs"/>
            </a:endParaRPr>
          </a:p>
        </p:txBody>
      </p:sp>
      <p:sp>
        <p:nvSpPr>
          <p:cNvPr id="32786" name="Line 18">
            <a:extLst>
              <a:ext uri="{FF2B5EF4-FFF2-40B4-BE49-F238E27FC236}">
                <a16:creationId xmlns:a16="http://schemas.microsoft.com/office/drawing/2014/main" id="{874228FA-60AB-BA40-8496-1AFE74A8C33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982229" y="2891896"/>
            <a:ext cx="107157" cy="600604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761970" eaLnBrk="0" hangingPunct="0"/>
            <a:endParaRPr lang="fr-FR" sz="1667">
              <a:solidFill>
                <a:prstClr val="black"/>
              </a:solidFill>
              <a:latin typeface="Arial" panose="020B0604020202020204" pitchFamily="34" charset="0"/>
              <a:cs typeface="+mn-cs"/>
            </a:endParaRPr>
          </a:p>
        </p:txBody>
      </p:sp>
      <p:sp>
        <p:nvSpPr>
          <p:cNvPr id="32787" name="Line 19">
            <a:extLst>
              <a:ext uri="{FF2B5EF4-FFF2-40B4-BE49-F238E27FC236}">
                <a16:creationId xmlns:a16="http://schemas.microsoft.com/office/drawing/2014/main" id="{0FE5F927-67BC-DD4B-B73D-1FDAF4607A7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095750" y="2864115"/>
            <a:ext cx="285750" cy="46963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761970" eaLnBrk="0" hangingPunct="0"/>
            <a:endParaRPr lang="fr-FR" sz="1667">
              <a:solidFill>
                <a:prstClr val="black"/>
              </a:solidFill>
              <a:latin typeface="Arial" panose="020B0604020202020204" pitchFamily="34" charset="0"/>
              <a:cs typeface="+mn-cs"/>
            </a:endParaRPr>
          </a:p>
        </p:txBody>
      </p:sp>
      <p:sp>
        <p:nvSpPr>
          <p:cNvPr id="32788" name="ZoneTexte 21">
            <a:extLst>
              <a:ext uri="{FF2B5EF4-FFF2-40B4-BE49-F238E27FC236}">
                <a16:creationId xmlns:a16="http://schemas.microsoft.com/office/drawing/2014/main" id="{E8315B68-E72D-CA49-80D3-2B9EE5496B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72313" y="1768740"/>
            <a:ext cx="1516098" cy="348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defTabSz="761970" eaLnBrk="0" hangingPunct="0">
              <a:spcBef>
                <a:spcPct val="0"/>
              </a:spcBef>
              <a:buNone/>
            </a:pPr>
            <a:r>
              <a:rPr lang="fr-FR" altLang="en-US" sz="1667" b="1" dirty="0">
                <a:solidFill>
                  <a:prstClr val="black"/>
                </a:solidFill>
                <a:latin typeface="Arial" panose="020B0604020202020204" pitchFamily="34" charset="0"/>
                <a:cs typeface="+mn-cs"/>
              </a:rPr>
              <a:t>observations</a:t>
            </a:r>
          </a:p>
        </p:txBody>
      </p:sp>
      <p:sp>
        <p:nvSpPr>
          <p:cNvPr id="32789" name="ZoneTexte 22">
            <a:extLst>
              <a:ext uri="{FF2B5EF4-FFF2-40B4-BE49-F238E27FC236}">
                <a16:creationId xmlns:a16="http://schemas.microsoft.com/office/drawing/2014/main" id="{4F294C80-436B-764D-9919-65FD522ECA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72313" y="2615407"/>
            <a:ext cx="892969" cy="348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defTabSz="761970" eaLnBrk="0" hangingPunct="0">
              <a:spcBef>
                <a:spcPct val="0"/>
              </a:spcBef>
              <a:buNone/>
            </a:pPr>
            <a:r>
              <a:rPr lang="fr-FR" altLang="en-US" sz="1667" i="1">
                <a:solidFill>
                  <a:prstClr val="black"/>
                </a:solidFill>
                <a:latin typeface="Arial" panose="020B0604020202020204" pitchFamily="34" charset="0"/>
                <a:cs typeface="+mn-cs"/>
              </a:rPr>
              <a:t>states</a:t>
            </a:r>
          </a:p>
        </p:txBody>
      </p:sp>
      <p:sp>
        <p:nvSpPr>
          <p:cNvPr id="32790" name="ZoneTexte 23">
            <a:extLst>
              <a:ext uri="{FF2B5EF4-FFF2-40B4-BE49-F238E27FC236}">
                <a16:creationId xmlns:a16="http://schemas.microsoft.com/office/drawing/2014/main" id="{FEF0B7C2-5749-B04C-8DE5-ED0A8239D2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2810" y="4934006"/>
            <a:ext cx="871573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defTabSz="761970" eaLnBrk="0" hangingPunct="0">
              <a:spcBef>
                <a:spcPct val="0"/>
              </a:spcBef>
              <a:buNone/>
            </a:pPr>
            <a:r>
              <a:rPr lang="fr-FR" altLang="en-US" sz="2800" dirty="0">
                <a:solidFill>
                  <a:prstClr val="black"/>
                </a:solidFill>
                <a:latin typeface="Arial" panose="020B0604020202020204" pitchFamily="34" charset="0"/>
                <a:cs typeface="+mn-cs"/>
              </a:rPr>
              <a:t>Note: </a:t>
            </a:r>
            <a:r>
              <a:rPr lang="fr-FR" altLang="en-US" sz="2800" dirty="0" err="1">
                <a:solidFill>
                  <a:prstClr val="black"/>
                </a:solidFill>
                <a:latin typeface="Arial" panose="020B0604020202020204" pitchFamily="34" charset="0"/>
                <a:cs typeface="+mn-cs"/>
              </a:rPr>
              <a:t>it</a:t>
            </a:r>
            <a:r>
              <a:rPr lang="fr-FR" altLang="en-US" sz="2800" dirty="0">
                <a:solidFill>
                  <a:prstClr val="black"/>
                </a:solidFill>
                <a:latin typeface="Arial" panose="020B0604020202020204" pitchFamily="34" charset="0"/>
                <a:cs typeface="+mn-cs"/>
              </a:rPr>
              <a:t> </a:t>
            </a:r>
            <a:r>
              <a:rPr lang="fr-FR" altLang="en-US" sz="2800" dirty="0" err="1">
                <a:solidFill>
                  <a:prstClr val="black"/>
                </a:solidFill>
                <a:latin typeface="Arial" panose="020B0604020202020204" pitchFamily="34" charset="0"/>
                <a:cs typeface="+mn-cs"/>
              </a:rPr>
              <a:t>belongs</a:t>
            </a:r>
            <a:r>
              <a:rPr lang="fr-FR" altLang="en-US" sz="2800" dirty="0">
                <a:solidFill>
                  <a:prstClr val="black"/>
                </a:solidFill>
                <a:latin typeface="Arial" panose="020B0604020202020204" pitchFamily="34" charset="0"/>
                <a:cs typeface="+mn-cs"/>
              </a:rPr>
              <a:t> to the class of </a:t>
            </a:r>
            <a:r>
              <a:rPr lang="fr-FR" altLang="en-US" sz="2800" dirty="0" err="1">
                <a:solidFill>
                  <a:prstClr val="black"/>
                </a:solidFill>
                <a:latin typeface="Arial" panose="020B0604020202020204" pitchFamily="34" charset="0"/>
                <a:cs typeface="+mn-cs"/>
              </a:rPr>
              <a:t>Hidden</a:t>
            </a:r>
            <a:r>
              <a:rPr lang="fr-FR" altLang="en-US" sz="2800" dirty="0">
                <a:solidFill>
                  <a:prstClr val="black"/>
                </a:solidFill>
                <a:latin typeface="Arial" panose="020B0604020202020204" pitchFamily="34" charset="0"/>
                <a:cs typeface="+mn-cs"/>
              </a:rPr>
              <a:t> Markov </a:t>
            </a:r>
            <a:r>
              <a:rPr lang="fr-FR" altLang="en-US" sz="2800" dirty="0" err="1">
                <a:solidFill>
                  <a:prstClr val="black"/>
                </a:solidFill>
                <a:latin typeface="Arial" panose="020B0604020202020204" pitchFamily="34" charset="0"/>
                <a:cs typeface="+mn-cs"/>
              </a:rPr>
              <a:t>Models</a:t>
            </a:r>
            <a:endParaRPr lang="fr-FR" altLang="en-US" sz="2800" dirty="0">
              <a:solidFill>
                <a:prstClr val="black"/>
              </a:solidFill>
              <a:latin typeface="Arial" panose="020B0604020202020204" pitchFamily="34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520171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46EB98D-18E9-9F4F-8460-5A68680DF4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5F761FF-ACC5-6844-94A8-89BEB95403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sz="1600" dirty="0"/>
              <a:t>- Papier Brett, Roland. </a:t>
            </a:r>
          </a:p>
          <a:p>
            <a:r>
              <a:rPr lang="fr-FR" sz="1600" dirty="0"/>
              <a:t>- Write a slide w/ tricks to speed up the computations and </a:t>
            </a:r>
            <a:r>
              <a:rPr lang="fr-FR" sz="1600" dirty="0" err="1"/>
              <a:t>improve</a:t>
            </a:r>
            <a:r>
              <a:rPr lang="fr-FR" sz="1600" dirty="0"/>
              <a:t> convergence</a:t>
            </a:r>
          </a:p>
          <a:p>
            <a:r>
              <a:rPr lang="fr-FR" sz="1600" dirty="0"/>
              <a:t>    - </a:t>
            </a:r>
            <a:r>
              <a:rPr lang="fr-FR" sz="1600" dirty="0" err="1"/>
              <a:t>Marginalization</a:t>
            </a:r>
            <a:r>
              <a:rPr lang="fr-FR" sz="1600" dirty="0"/>
              <a:t> (cite relevant </a:t>
            </a:r>
            <a:r>
              <a:rPr lang="fr-FR" sz="1600" dirty="0" err="1"/>
              <a:t>paper</a:t>
            </a:r>
            <a:r>
              <a:rPr lang="fr-FR" sz="1600" dirty="0"/>
              <a:t> I </a:t>
            </a:r>
            <a:r>
              <a:rPr lang="fr-FR" sz="1600" dirty="0" err="1"/>
              <a:t>review</a:t>
            </a:r>
            <a:r>
              <a:rPr lang="fr-FR" sz="1600" dirty="0"/>
              <a:t> for </a:t>
            </a:r>
            <a:r>
              <a:rPr lang="fr-FR" sz="1600" dirty="0" err="1"/>
              <a:t>Ecol</a:t>
            </a:r>
            <a:r>
              <a:rPr lang="fr-FR" sz="1600" dirty="0"/>
              <a:t> </a:t>
            </a:r>
            <a:r>
              <a:rPr lang="fr-FR" sz="1600" dirty="0" err="1"/>
              <a:t>Monog</a:t>
            </a:r>
            <a:r>
              <a:rPr lang="fr-FR" sz="1600" dirty="0"/>
              <a:t>); by hand &lt;https://</a:t>
            </a:r>
            <a:r>
              <a:rPr lang="fr-FR" sz="1600" dirty="0" err="1"/>
              <a:t>esajournals.onlinelibrary.wiley.com</a:t>
            </a:r>
            <a:r>
              <a:rPr lang="fr-FR" sz="1600" dirty="0"/>
              <a:t>/</a:t>
            </a:r>
            <a:r>
              <a:rPr lang="fr-FR" sz="1600" dirty="0" err="1"/>
              <a:t>doi</a:t>
            </a:r>
            <a:r>
              <a:rPr lang="fr-FR" sz="1600" dirty="0"/>
              <a:t>/10.1002/eap.2112&gt;, or </a:t>
            </a:r>
            <a:r>
              <a:rPr lang="fr-FR" sz="1600" dirty="0" err="1"/>
              <a:t>relying</a:t>
            </a:r>
            <a:r>
              <a:rPr lang="fr-FR" sz="1600" dirty="0"/>
              <a:t> </a:t>
            </a:r>
            <a:r>
              <a:rPr lang="fr-FR" sz="1600" dirty="0" err="1"/>
              <a:t>what</a:t>
            </a:r>
            <a:r>
              <a:rPr lang="fr-FR" sz="1600" dirty="0"/>
              <a:t> </a:t>
            </a:r>
            <a:r>
              <a:rPr lang="fr-FR" sz="1600" dirty="0" err="1"/>
              <a:t>is</a:t>
            </a:r>
            <a:r>
              <a:rPr lang="fr-FR" sz="1600" dirty="0"/>
              <a:t> </a:t>
            </a:r>
            <a:r>
              <a:rPr lang="fr-FR" sz="1600" dirty="0" err="1"/>
              <a:t>done</a:t>
            </a:r>
            <a:r>
              <a:rPr lang="fr-FR" sz="1600" dirty="0"/>
              <a:t> in </a:t>
            </a:r>
            <a:r>
              <a:rPr lang="fr-FR" sz="1600" dirty="0" err="1"/>
              <a:t>Nimble</a:t>
            </a:r>
            <a:r>
              <a:rPr lang="fr-FR" sz="1600" dirty="0"/>
              <a:t> (</a:t>
            </a:r>
            <a:r>
              <a:rPr lang="fr-FR" sz="1600" dirty="0" err="1"/>
              <a:t>see</a:t>
            </a:r>
            <a:r>
              <a:rPr lang="fr-FR" sz="1600" dirty="0"/>
              <a:t> &lt;https://</a:t>
            </a:r>
            <a:r>
              <a:rPr lang="fr-FR" sz="1600" dirty="0" err="1"/>
              <a:t>cran.r-project.org</a:t>
            </a:r>
            <a:r>
              <a:rPr lang="fr-FR" sz="1600" dirty="0"/>
              <a:t>/web/packages/</a:t>
            </a:r>
            <a:r>
              <a:rPr lang="fr-FR" sz="1600" dirty="0" err="1"/>
              <a:t>nimbleEcology</a:t>
            </a:r>
            <a:r>
              <a:rPr lang="fr-FR" sz="1600" dirty="0"/>
              <a:t>/</a:t>
            </a:r>
            <a:r>
              <a:rPr lang="fr-FR" sz="1600" dirty="0" err="1"/>
              <a:t>index.html</a:t>
            </a:r>
            <a:r>
              <a:rPr lang="fr-FR" sz="1600" dirty="0"/>
              <a:t>&gt;) or Stan (</a:t>
            </a:r>
            <a:r>
              <a:rPr lang="fr-FR" sz="1600" dirty="0" err="1"/>
              <a:t>see</a:t>
            </a:r>
            <a:r>
              <a:rPr lang="fr-FR" sz="1600" dirty="0"/>
              <a:t> &lt;https://mc-</a:t>
            </a:r>
            <a:r>
              <a:rPr lang="fr-FR" sz="1600" dirty="0" err="1"/>
              <a:t>stan.org</a:t>
            </a:r>
            <a:r>
              <a:rPr lang="fr-FR" sz="1600" dirty="0"/>
              <a:t>/docs/2_22/</a:t>
            </a:r>
            <a:r>
              <a:rPr lang="fr-FR" sz="1600" dirty="0" err="1"/>
              <a:t>stan</a:t>
            </a:r>
            <a:r>
              <a:rPr lang="fr-FR" sz="1600" dirty="0"/>
              <a:t>-</a:t>
            </a:r>
            <a:r>
              <a:rPr lang="fr-FR" sz="1600" dirty="0" err="1"/>
              <a:t>users</a:t>
            </a:r>
            <a:r>
              <a:rPr lang="fr-FR" sz="1600" dirty="0"/>
              <a:t>-guide/latent-</a:t>
            </a:r>
            <a:r>
              <a:rPr lang="fr-FR" sz="1600" dirty="0" err="1"/>
              <a:t>discrete</a:t>
            </a:r>
            <a:r>
              <a:rPr lang="fr-FR" sz="1600" dirty="0"/>
              <a:t>-</a:t>
            </a:r>
            <a:r>
              <a:rPr lang="fr-FR" sz="1600" dirty="0" err="1"/>
              <a:t>chapter.html</a:t>
            </a:r>
            <a:r>
              <a:rPr lang="fr-FR" sz="1600" dirty="0"/>
              <a:t>&gt;). </a:t>
            </a:r>
          </a:p>
          <a:p>
            <a:r>
              <a:rPr lang="fr-FR" sz="1600" dirty="0"/>
              <a:t>    - m-</a:t>
            </a:r>
            <a:r>
              <a:rPr lang="fr-FR" sz="1600" dirty="0" err="1"/>
              <a:t>arrays</a:t>
            </a:r>
            <a:r>
              <a:rPr lang="fr-FR" sz="1600" dirty="0"/>
              <a:t>, but limitations </a:t>
            </a:r>
            <a:r>
              <a:rPr lang="fr-FR" sz="1600" dirty="0" err="1"/>
              <a:t>when</a:t>
            </a:r>
            <a:r>
              <a:rPr lang="fr-FR" sz="1600" dirty="0"/>
              <a:t> </a:t>
            </a:r>
            <a:r>
              <a:rPr lang="fr-FR" sz="1600" dirty="0" err="1"/>
              <a:t>it</a:t>
            </a:r>
            <a:r>
              <a:rPr lang="fr-FR" sz="1600" dirty="0"/>
              <a:t> </a:t>
            </a:r>
            <a:r>
              <a:rPr lang="fr-FR" sz="1600" dirty="0" err="1"/>
              <a:t>comes</a:t>
            </a:r>
            <a:r>
              <a:rPr lang="fr-FR" sz="1600" dirty="0"/>
              <a:t> to </a:t>
            </a:r>
            <a:r>
              <a:rPr lang="fr-FR" sz="1600" dirty="0" err="1"/>
              <a:t>individual</a:t>
            </a:r>
            <a:r>
              <a:rPr lang="fr-FR" sz="1600" dirty="0"/>
              <a:t> </a:t>
            </a:r>
            <a:r>
              <a:rPr lang="fr-FR" sz="1600" dirty="0" err="1"/>
              <a:t>effect</a:t>
            </a:r>
            <a:r>
              <a:rPr lang="fr-FR" sz="1600" dirty="0"/>
              <a:t> (</a:t>
            </a:r>
            <a:r>
              <a:rPr lang="fr-FR" sz="1600" dirty="0" err="1"/>
              <a:t>random</a:t>
            </a:r>
            <a:r>
              <a:rPr lang="fr-FR" sz="1600" dirty="0"/>
              <a:t> of </a:t>
            </a:r>
            <a:r>
              <a:rPr lang="fr-FR" sz="1600" dirty="0" err="1"/>
              <a:t>covariates</a:t>
            </a:r>
            <a:r>
              <a:rPr lang="fr-FR" sz="1600" dirty="0"/>
              <a:t>)</a:t>
            </a:r>
          </a:p>
          <a:p>
            <a:r>
              <a:rPr lang="fr-FR" sz="1600" dirty="0"/>
              <a:t>    - Stan, </a:t>
            </a:r>
            <a:r>
              <a:rPr lang="fr-FR" sz="1600" dirty="0" err="1"/>
              <a:t>Nimble</a:t>
            </a:r>
            <a:r>
              <a:rPr lang="fr-FR" sz="1600" dirty="0"/>
              <a:t> are </a:t>
            </a:r>
            <a:r>
              <a:rPr lang="fr-FR" sz="1600" dirty="0" err="1"/>
              <a:t>often</a:t>
            </a:r>
            <a:r>
              <a:rPr lang="fr-FR" sz="1600" dirty="0"/>
              <a:t> </a:t>
            </a:r>
            <a:r>
              <a:rPr lang="fr-FR" sz="1600" dirty="0" err="1"/>
              <a:t>faster</a:t>
            </a:r>
            <a:r>
              <a:rPr lang="fr-FR" sz="1600" dirty="0"/>
              <a:t> </a:t>
            </a:r>
            <a:r>
              <a:rPr lang="fr-FR" sz="1600" dirty="0" err="1"/>
              <a:t>than</a:t>
            </a:r>
            <a:r>
              <a:rPr lang="fr-FR" sz="1600" dirty="0"/>
              <a:t> </a:t>
            </a:r>
            <a:r>
              <a:rPr lang="fr-FR" sz="1600" dirty="0" err="1"/>
              <a:t>Jags</a:t>
            </a:r>
            <a:r>
              <a:rPr lang="fr-FR" sz="1600" dirty="0"/>
              <a:t>, in </a:t>
            </a:r>
            <a:r>
              <a:rPr lang="fr-FR" sz="1600" dirty="0" err="1"/>
              <a:t>that</a:t>
            </a:r>
            <a:r>
              <a:rPr lang="fr-FR" sz="1600" dirty="0"/>
              <a:t> </a:t>
            </a:r>
            <a:r>
              <a:rPr lang="fr-FR" sz="1600" dirty="0" err="1"/>
              <a:t>they</a:t>
            </a:r>
            <a:r>
              <a:rPr lang="fr-FR" sz="1600" dirty="0"/>
              <a:t> </a:t>
            </a:r>
            <a:r>
              <a:rPr lang="fr-FR" sz="1600" dirty="0" err="1"/>
              <a:t>need</a:t>
            </a:r>
            <a:r>
              <a:rPr lang="fr-FR" sz="1600" dirty="0"/>
              <a:t> </a:t>
            </a:r>
            <a:r>
              <a:rPr lang="fr-FR" sz="1600" dirty="0" err="1"/>
              <a:t>less</a:t>
            </a:r>
            <a:r>
              <a:rPr lang="fr-FR" sz="1600" dirty="0"/>
              <a:t> MCMC </a:t>
            </a:r>
            <a:r>
              <a:rPr lang="fr-FR" sz="1600" dirty="0" err="1"/>
              <a:t>samples</a:t>
            </a:r>
            <a:r>
              <a:rPr lang="fr-FR" sz="1600" dirty="0"/>
              <a:t> to </a:t>
            </a:r>
            <a:r>
              <a:rPr lang="fr-FR" sz="1600" dirty="0" err="1"/>
              <a:t>reach</a:t>
            </a:r>
            <a:r>
              <a:rPr lang="fr-FR" sz="1600" dirty="0"/>
              <a:t> convergence; TMB, </a:t>
            </a:r>
            <a:r>
              <a:rPr lang="fr-FR" sz="1600" dirty="0" err="1"/>
              <a:t>Rcpp</a:t>
            </a:r>
            <a:r>
              <a:rPr lang="fr-FR" sz="1600" dirty="0"/>
              <a:t>; to </a:t>
            </a:r>
            <a:r>
              <a:rPr lang="fr-FR" sz="1600" dirty="0" err="1"/>
              <a:t>get</a:t>
            </a:r>
            <a:r>
              <a:rPr lang="fr-FR" sz="1600" dirty="0"/>
              <a:t> </a:t>
            </a:r>
            <a:r>
              <a:rPr lang="fr-FR" sz="1600" dirty="0" err="1"/>
              <a:t>you</a:t>
            </a:r>
            <a:r>
              <a:rPr lang="fr-FR" sz="1600" dirty="0"/>
              <a:t> </a:t>
            </a:r>
            <a:r>
              <a:rPr lang="fr-FR" sz="1600" dirty="0" err="1"/>
              <a:t>started</a:t>
            </a:r>
            <a:r>
              <a:rPr lang="fr-FR" sz="1600" dirty="0"/>
              <a:t>, I have </a:t>
            </a:r>
            <a:r>
              <a:rPr lang="fr-FR" sz="1600" dirty="0" err="1"/>
              <a:t>some</a:t>
            </a:r>
            <a:r>
              <a:rPr lang="fr-FR" sz="1600" dirty="0"/>
              <a:t> code</a:t>
            </a:r>
          </a:p>
          <a:p>
            <a:r>
              <a:rPr lang="fr-FR" sz="1600" dirty="0"/>
              <a:t>    - </a:t>
            </a:r>
            <a:r>
              <a:rPr lang="fr-FR" sz="1600" dirty="0" err="1"/>
              <a:t>Other</a:t>
            </a:r>
            <a:r>
              <a:rPr lang="fr-FR" sz="1600" dirty="0"/>
              <a:t> </a:t>
            </a:r>
            <a:r>
              <a:rPr lang="fr-FR" sz="1600" dirty="0" err="1"/>
              <a:t>stuff</a:t>
            </a:r>
            <a:r>
              <a:rPr lang="fr-FR" sz="1600" dirty="0"/>
              <a:t>?</a:t>
            </a:r>
          </a:p>
          <a:p>
            <a:r>
              <a:rPr lang="fr-FR" sz="1600" dirty="0"/>
              <a:t>- </a:t>
            </a:r>
            <a:r>
              <a:rPr lang="fr-FR" sz="1600" dirty="0" err="1"/>
              <a:t>Introduce</a:t>
            </a:r>
            <a:r>
              <a:rPr lang="fr-FR" sz="1600" dirty="0"/>
              <a:t> </a:t>
            </a:r>
            <a:r>
              <a:rPr lang="fr-FR" sz="1600" dirty="0" err="1"/>
              <a:t>HMMs</a:t>
            </a:r>
            <a:r>
              <a:rPr lang="fr-FR" sz="1600" dirty="0"/>
              <a:t> and </a:t>
            </a:r>
            <a:r>
              <a:rPr lang="fr-FR" sz="1600" dirty="0" err="1"/>
              <a:t>our</a:t>
            </a:r>
            <a:r>
              <a:rPr lang="fr-FR" sz="1600" dirty="0"/>
              <a:t> </a:t>
            </a:r>
            <a:r>
              <a:rPr lang="fr-FR" sz="1600" dirty="0" err="1"/>
              <a:t>Ecol</a:t>
            </a:r>
            <a:r>
              <a:rPr lang="fr-FR" sz="1600" dirty="0"/>
              <a:t> Let </a:t>
            </a:r>
            <a:r>
              <a:rPr lang="fr-FR" sz="1600" dirty="0" err="1"/>
              <a:t>papers</a:t>
            </a:r>
            <a:r>
              <a:rPr lang="fr-FR" sz="1600" dirty="0"/>
              <a:t>; </a:t>
            </a:r>
            <a:r>
              <a:rPr lang="fr-FR" sz="1600" dirty="0" err="1"/>
              <a:t>actually</a:t>
            </a:r>
            <a:r>
              <a:rPr lang="fr-FR" sz="1600" dirty="0"/>
              <a:t>, </a:t>
            </a:r>
            <a:r>
              <a:rPr lang="fr-FR" sz="1600" dirty="0" err="1"/>
              <a:t>we</a:t>
            </a:r>
            <a:r>
              <a:rPr lang="fr-FR" sz="1600" dirty="0"/>
              <a:t> use </a:t>
            </a:r>
            <a:r>
              <a:rPr lang="fr-FR" sz="1600" dirty="0" err="1"/>
              <a:t>HMMs</a:t>
            </a:r>
            <a:r>
              <a:rPr lang="fr-FR" sz="1600" dirty="0"/>
              <a:t> not </a:t>
            </a:r>
            <a:r>
              <a:rPr lang="fr-FR" sz="1600" dirty="0" err="1"/>
              <a:t>general</a:t>
            </a:r>
            <a:r>
              <a:rPr lang="fr-FR" sz="1600" dirty="0"/>
              <a:t> </a:t>
            </a:r>
            <a:r>
              <a:rPr lang="fr-FR" sz="1600" dirty="0" err="1"/>
              <a:t>SSMs</a:t>
            </a:r>
            <a:r>
              <a:rPr lang="fr-FR" sz="1600" dirty="0"/>
              <a:t> for </a:t>
            </a:r>
            <a:r>
              <a:rPr lang="fr-FR" sz="1600" dirty="0" err="1"/>
              <a:t>IPMs</a:t>
            </a:r>
            <a:r>
              <a:rPr lang="fr-FR" sz="1600" dirty="0"/>
              <a:t>; </a:t>
            </a:r>
            <a:r>
              <a:rPr lang="fr-FR" sz="1600" dirty="0" err="1"/>
              <a:t>see</a:t>
            </a:r>
            <a:r>
              <a:rPr lang="fr-FR" sz="1600" dirty="0"/>
              <a:t> </a:t>
            </a:r>
            <a:r>
              <a:rPr lang="fr-FR" sz="1600" dirty="0" err="1"/>
              <a:t>also</a:t>
            </a:r>
            <a:r>
              <a:rPr lang="fr-FR" sz="1600" dirty="0"/>
              <a:t> </a:t>
            </a:r>
            <a:r>
              <a:rPr lang="fr-FR" sz="1600" dirty="0" err="1"/>
              <a:t>recent</a:t>
            </a:r>
            <a:r>
              <a:rPr lang="fr-FR" sz="1600" dirty="0"/>
              <a:t> </a:t>
            </a:r>
            <a:r>
              <a:rPr lang="fr-FR" sz="1600" dirty="0" err="1"/>
              <a:t>paper</a:t>
            </a:r>
            <a:r>
              <a:rPr lang="fr-FR" sz="1600" dirty="0"/>
              <a:t> by Takis in </a:t>
            </a:r>
            <a:r>
              <a:rPr lang="fr-FR" sz="1600" dirty="0" err="1"/>
              <a:t>Biometrics</a:t>
            </a:r>
            <a:r>
              <a:rPr lang="fr-FR" sz="1600" dirty="0"/>
              <a:t> </a:t>
            </a:r>
            <a:r>
              <a:rPr lang="fr-FR" sz="1600" dirty="0" err="1"/>
              <a:t>formulating</a:t>
            </a:r>
            <a:r>
              <a:rPr lang="fr-FR" sz="1600" dirty="0"/>
              <a:t> </a:t>
            </a:r>
            <a:r>
              <a:rPr lang="fr-FR" sz="1600" dirty="0" err="1"/>
              <a:t>IPMs</a:t>
            </a:r>
            <a:r>
              <a:rPr lang="fr-FR" sz="1600" dirty="0"/>
              <a:t> as </a:t>
            </a:r>
            <a:r>
              <a:rPr lang="fr-FR" sz="1600" dirty="0" err="1"/>
              <a:t>HMMs</a:t>
            </a:r>
            <a:r>
              <a:rPr lang="fr-FR" sz="1600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61421420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BC0325EF-536C-3048-A68F-9989071DB8CD}"/>
              </a:ext>
            </a:extLst>
          </p:cNvPr>
          <p:cNvSpPr txBox="1"/>
          <p:nvPr/>
        </p:nvSpPr>
        <p:spPr>
          <a:xfrm>
            <a:off x="201335" y="117446"/>
            <a:ext cx="14360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>
                <a:latin typeface="Calibri" panose="020F0502020204030204" pitchFamily="34" charset="0"/>
                <a:cs typeface="Calibri" panose="020F0502020204030204" pitchFamily="34" charset="0"/>
              </a:rPr>
              <a:t>Exercise</a:t>
            </a:r>
            <a:r>
              <a:rPr lang="fr-FR" b="1">
                <a:latin typeface="Calibri" panose="020F0502020204030204" pitchFamily="34" charset="0"/>
                <a:cs typeface="Calibri" panose="020F0502020204030204" pitchFamily="34" charset="0"/>
              </a:rPr>
              <a:t> 4</a:t>
            </a:r>
            <a:endParaRPr lang="fr-FR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294251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153340F4-77D8-1145-9268-DF929A7E8088}"/>
              </a:ext>
            </a:extLst>
          </p:cNvPr>
          <p:cNvSpPr txBox="1"/>
          <p:nvPr/>
        </p:nvSpPr>
        <p:spPr>
          <a:xfrm>
            <a:off x="191589" y="139337"/>
            <a:ext cx="9717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Bonus</a:t>
            </a:r>
          </a:p>
        </p:txBody>
      </p:sp>
    </p:spTree>
    <p:extLst>
      <p:ext uri="{BB962C8B-B14F-4D97-AF65-F5344CB8AC3E}">
        <p14:creationId xmlns:p14="http://schemas.microsoft.com/office/powerpoint/2010/main" val="34922551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2">
            <a:extLst>
              <a:ext uri="{FF2B5EF4-FFF2-40B4-BE49-F238E27FC236}">
                <a16:creationId xmlns:a16="http://schemas.microsoft.com/office/drawing/2014/main" id="{6EAA6B5D-7CE0-5E4F-A299-A1A905881B58}"/>
              </a:ext>
            </a:extLst>
          </p:cNvPr>
          <p:cNvSpPr txBox="1"/>
          <p:nvPr/>
        </p:nvSpPr>
        <p:spPr>
          <a:xfrm>
            <a:off x="3148021" y="327456"/>
            <a:ext cx="32988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2800" b="1" dirty="0">
                <a:latin typeface="Calibri" panose="020F0502020204030204" pitchFamily="34" charset="0"/>
              </a:rPr>
              <a:t>Sites </a:t>
            </a:r>
            <a:r>
              <a:rPr lang="de-CH" sz="2800" b="1" dirty="0" err="1">
                <a:latin typeface="Calibri" panose="020F0502020204030204" pitchFamily="34" charset="0"/>
              </a:rPr>
              <a:t>may</a:t>
            </a:r>
            <a:r>
              <a:rPr lang="de-CH" sz="2800" b="1" dirty="0">
                <a:latin typeface="Calibri" panose="020F0502020204030204" pitchFamily="34" charset="0"/>
              </a:rPr>
              <a:t> </a:t>
            </a:r>
            <a:r>
              <a:rPr lang="de-CH" sz="2800" b="1" dirty="0" err="1">
                <a:latin typeface="Calibri" panose="020F0502020204030204" pitchFamily="34" charset="0"/>
              </a:rPr>
              <a:t>be</a:t>
            </a:r>
            <a:r>
              <a:rPr lang="de-CH" sz="2800" b="1" dirty="0">
                <a:latin typeface="Calibri" panose="020F0502020204030204" pitchFamily="34" charset="0"/>
              </a:rPr>
              <a:t> </a:t>
            </a:r>
            <a:r>
              <a:rPr lang="de-CH" sz="2800" b="1" dirty="0" err="1">
                <a:latin typeface="Calibri" panose="020F0502020204030204" pitchFamily="34" charset="0"/>
              </a:rPr>
              <a:t>states</a:t>
            </a:r>
            <a:r>
              <a:rPr lang="de-CH" sz="2800" b="1" dirty="0">
                <a:latin typeface="Calibri" panose="020F0502020204030204" pitchFamily="34" charset="0"/>
              </a:rPr>
              <a:t> ! 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A7FCB5A7-C178-EB42-A29A-5723585EA45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59"/>
          <a:stretch/>
        </p:blipFill>
        <p:spPr>
          <a:xfrm>
            <a:off x="102740" y="1222954"/>
            <a:ext cx="4623374" cy="426753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995E68E3-1FF9-1545-BFFE-40B3014844A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83"/>
          <a:stretch/>
        </p:blipFill>
        <p:spPr>
          <a:xfrm>
            <a:off x="4849401" y="1222954"/>
            <a:ext cx="4140485" cy="426634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3709784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5" name="Text Box 19"/>
          <p:cNvSpPr txBox="1">
            <a:spLocks noChangeArrowheads="1"/>
          </p:cNvSpPr>
          <p:nvPr/>
        </p:nvSpPr>
        <p:spPr bwMode="auto">
          <a:xfrm>
            <a:off x="128588" y="2690813"/>
            <a:ext cx="129202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1600" dirty="0">
                <a:solidFill>
                  <a:srgbClr val="3333CC"/>
                </a:solidFill>
                <a:latin typeface="Calibri" pitchFamily="34" charset="0"/>
              </a:rPr>
              <a:t>State </a:t>
            </a:r>
            <a:r>
              <a:rPr lang="de-CH" sz="1600" dirty="0" err="1">
                <a:solidFill>
                  <a:srgbClr val="3333CC"/>
                </a:solidFill>
                <a:latin typeface="Calibri" pitchFamily="34" charset="0"/>
              </a:rPr>
              <a:t>process</a:t>
            </a:r>
            <a:endParaRPr lang="de-CH" sz="1600" dirty="0">
              <a:solidFill>
                <a:srgbClr val="3333CC"/>
              </a:solidFill>
              <a:latin typeface="Calibri" pitchFamily="34" charset="0"/>
            </a:endParaRPr>
          </a:p>
        </p:txBody>
      </p:sp>
      <p:graphicFrame>
        <p:nvGraphicFramePr>
          <p:cNvPr id="38916" name="Object 20"/>
          <p:cNvGraphicFramePr>
            <a:graphicFrameLocks noChangeAspect="1"/>
          </p:cNvGraphicFramePr>
          <p:nvPr/>
        </p:nvGraphicFramePr>
        <p:xfrm>
          <a:off x="3776528" y="2454011"/>
          <a:ext cx="1408065" cy="8478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1553" name="Equation" r:id="rId4" imgW="1180800" imgH="711000" progId="Equation.DSMT4">
                  <p:embed/>
                </p:oleObj>
              </mc:Choice>
              <mc:Fallback>
                <p:oleObj name="Equation" r:id="rId4" imgW="1180800" imgH="711000" progId="Equation.DSMT4">
                  <p:embed/>
                  <p:pic>
                    <p:nvPicPr>
                      <p:cNvPr id="38916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76528" y="2454011"/>
                        <a:ext cx="1408065" cy="84784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917" name="TextBox 10"/>
          <p:cNvSpPr txBox="1">
            <a:spLocks noChangeArrowheads="1"/>
          </p:cNvSpPr>
          <p:nvPr/>
        </p:nvSpPr>
        <p:spPr bwMode="auto">
          <a:xfrm>
            <a:off x="3126424" y="2463536"/>
            <a:ext cx="665567" cy="8002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>
              <a:spcBef>
                <a:spcPts val="600"/>
              </a:spcBef>
            </a:pPr>
            <a:r>
              <a:rPr lang="de-CH" sz="1200" i="1" dirty="0">
                <a:solidFill>
                  <a:srgbClr val="3333CC"/>
                </a:solidFill>
                <a:latin typeface="Calibri" pitchFamily="34" charset="0"/>
              </a:rPr>
              <a:t>juvenile</a:t>
            </a:r>
          </a:p>
          <a:p>
            <a:pPr eaLnBrk="1" hangingPunct="1">
              <a:spcBef>
                <a:spcPts val="600"/>
              </a:spcBef>
            </a:pPr>
            <a:r>
              <a:rPr lang="de-CH" sz="1200" i="1" dirty="0">
                <a:solidFill>
                  <a:srgbClr val="3333CC"/>
                </a:solidFill>
                <a:latin typeface="Calibri" pitchFamily="34" charset="0"/>
              </a:rPr>
              <a:t>adult</a:t>
            </a:r>
          </a:p>
          <a:p>
            <a:pPr eaLnBrk="1" hangingPunct="1">
              <a:spcBef>
                <a:spcPts val="600"/>
              </a:spcBef>
            </a:pPr>
            <a:r>
              <a:rPr lang="de-CH" sz="1200" i="1" dirty="0" err="1">
                <a:solidFill>
                  <a:srgbClr val="3333CC"/>
                </a:solidFill>
                <a:latin typeface="Calibri" pitchFamily="34" charset="0"/>
              </a:rPr>
              <a:t>dead</a:t>
            </a:r>
            <a:endParaRPr lang="de-CH" sz="1200" i="1" dirty="0">
              <a:solidFill>
                <a:srgbClr val="3333CC"/>
              </a:solidFill>
              <a:latin typeface="Calibri" pitchFamily="34" charset="0"/>
            </a:endParaRPr>
          </a:p>
        </p:txBody>
      </p:sp>
      <p:sp>
        <p:nvSpPr>
          <p:cNvPr id="38918" name="TextBox 13"/>
          <p:cNvSpPr txBox="1">
            <a:spLocks noChangeArrowheads="1"/>
          </p:cNvSpPr>
          <p:nvPr/>
        </p:nvSpPr>
        <p:spPr bwMode="auto">
          <a:xfrm rot="5400000">
            <a:off x="4027762" y="1587804"/>
            <a:ext cx="665567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algn="r" eaLnBrk="1" hangingPunct="1">
              <a:spcBef>
                <a:spcPts val="1800"/>
              </a:spcBef>
            </a:pPr>
            <a:r>
              <a:rPr lang="de-CH" sz="1200" i="1" dirty="0" err="1">
                <a:solidFill>
                  <a:srgbClr val="3333CC"/>
                </a:solidFill>
                <a:latin typeface="Calibri" pitchFamily="34" charset="0"/>
              </a:rPr>
              <a:t>dead</a:t>
            </a:r>
            <a:endParaRPr lang="de-CH" sz="1200" i="1" dirty="0">
              <a:solidFill>
                <a:srgbClr val="3333CC"/>
              </a:solidFill>
              <a:latin typeface="Calibri" pitchFamily="34" charset="0"/>
            </a:endParaRPr>
          </a:p>
          <a:p>
            <a:pPr algn="r" eaLnBrk="1" hangingPunct="1">
              <a:spcBef>
                <a:spcPts val="1800"/>
              </a:spcBef>
            </a:pPr>
            <a:r>
              <a:rPr lang="de-CH" sz="1200" i="1" dirty="0">
                <a:solidFill>
                  <a:srgbClr val="3333CC"/>
                </a:solidFill>
                <a:latin typeface="Calibri" pitchFamily="34" charset="0"/>
              </a:rPr>
              <a:t>adult</a:t>
            </a:r>
          </a:p>
          <a:p>
            <a:pPr algn="r" eaLnBrk="1" hangingPunct="1">
              <a:spcBef>
                <a:spcPts val="1800"/>
              </a:spcBef>
            </a:pPr>
            <a:r>
              <a:rPr lang="de-CH" sz="1200" i="1" dirty="0">
                <a:solidFill>
                  <a:srgbClr val="3333CC"/>
                </a:solidFill>
                <a:latin typeface="Calibri" pitchFamily="34" charset="0"/>
              </a:rPr>
              <a:t>juvenile</a:t>
            </a:r>
          </a:p>
        </p:txBody>
      </p:sp>
      <p:sp>
        <p:nvSpPr>
          <p:cNvPr id="38919" name="TextBox 9"/>
          <p:cNvSpPr txBox="1">
            <a:spLocks noChangeArrowheads="1"/>
          </p:cNvSpPr>
          <p:nvPr/>
        </p:nvSpPr>
        <p:spPr bwMode="auto">
          <a:xfrm>
            <a:off x="1744663" y="2752990"/>
            <a:ext cx="113306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1200" i="1">
                <a:solidFill>
                  <a:srgbClr val="3333CC"/>
                </a:solidFill>
                <a:latin typeface="Calibri" pitchFamily="34" charset="0"/>
              </a:rPr>
              <a:t>States at time t</a:t>
            </a:r>
          </a:p>
        </p:txBody>
      </p:sp>
      <p:sp>
        <p:nvSpPr>
          <p:cNvPr id="38920" name="TextBox 11"/>
          <p:cNvSpPr txBox="1">
            <a:spLocks noChangeArrowheads="1"/>
          </p:cNvSpPr>
          <p:nvPr/>
        </p:nvSpPr>
        <p:spPr bwMode="auto">
          <a:xfrm>
            <a:off x="3803015" y="1617557"/>
            <a:ext cx="128855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1200" i="1" dirty="0">
                <a:solidFill>
                  <a:srgbClr val="3333CC"/>
                </a:solidFill>
                <a:latin typeface="Calibri" pitchFamily="34" charset="0"/>
              </a:rPr>
              <a:t>States </a:t>
            </a:r>
            <a:r>
              <a:rPr lang="de-CH" sz="1200" i="1" dirty="0" err="1">
                <a:solidFill>
                  <a:srgbClr val="3333CC"/>
                </a:solidFill>
                <a:latin typeface="Calibri" pitchFamily="34" charset="0"/>
              </a:rPr>
              <a:t>at</a:t>
            </a:r>
            <a:r>
              <a:rPr lang="de-CH" sz="1200" i="1" dirty="0">
                <a:solidFill>
                  <a:srgbClr val="3333CC"/>
                </a:solidFill>
                <a:latin typeface="Calibri" pitchFamily="34" charset="0"/>
              </a:rPr>
              <a:t> time t</a:t>
            </a:r>
            <a:r>
              <a:rPr lang="de-CH" sz="1200" dirty="0">
                <a:solidFill>
                  <a:srgbClr val="3333CC"/>
                </a:solidFill>
                <a:latin typeface="Calibri" pitchFamily="34" charset="0"/>
              </a:rPr>
              <a:t>+1</a:t>
            </a:r>
          </a:p>
        </p:txBody>
      </p:sp>
      <p:sp>
        <p:nvSpPr>
          <p:cNvPr id="38923" name="Text Box 21"/>
          <p:cNvSpPr txBox="1">
            <a:spLocks noChangeArrowheads="1"/>
          </p:cNvSpPr>
          <p:nvPr/>
        </p:nvSpPr>
        <p:spPr bwMode="auto">
          <a:xfrm>
            <a:off x="125413" y="4853782"/>
            <a:ext cx="124822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1600" dirty="0">
                <a:solidFill>
                  <a:srgbClr val="FF0000"/>
                </a:solidFill>
                <a:latin typeface="Calibri" pitchFamily="34" charset="0"/>
              </a:rPr>
              <a:t>Observation </a:t>
            </a:r>
          </a:p>
          <a:p>
            <a:pPr eaLnBrk="1" hangingPunct="1"/>
            <a:r>
              <a:rPr lang="de-CH" sz="1600" dirty="0" err="1">
                <a:solidFill>
                  <a:srgbClr val="FF0000"/>
                </a:solidFill>
                <a:latin typeface="Calibri" pitchFamily="34" charset="0"/>
              </a:rPr>
              <a:t>process</a:t>
            </a:r>
            <a:endParaRPr lang="de-CH" sz="1600" dirty="0">
              <a:solidFill>
                <a:srgbClr val="FF0000"/>
              </a:solidFill>
              <a:latin typeface="Calibri" pitchFamily="34" charset="0"/>
            </a:endParaRPr>
          </a:p>
        </p:txBody>
      </p:sp>
      <p:graphicFrame>
        <p:nvGraphicFramePr>
          <p:cNvPr id="38924" name="Object 22"/>
          <p:cNvGraphicFramePr>
            <a:graphicFrameLocks noChangeAspect="1"/>
          </p:cNvGraphicFramePr>
          <p:nvPr/>
        </p:nvGraphicFramePr>
        <p:xfrm>
          <a:off x="4142421" y="4696672"/>
          <a:ext cx="1103132" cy="8700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1554" name="Equation" r:id="rId6" imgW="901440" imgH="711000" progId="Equation.DSMT4">
                  <p:embed/>
                </p:oleObj>
              </mc:Choice>
              <mc:Fallback>
                <p:oleObj name="Equation" r:id="rId6" imgW="901440" imgH="711000" progId="Equation.DSMT4">
                  <p:embed/>
                  <p:pic>
                    <p:nvPicPr>
                      <p:cNvPr id="38924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42421" y="4696672"/>
                        <a:ext cx="1103132" cy="87008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925" name="TextBox 14"/>
          <p:cNvSpPr txBox="1">
            <a:spLocks noChangeArrowheads="1"/>
          </p:cNvSpPr>
          <p:nvPr/>
        </p:nvSpPr>
        <p:spPr bwMode="auto">
          <a:xfrm>
            <a:off x="3531554" y="4733344"/>
            <a:ext cx="665567" cy="8002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>
              <a:spcBef>
                <a:spcPts val="600"/>
              </a:spcBef>
            </a:pPr>
            <a:r>
              <a:rPr lang="de-CH" sz="1200" i="1" dirty="0">
                <a:solidFill>
                  <a:srgbClr val="FF0000"/>
                </a:solidFill>
                <a:latin typeface="Calibri" pitchFamily="34" charset="0"/>
              </a:rPr>
              <a:t>juvenile</a:t>
            </a:r>
          </a:p>
          <a:p>
            <a:pPr eaLnBrk="1" hangingPunct="1">
              <a:spcBef>
                <a:spcPts val="600"/>
              </a:spcBef>
            </a:pPr>
            <a:r>
              <a:rPr lang="de-CH" sz="1200" i="1" dirty="0">
                <a:solidFill>
                  <a:srgbClr val="FF0000"/>
                </a:solidFill>
                <a:latin typeface="Calibri" pitchFamily="34" charset="0"/>
              </a:rPr>
              <a:t>adult</a:t>
            </a:r>
          </a:p>
          <a:p>
            <a:pPr eaLnBrk="1" hangingPunct="1">
              <a:spcBef>
                <a:spcPts val="600"/>
              </a:spcBef>
            </a:pPr>
            <a:r>
              <a:rPr lang="de-CH" sz="1200" i="1" dirty="0" err="1">
                <a:solidFill>
                  <a:srgbClr val="FF0000"/>
                </a:solidFill>
                <a:latin typeface="Calibri" pitchFamily="34" charset="0"/>
              </a:rPr>
              <a:t>dead</a:t>
            </a:r>
            <a:endParaRPr lang="de-CH" sz="1200" i="1" dirty="0">
              <a:solidFill>
                <a:srgbClr val="FF0000"/>
              </a:solidFill>
              <a:latin typeface="Calibri" pitchFamily="34" charset="0"/>
            </a:endParaRPr>
          </a:p>
        </p:txBody>
      </p:sp>
      <p:sp>
        <p:nvSpPr>
          <p:cNvPr id="38926" name="TextBox 15"/>
          <p:cNvSpPr txBox="1">
            <a:spLocks noChangeArrowheads="1"/>
          </p:cNvSpPr>
          <p:nvPr/>
        </p:nvSpPr>
        <p:spPr bwMode="auto">
          <a:xfrm>
            <a:off x="2198689" y="5004594"/>
            <a:ext cx="113306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1200" i="1" dirty="0">
                <a:solidFill>
                  <a:srgbClr val="FF0000"/>
                </a:solidFill>
                <a:latin typeface="Calibri" pitchFamily="34" charset="0"/>
              </a:rPr>
              <a:t>States </a:t>
            </a:r>
            <a:r>
              <a:rPr lang="de-CH" sz="1200" i="1" dirty="0" err="1">
                <a:solidFill>
                  <a:srgbClr val="FF0000"/>
                </a:solidFill>
                <a:latin typeface="Calibri" pitchFamily="34" charset="0"/>
              </a:rPr>
              <a:t>at</a:t>
            </a:r>
            <a:r>
              <a:rPr lang="de-CH" sz="1200" i="1" dirty="0">
                <a:solidFill>
                  <a:srgbClr val="FF0000"/>
                </a:solidFill>
                <a:latin typeface="Calibri" pitchFamily="34" charset="0"/>
              </a:rPr>
              <a:t> time t</a:t>
            </a:r>
          </a:p>
        </p:txBody>
      </p:sp>
      <p:sp>
        <p:nvSpPr>
          <p:cNvPr id="38927" name="TextBox 18"/>
          <p:cNvSpPr txBox="1">
            <a:spLocks noChangeArrowheads="1"/>
          </p:cNvSpPr>
          <p:nvPr/>
        </p:nvSpPr>
        <p:spPr bwMode="auto">
          <a:xfrm rot="5400000">
            <a:off x="4083630" y="3725280"/>
            <a:ext cx="1049133" cy="9312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algn="r" eaLnBrk="1" hangingPunct="1">
              <a:lnSpc>
                <a:spcPts val="700"/>
              </a:lnSpc>
              <a:spcBef>
                <a:spcPts val="2500"/>
              </a:spcBef>
            </a:pPr>
            <a:r>
              <a:rPr lang="de-CH" sz="1200" i="1" dirty="0">
                <a:solidFill>
                  <a:srgbClr val="FF0000"/>
                </a:solidFill>
                <a:latin typeface="Calibri" pitchFamily="34" charset="0"/>
              </a:rPr>
              <a:t>Not </a:t>
            </a:r>
            <a:r>
              <a:rPr lang="de-CH" sz="1200" i="1" dirty="0" err="1">
                <a:solidFill>
                  <a:srgbClr val="FF0000"/>
                </a:solidFill>
                <a:latin typeface="Calibri" pitchFamily="34" charset="0"/>
              </a:rPr>
              <a:t>recapt</a:t>
            </a:r>
            <a:r>
              <a:rPr lang="de-CH" sz="1200" i="1" dirty="0">
                <a:solidFill>
                  <a:srgbClr val="FF0000"/>
                </a:solidFill>
                <a:latin typeface="Calibri" pitchFamily="34" charset="0"/>
              </a:rPr>
              <a:t>.</a:t>
            </a:r>
          </a:p>
          <a:p>
            <a:pPr algn="r" eaLnBrk="1" hangingPunct="1">
              <a:lnSpc>
                <a:spcPts val="700"/>
              </a:lnSpc>
              <a:spcBef>
                <a:spcPts val="1800"/>
              </a:spcBef>
            </a:pPr>
            <a:r>
              <a:rPr lang="de-CH" sz="1200" i="1" dirty="0" err="1">
                <a:solidFill>
                  <a:srgbClr val="FF0000"/>
                </a:solidFill>
                <a:latin typeface="Calibri" pitchFamily="34" charset="0"/>
              </a:rPr>
              <a:t>Recapt</a:t>
            </a:r>
            <a:r>
              <a:rPr lang="de-CH" sz="1200" i="1" dirty="0">
                <a:solidFill>
                  <a:srgbClr val="FF0000"/>
                </a:solidFill>
                <a:latin typeface="Calibri" pitchFamily="34" charset="0"/>
              </a:rPr>
              <a:t>.  </a:t>
            </a:r>
            <a:r>
              <a:rPr lang="de-CH" sz="1200" i="1" dirty="0" err="1">
                <a:solidFill>
                  <a:srgbClr val="FF0000"/>
                </a:solidFill>
                <a:latin typeface="Calibri" pitchFamily="34" charset="0"/>
              </a:rPr>
              <a:t>as</a:t>
            </a:r>
            <a:r>
              <a:rPr lang="de-CH" sz="1200" i="1" dirty="0">
                <a:solidFill>
                  <a:srgbClr val="FF0000"/>
                </a:solidFill>
                <a:latin typeface="Calibri" pitchFamily="34" charset="0"/>
              </a:rPr>
              <a:t> ad</a:t>
            </a:r>
          </a:p>
          <a:p>
            <a:pPr algn="r" eaLnBrk="1" hangingPunct="1">
              <a:lnSpc>
                <a:spcPts val="700"/>
              </a:lnSpc>
              <a:spcBef>
                <a:spcPts val="2500"/>
              </a:spcBef>
            </a:pPr>
            <a:r>
              <a:rPr lang="de-CH" sz="1200" i="1" dirty="0" err="1">
                <a:solidFill>
                  <a:srgbClr val="FF0000"/>
                </a:solidFill>
                <a:latin typeface="Calibri" pitchFamily="34" charset="0"/>
              </a:rPr>
              <a:t>Recap</a:t>
            </a:r>
            <a:r>
              <a:rPr lang="de-CH" sz="1200" i="1" dirty="0">
                <a:solidFill>
                  <a:srgbClr val="FF0000"/>
                </a:solidFill>
                <a:latin typeface="Calibri" pitchFamily="34" charset="0"/>
              </a:rPr>
              <a:t>. </a:t>
            </a:r>
            <a:r>
              <a:rPr lang="de-CH" sz="1200" i="1" dirty="0" err="1">
                <a:solidFill>
                  <a:srgbClr val="FF0000"/>
                </a:solidFill>
                <a:latin typeface="Calibri" pitchFamily="34" charset="0"/>
              </a:rPr>
              <a:t>as</a:t>
            </a:r>
            <a:r>
              <a:rPr lang="de-CH" sz="1200" i="1" dirty="0">
                <a:solidFill>
                  <a:srgbClr val="FF0000"/>
                </a:solidFill>
                <a:latin typeface="Calibri" pitchFamily="34" charset="0"/>
              </a:rPr>
              <a:t> </a:t>
            </a:r>
            <a:r>
              <a:rPr lang="de-CH" sz="1200" i="1" dirty="0" err="1">
                <a:solidFill>
                  <a:srgbClr val="FF0000"/>
                </a:solidFill>
                <a:latin typeface="Calibri" pitchFamily="34" charset="0"/>
              </a:rPr>
              <a:t>juv</a:t>
            </a:r>
            <a:endParaRPr lang="de-CH" sz="1200" i="1" dirty="0">
              <a:solidFill>
                <a:srgbClr val="FF0000"/>
              </a:solidFill>
              <a:latin typeface="Calibri" pitchFamily="34" charset="0"/>
            </a:endParaRPr>
          </a:p>
        </p:txBody>
      </p:sp>
      <p:sp>
        <p:nvSpPr>
          <p:cNvPr id="38928" name="TextBox 19"/>
          <p:cNvSpPr txBox="1">
            <a:spLocks noChangeArrowheads="1"/>
          </p:cNvSpPr>
          <p:nvPr/>
        </p:nvSpPr>
        <p:spPr bwMode="auto">
          <a:xfrm>
            <a:off x="3914458" y="3484351"/>
            <a:ext cx="157030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1200" i="1" dirty="0" err="1">
                <a:solidFill>
                  <a:srgbClr val="FF0000"/>
                </a:solidFill>
                <a:latin typeface="Calibri" pitchFamily="34" charset="0"/>
              </a:rPr>
              <a:t>Observations</a:t>
            </a:r>
            <a:r>
              <a:rPr lang="de-CH" sz="1200" i="1" dirty="0">
                <a:solidFill>
                  <a:srgbClr val="FF0000"/>
                </a:solidFill>
                <a:latin typeface="Calibri" pitchFamily="34" charset="0"/>
              </a:rPr>
              <a:t> </a:t>
            </a:r>
            <a:r>
              <a:rPr lang="de-CH" sz="1200" i="1" dirty="0" err="1">
                <a:solidFill>
                  <a:srgbClr val="FF0000"/>
                </a:solidFill>
                <a:latin typeface="Calibri" pitchFamily="34" charset="0"/>
              </a:rPr>
              <a:t>at</a:t>
            </a:r>
            <a:r>
              <a:rPr lang="de-CH" sz="1200" i="1" dirty="0">
                <a:solidFill>
                  <a:srgbClr val="FF0000"/>
                </a:solidFill>
                <a:latin typeface="Calibri" pitchFamily="34" charset="0"/>
              </a:rPr>
              <a:t> time t</a:t>
            </a:r>
            <a:endParaRPr lang="de-CH" sz="1200" dirty="0">
              <a:solidFill>
                <a:srgbClr val="FF0000"/>
              </a:solidFill>
              <a:latin typeface="Calibri" pitchFamily="34" charset="0"/>
            </a:endParaRPr>
          </a:p>
        </p:txBody>
      </p:sp>
      <p:sp>
        <p:nvSpPr>
          <p:cNvPr id="38922" name="Text Box 2"/>
          <p:cNvSpPr txBox="1">
            <a:spLocks noChangeArrowheads="1"/>
          </p:cNvSpPr>
          <p:nvPr/>
        </p:nvSpPr>
        <p:spPr bwMode="auto">
          <a:xfrm>
            <a:off x="508000" y="679980"/>
            <a:ext cx="344934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dirty="0">
                <a:latin typeface="Calibri" pitchFamily="34" charset="0"/>
              </a:rPr>
              <a:t>1. Age-</a:t>
            </a:r>
            <a:r>
              <a:rPr lang="de-CH" dirty="0" err="1">
                <a:latin typeface="Calibri" pitchFamily="34" charset="0"/>
              </a:rPr>
              <a:t>dependent</a:t>
            </a:r>
            <a:r>
              <a:rPr lang="de-CH" dirty="0">
                <a:latin typeface="Calibri" pitchFamily="34" charset="0"/>
              </a:rPr>
              <a:t> </a:t>
            </a:r>
            <a:r>
              <a:rPr lang="de-CH" dirty="0" err="1">
                <a:latin typeface="Calibri" pitchFamily="34" charset="0"/>
              </a:rPr>
              <a:t>survival</a:t>
            </a:r>
            <a:endParaRPr lang="en-GB" dirty="0">
              <a:latin typeface="Calibri" pitchFamily="34" charset="0"/>
            </a:endParaRPr>
          </a:p>
        </p:txBody>
      </p:sp>
      <p:sp>
        <p:nvSpPr>
          <p:cNvPr id="23" name="Text Box 2"/>
          <p:cNvSpPr txBox="1">
            <a:spLocks noChangeArrowheads="1"/>
          </p:cNvSpPr>
          <p:nvPr/>
        </p:nvSpPr>
        <p:spPr bwMode="auto">
          <a:xfrm>
            <a:off x="517526" y="291042"/>
            <a:ext cx="675005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b="1" dirty="0" err="1">
                <a:latin typeface="Calibri" pitchFamily="34" charset="0"/>
              </a:rPr>
              <a:t>Multistate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models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are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very</a:t>
            </a:r>
            <a:r>
              <a:rPr lang="de-CH" b="1" dirty="0">
                <a:latin typeface="Calibri" pitchFamily="34" charset="0"/>
              </a:rPr>
              <a:t> flexible: </a:t>
            </a:r>
            <a:r>
              <a:rPr lang="de-CH" b="1" dirty="0" err="1">
                <a:latin typeface="Calibri" pitchFamily="34" charset="0"/>
              </a:rPr>
              <a:t>some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examples</a:t>
            </a:r>
            <a:endParaRPr lang="en-GB" b="1" dirty="0">
              <a:latin typeface="Calibri" pitchFamily="34" charset="0"/>
            </a:endParaRPr>
          </a:p>
        </p:txBody>
      </p:sp>
      <p:sp>
        <p:nvSpPr>
          <p:cNvPr id="2" name="Textfeld 1"/>
          <p:cNvSpPr txBox="1"/>
          <p:nvPr/>
        </p:nvSpPr>
        <p:spPr>
          <a:xfrm>
            <a:off x="2476558" y="1143000"/>
            <a:ext cx="2232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800" dirty="0">
                <a:latin typeface="Calibri" pitchFamily="34" charset="0"/>
              </a:rPr>
              <a:t>State-</a:t>
            </a:r>
            <a:r>
              <a:rPr lang="de-CH" sz="1800" dirty="0" err="1">
                <a:latin typeface="Calibri" pitchFamily="34" charset="0"/>
              </a:rPr>
              <a:t>space</a:t>
            </a:r>
            <a:r>
              <a:rPr lang="de-CH" sz="1800" dirty="0">
                <a:latin typeface="Calibri" pitchFamily="34" charset="0"/>
              </a:rPr>
              <a:t> </a:t>
            </a:r>
            <a:r>
              <a:rPr lang="de-CH" sz="1800" dirty="0" err="1">
                <a:latin typeface="Calibri" pitchFamily="34" charset="0"/>
              </a:rPr>
              <a:t>likelihood</a:t>
            </a:r>
            <a:endParaRPr lang="de-CH" sz="1800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130412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3" name="Text Box 18"/>
          <p:cNvSpPr txBox="1">
            <a:spLocks noChangeArrowheads="1"/>
          </p:cNvSpPr>
          <p:nvPr/>
        </p:nvSpPr>
        <p:spPr bwMode="auto">
          <a:xfrm>
            <a:off x="466725" y="976313"/>
            <a:ext cx="8507458" cy="12080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4163" indent="-284163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>
              <a:spcBef>
                <a:spcPts val="1500"/>
              </a:spcBef>
              <a:buFontTx/>
              <a:buChar char="•"/>
            </a:pPr>
            <a:r>
              <a:rPr lang="de-CH" sz="2000" dirty="0">
                <a:latin typeface="Calibri" pitchFamily="34" charset="0"/>
                <a:sym typeface="Symbol" pitchFamily="18" charset="2"/>
              </a:rPr>
              <a:t>As </a:t>
            </a:r>
            <a:r>
              <a:rPr lang="de-CH" sz="2000" dirty="0" err="1">
                <a:latin typeface="Calibri" pitchFamily="34" charset="0"/>
                <a:sym typeface="Symbol" pitchFamily="18" charset="2"/>
              </a:rPr>
              <a:t>for</a:t>
            </a:r>
            <a:r>
              <a:rPr lang="de-CH" sz="2000" dirty="0">
                <a:latin typeface="Calibri" pitchFamily="34" charset="0"/>
                <a:sym typeface="Symbol" pitchFamily="18" charset="2"/>
              </a:rPr>
              <a:t> </a:t>
            </a:r>
            <a:r>
              <a:rPr lang="de-CH" sz="2000" dirty="0" err="1">
                <a:latin typeface="Calibri" pitchFamily="34" charset="0"/>
                <a:sym typeface="Symbol" pitchFamily="18" charset="2"/>
              </a:rPr>
              <a:t>single</a:t>
            </a:r>
            <a:r>
              <a:rPr lang="de-CH" sz="2000" dirty="0">
                <a:latin typeface="Calibri" pitchFamily="34" charset="0"/>
                <a:sym typeface="Symbol" pitchFamily="18" charset="2"/>
              </a:rPr>
              <a:t> </a:t>
            </a:r>
            <a:r>
              <a:rPr lang="de-CH" sz="2000" dirty="0" err="1">
                <a:latin typeface="Calibri" pitchFamily="34" charset="0"/>
                <a:sym typeface="Symbol" pitchFamily="18" charset="2"/>
              </a:rPr>
              <a:t>state</a:t>
            </a:r>
            <a:r>
              <a:rPr lang="de-CH" sz="2000" dirty="0">
                <a:latin typeface="Calibri" pitchFamily="34" charset="0"/>
                <a:sym typeface="Symbol" pitchFamily="18" charset="2"/>
              </a:rPr>
              <a:t> </a:t>
            </a:r>
            <a:r>
              <a:rPr lang="de-CH" sz="2000" dirty="0" err="1">
                <a:latin typeface="Calibri" pitchFamily="34" charset="0"/>
                <a:sym typeface="Symbol" pitchFamily="18" charset="2"/>
              </a:rPr>
              <a:t>capture-recapture</a:t>
            </a:r>
            <a:r>
              <a:rPr lang="de-CH" sz="2000" dirty="0">
                <a:latin typeface="Calibri" pitchFamily="34" charset="0"/>
                <a:sym typeface="Symbol" pitchFamily="18" charset="2"/>
              </a:rPr>
              <a:t>, </a:t>
            </a:r>
            <a:r>
              <a:rPr lang="de-CH" sz="2000" dirty="0" err="1">
                <a:latin typeface="Calibri" pitchFamily="34" charset="0"/>
                <a:sym typeface="Symbol" pitchFamily="18" charset="2"/>
              </a:rPr>
              <a:t>we</a:t>
            </a:r>
            <a:r>
              <a:rPr lang="de-CH" sz="2000" dirty="0">
                <a:latin typeface="Calibri" pitchFamily="34" charset="0"/>
                <a:sym typeface="Symbol" pitchFamily="18" charset="2"/>
              </a:rPr>
              <a:t> </a:t>
            </a:r>
            <a:r>
              <a:rPr lang="de-CH" sz="2000" dirty="0" err="1">
                <a:latin typeface="Calibri" pitchFamily="34" charset="0"/>
                <a:sym typeface="Symbol" pitchFamily="18" charset="2"/>
              </a:rPr>
              <a:t>can</a:t>
            </a:r>
            <a:r>
              <a:rPr lang="de-CH" sz="2000" dirty="0">
                <a:latin typeface="Calibri" pitchFamily="34" charset="0"/>
                <a:sym typeface="Symbol" pitchFamily="18" charset="2"/>
              </a:rPr>
              <a:t> </a:t>
            </a:r>
            <a:r>
              <a:rPr lang="de-CH" sz="2000" dirty="0" err="1">
                <a:latin typeface="Calibri" pitchFamily="34" charset="0"/>
                <a:sym typeface="Symbol" pitchFamily="18" charset="2"/>
              </a:rPr>
              <a:t>summarize</a:t>
            </a:r>
            <a:r>
              <a:rPr lang="de-CH" sz="2000" dirty="0">
                <a:latin typeface="Calibri" pitchFamily="34" charset="0"/>
                <a:sym typeface="Symbol" pitchFamily="18" charset="2"/>
              </a:rPr>
              <a:t> </a:t>
            </a:r>
            <a:r>
              <a:rPr lang="de-CH" sz="2000" dirty="0" err="1">
                <a:latin typeface="Calibri" pitchFamily="34" charset="0"/>
                <a:sym typeface="Symbol" pitchFamily="18" charset="2"/>
              </a:rPr>
              <a:t>multistate</a:t>
            </a:r>
            <a:r>
              <a:rPr lang="de-CH" sz="2000" dirty="0">
                <a:latin typeface="Calibri" pitchFamily="34" charset="0"/>
                <a:sym typeface="Symbol" pitchFamily="18" charset="2"/>
              </a:rPr>
              <a:t> </a:t>
            </a:r>
            <a:r>
              <a:rPr lang="de-CH" sz="2000" dirty="0" err="1">
                <a:latin typeface="Calibri" pitchFamily="34" charset="0"/>
                <a:sym typeface="Symbol" pitchFamily="18" charset="2"/>
              </a:rPr>
              <a:t>capture-recapture</a:t>
            </a:r>
            <a:r>
              <a:rPr lang="de-CH" sz="2000" dirty="0">
                <a:latin typeface="Calibri" pitchFamily="34" charset="0"/>
                <a:sym typeface="Symbol" pitchFamily="18" charset="2"/>
              </a:rPr>
              <a:t> </a:t>
            </a:r>
            <a:r>
              <a:rPr lang="de-CH" sz="2000" dirty="0" err="1">
                <a:latin typeface="Calibri" pitchFamily="34" charset="0"/>
                <a:sym typeface="Symbol" pitchFamily="18" charset="2"/>
              </a:rPr>
              <a:t>data</a:t>
            </a:r>
            <a:r>
              <a:rPr lang="de-CH" sz="2000" dirty="0">
                <a:latin typeface="Calibri" pitchFamily="34" charset="0"/>
                <a:sym typeface="Symbol" pitchFamily="18" charset="2"/>
              </a:rPr>
              <a:t> in </a:t>
            </a:r>
            <a:r>
              <a:rPr lang="de-CH" sz="2000" b="1" dirty="0" err="1">
                <a:latin typeface="Calibri" pitchFamily="34" charset="0"/>
                <a:sym typeface="Symbol" pitchFamily="18" charset="2"/>
              </a:rPr>
              <a:t>multistate</a:t>
            </a:r>
            <a:r>
              <a:rPr lang="de-CH" sz="2000" b="1" dirty="0">
                <a:latin typeface="Calibri" pitchFamily="34" charset="0"/>
                <a:sym typeface="Symbol" pitchFamily="18" charset="2"/>
              </a:rPr>
              <a:t> m-array</a:t>
            </a:r>
            <a:r>
              <a:rPr lang="de-CH" sz="2000" dirty="0">
                <a:latin typeface="Calibri" pitchFamily="34" charset="0"/>
                <a:sym typeface="Symbol" pitchFamily="18" charset="2"/>
              </a:rPr>
              <a:t> </a:t>
            </a:r>
            <a:r>
              <a:rPr lang="de-CH" sz="2000" dirty="0" err="1">
                <a:latin typeface="Calibri" pitchFamily="34" charset="0"/>
                <a:sym typeface="Symbol" pitchFamily="18" charset="2"/>
              </a:rPr>
              <a:t>format</a:t>
            </a:r>
            <a:endParaRPr lang="de-CH" sz="2000" dirty="0">
              <a:latin typeface="Calibri" pitchFamily="34" charset="0"/>
              <a:sym typeface="Symbol" pitchFamily="18" charset="2"/>
            </a:endParaRPr>
          </a:p>
          <a:p>
            <a:pPr eaLnBrk="1" hangingPunct="1">
              <a:spcBef>
                <a:spcPts val="1500"/>
              </a:spcBef>
              <a:buFontTx/>
              <a:buChar char="•"/>
            </a:pPr>
            <a:r>
              <a:rPr lang="de-CH" sz="2000" dirty="0">
                <a:latin typeface="Calibri" pitchFamily="34" charset="0"/>
                <a:sym typeface="Symbol" pitchFamily="18" charset="2"/>
              </a:rPr>
              <a:t>Data </a:t>
            </a:r>
            <a:r>
              <a:rPr lang="de-CH" sz="2000" dirty="0" err="1">
                <a:latin typeface="Calibri" pitchFamily="34" charset="0"/>
                <a:sym typeface="Symbol" pitchFamily="18" charset="2"/>
              </a:rPr>
              <a:t>analysed</a:t>
            </a:r>
            <a:r>
              <a:rPr lang="de-CH" sz="2000" dirty="0">
                <a:latin typeface="Calibri" pitchFamily="34" charset="0"/>
                <a:sym typeface="Symbol" pitchFamily="18" charset="2"/>
              </a:rPr>
              <a:t> </a:t>
            </a:r>
            <a:r>
              <a:rPr lang="de-CH" sz="2000" dirty="0" err="1">
                <a:latin typeface="Calibri" pitchFamily="34" charset="0"/>
                <a:sym typeface="Symbol" pitchFamily="18" charset="2"/>
              </a:rPr>
              <a:t>using</a:t>
            </a:r>
            <a:r>
              <a:rPr lang="de-CH" sz="2000" dirty="0">
                <a:latin typeface="Calibri" pitchFamily="34" charset="0"/>
                <a:sym typeface="Symbol" pitchFamily="18" charset="2"/>
              </a:rPr>
              <a:t> </a:t>
            </a:r>
            <a:r>
              <a:rPr lang="de-CH" sz="2000" dirty="0" err="1">
                <a:latin typeface="Calibri" pitchFamily="34" charset="0"/>
                <a:sym typeface="Symbol" pitchFamily="18" charset="2"/>
              </a:rPr>
              <a:t>the</a:t>
            </a:r>
            <a:r>
              <a:rPr lang="de-CH" sz="2000" dirty="0">
                <a:latin typeface="Calibri" pitchFamily="34" charset="0"/>
                <a:sym typeface="Symbol" pitchFamily="18" charset="2"/>
              </a:rPr>
              <a:t> </a:t>
            </a:r>
            <a:r>
              <a:rPr lang="de-CH" sz="2000" dirty="0" err="1">
                <a:latin typeface="Calibri" pitchFamily="34" charset="0"/>
                <a:sym typeface="Symbol" pitchFamily="18" charset="2"/>
              </a:rPr>
              <a:t>multinomial</a:t>
            </a:r>
            <a:r>
              <a:rPr lang="de-CH" sz="2000" dirty="0">
                <a:latin typeface="Calibri" pitchFamily="34" charset="0"/>
                <a:sym typeface="Symbol" pitchFamily="18" charset="2"/>
              </a:rPr>
              <a:t> </a:t>
            </a:r>
            <a:r>
              <a:rPr lang="de-CH" sz="2000" dirty="0" err="1">
                <a:latin typeface="Calibri" pitchFamily="34" charset="0"/>
                <a:sym typeface="Symbol" pitchFamily="18" charset="2"/>
              </a:rPr>
              <a:t>likelihood</a:t>
            </a:r>
            <a:endParaRPr lang="de-CH" sz="2000" dirty="0">
              <a:latin typeface="Calibri" pitchFamily="34" charset="0"/>
              <a:sym typeface="Symbol" pitchFamily="18" charset="2"/>
            </a:endParaRPr>
          </a:p>
        </p:txBody>
      </p:sp>
      <p:sp>
        <p:nvSpPr>
          <p:cNvPr id="4" name="Text Box 1026"/>
          <p:cNvSpPr txBox="1">
            <a:spLocks noChangeArrowheads="1"/>
          </p:cNvSpPr>
          <p:nvPr/>
        </p:nvSpPr>
        <p:spPr bwMode="auto">
          <a:xfrm>
            <a:off x="669926" y="291042"/>
            <a:ext cx="746864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b="1" dirty="0" err="1">
                <a:latin typeface="Calibri" pitchFamily="34" charset="0"/>
              </a:rPr>
              <a:t>Multinomial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model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for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multistate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capture-recapture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data</a:t>
            </a:r>
            <a:endParaRPr lang="en-GB" b="1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580229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026"/>
          <p:cNvSpPr txBox="1">
            <a:spLocks noChangeArrowheads="1"/>
          </p:cNvSpPr>
          <p:nvPr/>
        </p:nvSpPr>
        <p:spPr bwMode="auto">
          <a:xfrm>
            <a:off x="669926" y="291042"/>
            <a:ext cx="746864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b="1" dirty="0" err="1">
                <a:latin typeface="Calibri" pitchFamily="34" charset="0"/>
              </a:rPr>
              <a:t>Multinomial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model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for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multistate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capture-recapture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data</a:t>
            </a:r>
            <a:endParaRPr lang="en-GB" b="1" dirty="0">
              <a:latin typeface="Calibri" pitchFamily="34" charset="0"/>
            </a:endParaRPr>
          </a:p>
        </p:txBody>
      </p:sp>
      <p:sp>
        <p:nvSpPr>
          <p:cNvPr id="3" name="Text Box 1027"/>
          <p:cNvSpPr txBox="1">
            <a:spLocks noChangeArrowheads="1"/>
          </p:cNvSpPr>
          <p:nvPr/>
        </p:nvSpPr>
        <p:spPr bwMode="auto">
          <a:xfrm>
            <a:off x="663576" y="732896"/>
            <a:ext cx="580614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2000" dirty="0" err="1">
                <a:latin typeface="Calibri" pitchFamily="34" charset="0"/>
              </a:rPr>
              <a:t>From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the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capture-histories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to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the</a:t>
            </a:r>
            <a:r>
              <a:rPr lang="de-CH" sz="2000" dirty="0">
                <a:latin typeface="Calibri" pitchFamily="34" charset="0"/>
              </a:rPr>
              <a:t> m-array </a:t>
            </a:r>
            <a:r>
              <a:rPr lang="de-CH" sz="2000" dirty="0" err="1">
                <a:latin typeface="Calibri" pitchFamily="34" charset="0"/>
              </a:rPr>
              <a:t>data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format</a:t>
            </a:r>
            <a:endParaRPr lang="de-CH" sz="2000" dirty="0">
              <a:latin typeface="Calibri" pitchFamily="34" charset="0"/>
            </a:endParaRPr>
          </a:p>
        </p:txBody>
      </p:sp>
      <p:sp>
        <p:nvSpPr>
          <p:cNvPr id="4" name="Text Box 1028"/>
          <p:cNvSpPr txBox="1">
            <a:spLocks noChangeArrowheads="1"/>
          </p:cNvSpPr>
          <p:nvPr/>
        </p:nvSpPr>
        <p:spPr bwMode="auto">
          <a:xfrm>
            <a:off x="723900" y="1501511"/>
            <a:ext cx="1149674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1800" b="1" dirty="0">
                <a:solidFill>
                  <a:srgbClr val="FF0000"/>
                </a:solidFill>
                <a:latin typeface="Courier New" pitchFamily="49" charset="0"/>
              </a:rPr>
              <a:t>1 0 2 0</a:t>
            </a:r>
          </a:p>
          <a:p>
            <a:pPr eaLnBrk="1" hangingPunct="1"/>
            <a:r>
              <a:rPr lang="de-CH" sz="1800" dirty="0">
                <a:latin typeface="Courier New" pitchFamily="49" charset="0"/>
              </a:rPr>
              <a:t>2 2 0 0</a:t>
            </a:r>
          </a:p>
          <a:p>
            <a:pPr eaLnBrk="1" hangingPunct="1"/>
            <a:r>
              <a:rPr lang="de-CH" sz="1800" dirty="0">
                <a:latin typeface="Courier New" pitchFamily="49" charset="0"/>
              </a:rPr>
              <a:t>1 0 2 1</a:t>
            </a:r>
          </a:p>
          <a:p>
            <a:pPr eaLnBrk="1" hangingPunct="1"/>
            <a:r>
              <a:rPr lang="de-CH" sz="1800" dirty="0">
                <a:latin typeface="Courier New" pitchFamily="49" charset="0"/>
              </a:rPr>
              <a:t>0 1 0 0</a:t>
            </a:r>
          </a:p>
        </p:txBody>
      </p:sp>
      <p:sp>
        <p:nvSpPr>
          <p:cNvPr id="5" name="Text Box 1029"/>
          <p:cNvSpPr txBox="1">
            <a:spLocks noChangeArrowheads="1"/>
          </p:cNvSpPr>
          <p:nvPr/>
        </p:nvSpPr>
        <p:spPr bwMode="auto">
          <a:xfrm>
            <a:off x="708026" y="1149615"/>
            <a:ext cx="275261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1800" i="1" dirty="0" err="1">
                <a:latin typeface="Calibri" pitchFamily="34" charset="0"/>
              </a:rPr>
              <a:t>Multistate</a:t>
            </a:r>
            <a:r>
              <a:rPr lang="de-CH" sz="1800" i="1" dirty="0">
                <a:latin typeface="Calibri" pitchFamily="34" charset="0"/>
              </a:rPr>
              <a:t> </a:t>
            </a:r>
            <a:r>
              <a:rPr lang="de-CH" sz="1800" i="1" dirty="0" err="1">
                <a:latin typeface="Calibri" pitchFamily="34" charset="0"/>
              </a:rPr>
              <a:t>capture</a:t>
            </a:r>
            <a:r>
              <a:rPr lang="de-CH" sz="1800" i="1" dirty="0">
                <a:latin typeface="Calibri" pitchFamily="34" charset="0"/>
              </a:rPr>
              <a:t> </a:t>
            </a:r>
            <a:r>
              <a:rPr lang="de-CH" sz="1800" i="1" dirty="0" err="1">
                <a:latin typeface="Calibri" pitchFamily="34" charset="0"/>
              </a:rPr>
              <a:t>histories</a:t>
            </a:r>
            <a:endParaRPr lang="de-CH" sz="1800" i="1" dirty="0">
              <a:latin typeface="Calibri" pitchFamily="34" charset="0"/>
            </a:endParaRPr>
          </a:p>
        </p:txBody>
      </p:sp>
      <p:sp>
        <p:nvSpPr>
          <p:cNvPr id="7" name="Text Box 1032"/>
          <p:cNvSpPr txBox="1">
            <a:spLocks noChangeArrowheads="1"/>
          </p:cNvSpPr>
          <p:nvPr/>
        </p:nvSpPr>
        <p:spPr bwMode="auto">
          <a:xfrm>
            <a:off x="6874510" y="3051479"/>
            <a:ext cx="195098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1800" i="1" dirty="0" err="1">
                <a:latin typeface="Calibri" pitchFamily="34" charset="0"/>
              </a:rPr>
              <a:t>Multistate</a:t>
            </a:r>
            <a:r>
              <a:rPr lang="de-CH" sz="1800" i="1" dirty="0">
                <a:latin typeface="Calibri" pitchFamily="34" charset="0"/>
              </a:rPr>
              <a:t> m-array</a:t>
            </a:r>
          </a:p>
        </p:txBody>
      </p:sp>
      <p:sp>
        <p:nvSpPr>
          <p:cNvPr id="9" name="Rectangle 1"/>
          <p:cNvSpPr>
            <a:spLocks noChangeArrowheads="1"/>
          </p:cNvSpPr>
          <p:nvPr/>
        </p:nvSpPr>
        <p:spPr bwMode="auto">
          <a:xfrm>
            <a:off x="649288" y="2842167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1699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999" y="2880000"/>
            <a:ext cx="5824728" cy="27843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0207193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1027"/>
          <p:cNvSpPr txBox="1">
            <a:spLocks noChangeArrowheads="1"/>
          </p:cNvSpPr>
          <p:nvPr/>
        </p:nvSpPr>
        <p:spPr bwMode="auto">
          <a:xfrm>
            <a:off x="663576" y="732896"/>
            <a:ext cx="580614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2000" dirty="0" err="1">
                <a:latin typeface="Calibri" pitchFamily="34" charset="0"/>
              </a:rPr>
              <a:t>From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the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capture-histories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to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the</a:t>
            </a:r>
            <a:r>
              <a:rPr lang="de-CH" sz="2000" dirty="0">
                <a:latin typeface="Calibri" pitchFamily="34" charset="0"/>
              </a:rPr>
              <a:t> m-array </a:t>
            </a:r>
            <a:r>
              <a:rPr lang="de-CH" sz="2000" dirty="0" err="1">
                <a:latin typeface="Calibri" pitchFamily="34" charset="0"/>
              </a:rPr>
              <a:t>data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format</a:t>
            </a:r>
            <a:endParaRPr lang="de-CH" sz="2000" dirty="0">
              <a:latin typeface="Calibri" pitchFamily="34" charset="0"/>
            </a:endParaRPr>
          </a:p>
        </p:txBody>
      </p:sp>
      <p:sp>
        <p:nvSpPr>
          <p:cNvPr id="4" name="Text Box 1028"/>
          <p:cNvSpPr txBox="1">
            <a:spLocks noChangeArrowheads="1"/>
          </p:cNvSpPr>
          <p:nvPr/>
        </p:nvSpPr>
        <p:spPr bwMode="auto">
          <a:xfrm>
            <a:off x="723900" y="1501511"/>
            <a:ext cx="1149674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1800" b="1" dirty="0">
                <a:solidFill>
                  <a:srgbClr val="FF0000"/>
                </a:solidFill>
                <a:latin typeface="Courier New" pitchFamily="49" charset="0"/>
              </a:rPr>
              <a:t>1 0 2 0</a:t>
            </a:r>
          </a:p>
          <a:p>
            <a:pPr eaLnBrk="1" hangingPunct="1"/>
            <a:r>
              <a:rPr lang="de-CH" sz="1800" b="1" dirty="0">
                <a:solidFill>
                  <a:srgbClr val="00B050"/>
                </a:solidFill>
                <a:latin typeface="Courier New" pitchFamily="49" charset="0"/>
              </a:rPr>
              <a:t>2 2 0 0</a:t>
            </a:r>
          </a:p>
          <a:p>
            <a:pPr eaLnBrk="1" hangingPunct="1"/>
            <a:r>
              <a:rPr lang="de-CH" sz="1800" dirty="0">
                <a:latin typeface="Courier New" pitchFamily="49" charset="0"/>
              </a:rPr>
              <a:t>1 0 2 1</a:t>
            </a:r>
          </a:p>
          <a:p>
            <a:pPr eaLnBrk="1" hangingPunct="1"/>
            <a:r>
              <a:rPr lang="de-CH" sz="1800" dirty="0">
                <a:latin typeface="Courier New" pitchFamily="49" charset="0"/>
              </a:rPr>
              <a:t>0 1 0 0</a:t>
            </a:r>
          </a:p>
        </p:txBody>
      </p:sp>
      <p:sp>
        <p:nvSpPr>
          <p:cNvPr id="5" name="Text Box 1029"/>
          <p:cNvSpPr txBox="1">
            <a:spLocks noChangeArrowheads="1"/>
          </p:cNvSpPr>
          <p:nvPr/>
        </p:nvSpPr>
        <p:spPr bwMode="auto">
          <a:xfrm>
            <a:off x="708026" y="1149615"/>
            <a:ext cx="275261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1800" i="1" dirty="0" err="1">
                <a:latin typeface="Calibri" pitchFamily="34" charset="0"/>
              </a:rPr>
              <a:t>Multistate</a:t>
            </a:r>
            <a:r>
              <a:rPr lang="de-CH" sz="1800" i="1" dirty="0">
                <a:latin typeface="Calibri" pitchFamily="34" charset="0"/>
              </a:rPr>
              <a:t> </a:t>
            </a:r>
            <a:r>
              <a:rPr lang="de-CH" sz="1800" i="1" dirty="0" err="1">
                <a:latin typeface="Calibri" pitchFamily="34" charset="0"/>
              </a:rPr>
              <a:t>capture</a:t>
            </a:r>
            <a:r>
              <a:rPr lang="de-CH" sz="1800" i="1" dirty="0">
                <a:latin typeface="Calibri" pitchFamily="34" charset="0"/>
              </a:rPr>
              <a:t> </a:t>
            </a:r>
            <a:r>
              <a:rPr lang="de-CH" sz="1800" i="1" dirty="0" err="1">
                <a:latin typeface="Calibri" pitchFamily="34" charset="0"/>
              </a:rPr>
              <a:t>histories</a:t>
            </a:r>
            <a:endParaRPr lang="de-CH" sz="1800" i="1" dirty="0">
              <a:latin typeface="Calibri" pitchFamily="34" charset="0"/>
            </a:endParaRPr>
          </a:p>
        </p:txBody>
      </p:sp>
      <p:pic>
        <p:nvPicPr>
          <p:cNvPr id="1710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999" y="2880000"/>
            <a:ext cx="5808726" cy="27203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 Box 1026"/>
          <p:cNvSpPr txBox="1">
            <a:spLocks noChangeArrowheads="1"/>
          </p:cNvSpPr>
          <p:nvPr/>
        </p:nvSpPr>
        <p:spPr bwMode="auto">
          <a:xfrm>
            <a:off x="669926" y="291042"/>
            <a:ext cx="746864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b="1" dirty="0" err="1">
                <a:latin typeface="Calibri" pitchFamily="34" charset="0"/>
              </a:rPr>
              <a:t>Multinomial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model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for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multistate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capture-recapture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data</a:t>
            </a:r>
            <a:endParaRPr lang="en-GB" b="1" dirty="0">
              <a:latin typeface="Calibri" pitchFamily="34" charset="0"/>
            </a:endParaRPr>
          </a:p>
        </p:txBody>
      </p:sp>
      <p:sp>
        <p:nvSpPr>
          <p:cNvPr id="9" name="Text Box 1032"/>
          <p:cNvSpPr txBox="1">
            <a:spLocks noChangeArrowheads="1"/>
          </p:cNvSpPr>
          <p:nvPr/>
        </p:nvSpPr>
        <p:spPr bwMode="auto">
          <a:xfrm>
            <a:off x="6874510" y="3051479"/>
            <a:ext cx="195098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1800" i="1" dirty="0" err="1">
                <a:latin typeface="Calibri" pitchFamily="34" charset="0"/>
              </a:rPr>
              <a:t>Multistate</a:t>
            </a:r>
            <a:r>
              <a:rPr lang="de-CH" sz="1800" i="1" dirty="0">
                <a:latin typeface="Calibri" pitchFamily="34" charset="0"/>
              </a:rPr>
              <a:t> m-array</a:t>
            </a:r>
          </a:p>
        </p:txBody>
      </p:sp>
    </p:spTree>
    <p:extLst>
      <p:ext uri="{BB962C8B-B14F-4D97-AF65-F5344CB8AC3E}">
        <p14:creationId xmlns:p14="http://schemas.microsoft.com/office/powerpoint/2010/main" val="58067975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1027"/>
          <p:cNvSpPr txBox="1">
            <a:spLocks noChangeArrowheads="1"/>
          </p:cNvSpPr>
          <p:nvPr/>
        </p:nvSpPr>
        <p:spPr bwMode="auto">
          <a:xfrm>
            <a:off x="663576" y="732896"/>
            <a:ext cx="580614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2000" dirty="0" err="1">
                <a:latin typeface="Calibri" pitchFamily="34" charset="0"/>
              </a:rPr>
              <a:t>From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the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capture-histories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to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the</a:t>
            </a:r>
            <a:r>
              <a:rPr lang="de-CH" sz="2000" dirty="0">
                <a:latin typeface="Calibri" pitchFamily="34" charset="0"/>
              </a:rPr>
              <a:t> m-array </a:t>
            </a:r>
            <a:r>
              <a:rPr lang="de-CH" sz="2000" dirty="0" err="1">
                <a:latin typeface="Calibri" pitchFamily="34" charset="0"/>
              </a:rPr>
              <a:t>data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format</a:t>
            </a:r>
            <a:endParaRPr lang="de-CH" sz="2000" dirty="0">
              <a:latin typeface="Calibri" pitchFamily="34" charset="0"/>
            </a:endParaRPr>
          </a:p>
        </p:txBody>
      </p:sp>
      <p:sp>
        <p:nvSpPr>
          <p:cNvPr id="4" name="Text Box 1028"/>
          <p:cNvSpPr txBox="1">
            <a:spLocks noChangeArrowheads="1"/>
          </p:cNvSpPr>
          <p:nvPr/>
        </p:nvSpPr>
        <p:spPr bwMode="auto">
          <a:xfrm>
            <a:off x="723900" y="1501511"/>
            <a:ext cx="1149674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1800" b="1" dirty="0">
                <a:solidFill>
                  <a:srgbClr val="FF0000"/>
                </a:solidFill>
                <a:latin typeface="Courier New" pitchFamily="49" charset="0"/>
              </a:rPr>
              <a:t>1 0 2 0</a:t>
            </a:r>
          </a:p>
          <a:p>
            <a:pPr eaLnBrk="1" hangingPunct="1"/>
            <a:r>
              <a:rPr lang="de-CH" sz="1800" b="1" dirty="0">
                <a:solidFill>
                  <a:srgbClr val="00B050"/>
                </a:solidFill>
                <a:latin typeface="Courier New" pitchFamily="49" charset="0"/>
              </a:rPr>
              <a:t>2 2 0 0</a:t>
            </a:r>
          </a:p>
          <a:p>
            <a:pPr eaLnBrk="1" hangingPunct="1"/>
            <a:r>
              <a:rPr lang="de-CH" sz="1800" b="1" dirty="0">
                <a:solidFill>
                  <a:schemeClr val="accent2"/>
                </a:solidFill>
                <a:latin typeface="Courier New" pitchFamily="49" charset="0"/>
              </a:rPr>
              <a:t>1 0 2 1</a:t>
            </a:r>
          </a:p>
          <a:p>
            <a:pPr eaLnBrk="1" hangingPunct="1"/>
            <a:r>
              <a:rPr lang="de-CH" sz="1800" dirty="0">
                <a:latin typeface="Courier New" pitchFamily="49" charset="0"/>
              </a:rPr>
              <a:t>0 1 0 0</a:t>
            </a:r>
          </a:p>
        </p:txBody>
      </p:sp>
      <p:sp>
        <p:nvSpPr>
          <p:cNvPr id="5" name="Text Box 1029"/>
          <p:cNvSpPr txBox="1">
            <a:spLocks noChangeArrowheads="1"/>
          </p:cNvSpPr>
          <p:nvPr/>
        </p:nvSpPr>
        <p:spPr bwMode="auto">
          <a:xfrm>
            <a:off x="708026" y="1149615"/>
            <a:ext cx="275261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1800" i="1" dirty="0" err="1">
                <a:latin typeface="Calibri" pitchFamily="34" charset="0"/>
              </a:rPr>
              <a:t>Multistate</a:t>
            </a:r>
            <a:r>
              <a:rPr lang="de-CH" sz="1800" i="1" dirty="0">
                <a:latin typeface="Calibri" pitchFamily="34" charset="0"/>
              </a:rPr>
              <a:t> </a:t>
            </a:r>
            <a:r>
              <a:rPr lang="de-CH" sz="1800" i="1" dirty="0" err="1">
                <a:latin typeface="Calibri" pitchFamily="34" charset="0"/>
              </a:rPr>
              <a:t>capture</a:t>
            </a:r>
            <a:r>
              <a:rPr lang="de-CH" sz="1800" i="1" dirty="0">
                <a:latin typeface="Calibri" pitchFamily="34" charset="0"/>
              </a:rPr>
              <a:t> </a:t>
            </a:r>
            <a:r>
              <a:rPr lang="de-CH" sz="1800" i="1" dirty="0" err="1">
                <a:latin typeface="Calibri" pitchFamily="34" charset="0"/>
              </a:rPr>
              <a:t>histories</a:t>
            </a:r>
            <a:endParaRPr lang="de-CH" sz="1800" i="1" dirty="0">
              <a:latin typeface="Calibri" pitchFamily="34" charset="0"/>
            </a:endParaRPr>
          </a:p>
        </p:txBody>
      </p:sp>
      <p:pic>
        <p:nvPicPr>
          <p:cNvPr id="1720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999" y="2880000"/>
            <a:ext cx="5776722" cy="26830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 Box 1026"/>
          <p:cNvSpPr txBox="1">
            <a:spLocks noChangeArrowheads="1"/>
          </p:cNvSpPr>
          <p:nvPr/>
        </p:nvSpPr>
        <p:spPr bwMode="auto">
          <a:xfrm>
            <a:off x="669926" y="291042"/>
            <a:ext cx="746864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b="1" dirty="0" err="1">
                <a:latin typeface="Calibri" pitchFamily="34" charset="0"/>
              </a:rPr>
              <a:t>Multinomial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model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for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multistate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capture-recapture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data</a:t>
            </a:r>
            <a:endParaRPr lang="en-GB" b="1" dirty="0">
              <a:latin typeface="Calibri" pitchFamily="34" charset="0"/>
            </a:endParaRPr>
          </a:p>
        </p:txBody>
      </p:sp>
      <p:sp>
        <p:nvSpPr>
          <p:cNvPr id="9" name="Text Box 1032"/>
          <p:cNvSpPr txBox="1">
            <a:spLocks noChangeArrowheads="1"/>
          </p:cNvSpPr>
          <p:nvPr/>
        </p:nvSpPr>
        <p:spPr bwMode="auto">
          <a:xfrm>
            <a:off x="6874510" y="3051479"/>
            <a:ext cx="195098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1800" i="1" dirty="0" err="1">
                <a:latin typeface="Calibri" pitchFamily="34" charset="0"/>
              </a:rPr>
              <a:t>Multistate</a:t>
            </a:r>
            <a:r>
              <a:rPr lang="de-CH" sz="1800" i="1" dirty="0">
                <a:latin typeface="Calibri" pitchFamily="34" charset="0"/>
              </a:rPr>
              <a:t> m-array</a:t>
            </a:r>
          </a:p>
        </p:txBody>
      </p:sp>
    </p:spTree>
    <p:extLst>
      <p:ext uri="{BB962C8B-B14F-4D97-AF65-F5344CB8AC3E}">
        <p14:creationId xmlns:p14="http://schemas.microsoft.com/office/powerpoint/2010/main" val="42626919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1027"/>
          <p:cNvSpPr txBox="1">
            <a:spLocks noChangeArrowheads="1"/>
          </p:cNvSpPr>
          <p:nvPr/>
        </p:nvSpPr>
        <p:spPr bwMode="auto">
          <a:xfrm>
            <a:off x="663576" y="732896"/>
            <a:ext cx="580614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2000" dirty="0" err="1">
                <a:latin typeface="Calibri" pitchFamily="34" charset="0"/>
              </a:rPr>
              <a:t>From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the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capture-histories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to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the</a:t>
            </a:r>
            <a:r>
              <a:rPr lang="de-CH" sz="2000" dirty="0">
                <a:latin typeface="Calibri" pitchFamily="34" charset="0"/>
              </a:rPr>
              <a:t> m-array </a:t>
            </a:r>
            <a:r>
              <a:rPr lang="de-CH" sz="2000" dirty="0" err="1">
                <a:latin typeface="Calibri" pitchFamily="34" charset="0"/>
              </a:rPr>
              <a:t>data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format</a:t>
            </a:r>
            <a:endParaRPr lang="de-CH" sz="2000" dirty="0">
              <a:latin typeface="Calibri" pitchFamily="34" charset="0"/>
            </a:endParaRPr>
          </a:p>
        </p:txBody>
      </p:sp>
      <p:sp>
        <p:nvSpPr>
          <p:cNvPr id="4" name="Text Box 1028"/>
          <p:cNvSpPr txBox="1">
            <a:spLocks noChangeArrowheads="1"/>
          </p:cNvSpPr>
          <p:nvPr/>
        </p:nvSpPr>
        <p:spPr bwMode="auto">
          <a:xfrm>
            <a:off x="723900" y="1501511"/>
            <a:ext cx="1149674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1800" b="1" dirty="0">
                <a:solidFill>
                  <a:srgbClr val="FF0000"/>
                </a:solidFill>
                <a:latin typeface="Courier New" pitchFamily="49" charset="0"/>
              </a:rPr>
              <a:t>1 0 2 0</a:t>
            </a:r>
          </a:p>
          <a:p>
            <a:pPr eaLnBrk="1" hangingPunct="1"/>
            <a:r>
              <a:rPr lang="de-CH" sz="1800" b="1" dirty="0">
                <a:solidFill>
                  <a:srgbClr val="00B050"/>
                </a:solidFill>
                <a:latin typeface="Courier New" pitchFamily="49" charset="0"/>
              </a:rPr>
              <a:t>2 2 0 0</a:t>
            </a:r>
          </a:p>
          <a:p>
            <a:pPr eaLnBrk="1" hangingPunct="1"/>
            <a:r>
              <a:rPr lang="de-CH" sz="1800" b="1" dirty="0">
                <a:solidFill>
                  <a:schemeClr val="accent2"/>
                </a:solidFill>
                <a:latin typeface="Courier New" pitchFamily="49" charset="0"/>
              </a:rPr>
              <a:t>1 0 2 1</a:t>
            </a:r>
          </a:p>
          <a:p>
            <a:pPr eaLnBrk="1" hangingPunct="1"/>
            <a:r>
              <a:rPr lang="de-CH" sz="1800" b="1" dirty="0">
                <a:solidFill>
                  <a:srgbClr val="FFC000"/>
                </a:solidFill>
                <a:latin typeface="Courier New" pitchFamily="49" charset="0"/>
              </a:rPr>
              <a:t>0 2 0 0</a:t>
            </a:r>
          </a:p>
        </p:txBody>
      </p:sp>
      <p:sp>
        <p:nvSpPr>
          <p:cNvPr id="5" name="Text Box 1029"/>
          <p:cNvSpPr txBox="1">
            <a:spLocks noChangeArrowheads="1"/>
          </p:cNvSpPr>
          <p:nvPr/>
        </p:nvSpPr>
        <p:spPr bwMode="auto">
          <a:xfrm>
            <a:off x="708026" y="1149615"/>
            <a:ext cx="275261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1800" i="1" dirty="0" err="1">
                <a:latin typeface="Calibri" pitchFamily="34" charset="0"/>
              </a:rPr>
              <a:t>Multistate</a:t>
            </a:r>
            <a:r>
              <a:rPr lang="de-CH" sz="1800" i="1" dirty="0">
                <a:latin typeface="Calibri" pitchFamily="34" charset="0"/>
              </a:rPr>
              <a:t> </a:t>
            </a:r>
            <a:r>
              <a:rPr lang="de-CH" sz="1800" i="1" dirty="0" err="1">
                <a:latin typeface="Calibri" pitchFamily="34" charset="0"/>
              </a:rPr>
              <a:t>capture</a:t>
            </a:r>
            <a:r>
              <a:rPr lang="de-CH" sz="1800" i="1" dirty="0">
                <a:latin typeface="Calibri" pitchFamily="34" charset="0"/>
              </a:rPr>
              <a:t> </a:t>
            </a:r>
            <a:r>
              <a:rPr lang="de-CH" sz="1800" i="1" dirty="0" err="1">
                <a:latin typeface="Calibri" pitchFamily="34" charset="0"/>
              </a:rPr>
              <a:t>histories</a:t>
            </a:r>
            <a:endParaRPr lang="de-CH" sz="1800" i="1" dirty="0">
              <a:latin typeface="Calibri" pitchFamily="34" charset="0"/>
            </a:endParaRPr>
          </a:p>
        </p:txBody>
      </p:sp>
      <p:pic>
        <p:nvPicPr>
          <p:cNvPr id="1730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997" y="2880000"/>
            <a:ext cx="5739384" cy="27150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 Box 1026"/>
          <p:cNvSpPr txBox="1">
            <a:spLocks noChangeArrowheads="1"/>
          </p:cNvSpPr>
          <p:nvPr/>
        </p:nvSpPr>
        <p:spPr bwMode="auto">
          <a:xfrm>
            <a:off x="669926" y="291042"/>
            <a:ext cx="746864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b="1" dirty="0" err="1">
                <a:latin typeface="Calibri" pitchFamily="34" charset="0"/>
              </a:rPr>
              <a:t>Multinomial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model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for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multistate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capture-recapture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data</a:t>
            </a:r>
            <a:endParaRPr lang="en-GB" b="1" dirty="0">
              <a:latin typeface="Calibri" pitchFamily="34" charset="0"/>
            </a:endParaRPr>
          </a:p>
        </p:txBody>
      </p:sp>
      <p:sp>
        <p:nvSpPr>
          <p:cNvPr id="9" name="Text Box 1032"/>
          <p:cNvSpPr txBox="1">
            <a:spLocks noChangeArrowheads="1"/>
          </p:cNvSpPr>
          <p:nvPr/>
        </p:nvSpPr>
        <p:spPr bwMode="auto">
          <a:xfrm>
            <a:off x="6874510" y="3051479"/>
            <a:ext cx="195098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1800" i="1" dirty="0" err="1">
                <a:latin typeface="Calibri" pitchFamily="34" charset="0"/>
              </a:rPr>
              <a:t>Multistate</a:t>
            </a:r>
            <a:r>
              <a:rPr lang="de-CH" sz="1800" i="1" dirty="0">
                <a:latin typeface="Calibri" pitchFamily="34" charset="0"/>
              </a:rPr>
              <a:t> m-array</a:t>
            </a:r>
          </a:p>
        </p:txBody>
      </p:sp>
    </p:spTree>
    <p:extLst>
      <p:ext uri="{BB962C8B-B14F-4D97-AF65-F5344CB8AC3E}">
        <p14:creationId xmlns:p14="http://schemas.microsoft.com/office/powerpoint/2010/main" val="291030928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1027"/>
          <p:cNvSpPr txBox="1">
            <a:spLocks noChangeArrowheads="1"/>
          </p:cNvSpPr>
          <p:nvPr/>
        </p:nvSpPr>
        <p:spPr bwMode="auto">
          <a:xfrm>
            <a:off x="663576" y="732896"/>
            <a:ext cx="580614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2000" dirty="0" err="1">
                <a:latin typeface="Calibri" pitchFamily="34" charset="0"/>
              </a:rPr>
              <a:t>From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the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capture-histories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to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the</a:t>
            </a:r>
            <a:r>
              <a:rPr lang="de-CH" sz="2000" dirty="0">
                <a:latin typeface="Calibri" pitchFamily="34" charset="0"/>
              </a:rPr>
              <a:t> m-array </a:t>
            </a:r>
            <a:r>
              <a:rPr lang="de-CH" sz="2000" dirty="0" err="1">
                <a:latin typeface="Calibri" pitchFamily="34" charset="0"/>
              </a:rPr>
              <a:t>data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format</a:t>
            </a:r>
            <a:endParaRPr lang="de-CH" sz="2000" dirty="0">
              <a:latin typeface="Calibri" pitchFamily="34" charset="0"/>
            </a:endParaRPr>
          </a:p>
        </p:txBody>
      </p:sp>
      <p:sp>
        <p:nvSpPr>
          <p:cNvPr id="4" name="Text Box 1028"/>
          <p:cNvSpPr txBox="1">
            <a:spLocks noChangeArrowheads="1"/>
          </p:cNvSpPr>
          <p:nvPr/>
        </p:nvSpPr>
        <p:spPr bwMode="auto">
          <a:xfrm>
            <a:off x="723900" y="1501511"/>
            <a:ext cx="1149674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1800" b="1" dirty="0">
                <a:solidFill>
                  <a:srgbClr val="FF0000"/>
                </a:solidFill>
                <a:latin typeface="Courier New" pitchFamily="49" charset="0"/>
              </a:rPr>
              <a:t>1 0 2 0</a:t>
            </a:r>
          </a:p>
          <a:p>
            <a:pPr eaLnBrk="1" hangingPunct="1"/>
            <a:r>
              <a:rPr lang="de-CH" sz="1800" b="1" dirty="0">
                <a:solidFill>
                  <a:srgbClr val="00B050"/>
                </a:solidFill>
                <a:latin typeface="Courier New" pitchFamily="49" charset="0"/>
              </a:rPr>
              <a:t>2 2 0 0</a:t>
            </a:r>
          </a:p>
          <a:p>
            <a:pPr eaLnBrk="1" hangingPunct="1"/>
            <a:r>
              <a:rPr lang="de-CH" sz="1800" b="1" dirty="0">
                <a:solidFill>
                  <a:schemeClr val="accent2"/>
                </a:solidFill>
                <a:latin typeface="Courier New" pitchFamily="49" charset="0"/>
              </a:rPr>
              <a:t>1 0 2 1</a:t>
            </a:r>
          </a:p>
          <a:p>
            <a:pPr eaLnBrk="1" hangingPunct="1"/>
            <a:r>
              <a:rPr lang="de-CH" sz="1800" b="1" dirty="0">
                <a:solidFill>
                  <a:srgbClr val="FFC000"/>
                </a:solidFill>
                <a:latin typeface="Courier New" pitchFamily="49" charset="0"/>
              </a:rPr>
              <a:t>0 2 0 0</a:t>
            </a:r>
          </a:p>
        </p:txBody>
      </p:sp>
      <p:sp>
        <p:nvSpPr>
          <p:cNvPr id="5" name="Text Box 1029"/>
          <p:cNvSpPr txBox="1">
            <a:spLocks noChangeArrowheads="1"/>
          </p:cNvSpPr>
          <p:nvPr/>
        </p:nvSpPr>
        <p:spPr bwMode="auto">
          <a:xfrm>
            <a:off x="708026" y="1149615"/>
            <a:ext cx="275261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1800" i="1" dirty="0" err="1">
                <a:latin typeface="Calibri" pitchFamily="34" charset="0"/>
              </a:rPr>
              <a:t>Multistate</a:t>
            </a:r>
            <a:r>
              <a:rPr lang="de-CH" sz="1800" i="1" dirty="0">
                <a:latin typeface="Calibri" pitchFamily="34" charset="0"/>
              </a:rPr>
              <a:t> </a:t>
            </a:r>
            <a:r>
              <a:rPr lang="de-CH" sz="1800" i="1" dirty="0" err="1">
                <a:latin typeface="Calibri" pitchFamily="34" charset="0"/>
              </a:rPr>
              <a:t>capture</a:t>
            </a:r>
            <a:r>
              <a:rPr lang="de-CH" sz="1800" i="1" dirty="0">
                <a:latin typeface="Calibri" pitchFamily="34" charset="0"/>
              </a:rPr>
              <a:t> </a:t>
            </a:r>
            <a:r>
              <a:rPr lang="de-CH" sz="1800" i="1" dirty="0" err="1">
                <a:latin typeface="Calibri" pitchFamily="34" charset="0"/>
              </a:rPr>
              <a:t>histories</a:t>
            </a:r>
            <a:endParaRPr lang="de-CH" sz="1800" i="1" dirty="0">
              <a:latin typeface="Calibri" pitchFamily="34" charset="0"/>
            </a:endParaRPr>
          </a:p>
        </p:txBody>
      </p:sp>
      <p:pic>
        <p:nvPicPr>
          <p:cNvPr id="1740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999" y="2880000"/>
            <a:ext cx="5718048" cy="26616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 Box 1026"/>
          <p:cNvSpPr txBox="1">
            <a:spLocks noChangeArrowheads="1"/>
          </p:cNvSpPr>
          <p:nvPr/>
        </p:nvSpPr>
        <p:spPr bwMode="auto">
          <a:xfrm>
            <a:off x="669926" y="291042"/>
            <a:ext cx="746864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b="1" dirty="0" err="1">
                <a:latin typeface="Calibri" pitchFamily="34" charset="0"/>
              </a:rPr>
              <a:t>Multinomial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model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for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multistate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capture-recapture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data</a:t>
            </a:r>
            <a:endParaRPr lang="en-GB" b="1" dirty="0">
              <a:latin typeface="Calibri" pitchFamily="34" charset="0"/>
            </a:endParaRPr>
          </a:p>
        </p:txBody>
      </p:sp>
      <p:sp>
        <p:nvSpPr>
          <p:cNvPr id="9" name="Text Box 1032"/>
          <p:cNvSpPr txBox="1">
            <a:spLocks noChangeArrowheads="1"/>
          </p:cNvSpPr>
          <p:nvPr/>
        </p:nvSpPr>
        <p:spPr bwMode="auto">
          <a:xfrm>
            <a:off x="6874510" y="3051479"/>
            <a:ext cx="195098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1800" i="1" dirty="0" err="1">
                <a:latin typeface="Calibri" pitchFamily="34" charset="0"/>
              </a:rPr>
              <a:t>Multistate</a:t>
            </a:r>
            <a:r>
              <a:rPr lang="de-CH" sz="1800" i="1" dirty="0">
                <a:latin typeface="Calibri" pitchFamily="34" charset="0"/>
              </a:rPr>
              <a:t> m-array</a:t>
            </a:r>
          </a:p>
        </p:txBody>
      </p:sp>
    </p:spTree>
    <p:extLst>
      <p:ext uri="{BB962C8B-B14F-4D97-AF65-F5344CB8AC3E}">
        <p14:creationId xmlns:p14="http://schemas.microsoft.com/office/powerpoint/2010/main" val="97914874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1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00" y="127000"/>
            <a:ext cx="5978957" cy="24676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510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00" y="2579312"/>
            <a:ext cx="5676595" cy="25651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510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0345" y="5238750"/>
            <a:ext cx="3137306" cy="2892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1" name="Gerade Verbindung 10"/>
          <p:cNvCxnSpPr>
            <a:stCxn id="175108" idx="0"/>
          </p:cNvCxnSpPr>
          <p:nvPr/>
        </p:nvCxnSpPr>
        <p:spPr>
          <a:xfrm flipH="1" flipV="1">
            <a:off x="4137660" y="4000500"/>
            <a:ext cx="3251338" cy="12382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119068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10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998" y="126998"/>
            <a:ext cx="5044745" cy="20820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" name="Objekt 1"/>
          <p:cNvGraphicFramePr>
            <a:graphicFrameLocks noChangeAspect="1"/>
          </p:cNvGraphicFramePr>
          <p:nvPr/>
        </p:nvGraphicFramePr>
        <p:xfrm>
          <a:off x="1063623" y="4866376"/>
          <a:ext cx="3960490" cy="3502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966" name="Equation" r:id="rId4" imgW="2869920" imgH="253800" progId="Equation.DSMT4">
                  <p:embed/>
                </p:oleObj>
              </mc:Choice>
              <mc:Fallback>
                <p:oleObj name="Equation" r:id="rId4" imgW="2869920" imgH="253800" progId="Equation.DSMT4">
                  <p:embed/>
                  <p:pic>
                    <p:nvPicPr>
                      <p:cNvPr id="2" name="Objekt 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63623" y="4866376"/>
                        <a:ext cx="3960490" cy="35024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998" y="2349757"/>
            <a:ext cx="4700930" cy="2124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7262313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026"/>
          <p:cNvSpPr txBox="1">
            <a:spLocks noChangeArrowheads="1"/>
          </p:cNvSpPr>
          <p:nvPr/>
        </p:nvSpPr>
        <p:spPr bwMode="auto">
          <a:xfrm>
            <a:off x="669925" y="291042"/>
            <a:ext cx="744011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b="1" dirty="0" err="1">
                <a:latin typeface="Calibri" pitchFamily="34" charset="0"/>
              </a:rPr>
              <a:t>How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to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write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the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probabilities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of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the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multistate</a:t>
            </a:r>
            <a:r>
              <a:rPr lang="de-CH" b="1" dirty="0">
                <a:latin typeface="Calibri" pitchFamily="34" charset="0"/>
              </a:rPr>
              <a:t> m-array?</a:t>
            </a:r>
            <a:endParaRPr lang="en-GB" b="1" dirty="0">
              <a:latin typeface="Calibri" pitchFamily="34" charset="0"/>
            </a:endParaRPr>
          </a:p>
        </p:txBody>
      </p:sp>
      <p:pic>
        <p:nvPicPr>
          <p:cNvPr id="17613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921" y="936624"/>
            <a:ext cx="7221474" cy="24249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613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880" y="3878261"/>
            <a:ext cx="6623304" cy="8872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488162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ext Box 2"/>
          <p:cNvSpPr txBox="1">
            <a:spLocks noChangeArrowheads="1"/>
          </p:cNvSpPr>
          <p:nvPr/>
        </p:nvSpPr>
        <p:spPr bwMode="auto">
          <a:xfrm>
            <a:off x="593726" y="291042"/>
            <a:ext cx="494346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b="1" dirty="0" err="1">
                <a:latin typeface="Calibri" pitchFamily="34" charset="0"/>
              </a:rPr>
              <a:t>Conditional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nature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of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the</a:t>
            </a:r>
            <a:r>
              <a:rPr lang="de-CH" b="1" dirty="0">
                <a:latin typeface="Calibri" pitchFamily="34" charset="0"/>
              </a:rPr>
              <a:t> 2 </a:t>
            </a:r>
            <a:r>
              <a:rPr lang="de-CH" b="1" dirty="0" err="1">
                <a:latin typeface="Calibri" pitchFamily="34" charset="0"/>
              </a:rPr>
              <a:t>processes</a:t>
            </a:r>
            <a:endParaRPr lang="en-GB" b="1" dirty="0">
              <a:latin typeface="Calibri" pitchFamily="34" charset="0"/>
            </a:endParaRPr>
          </a:p>
        </p:txBody>
      </p:sp>
      <p:sp>
        <p:nvSpPr>
          <p:cNvPr id="31747" name="Text Box 18"/>
          <p:cNvSpPr txBox="1">
            <a:spLocks noChangeArrowheads="1"/>
          </p:cNvSpPr>
          <p:nvPr/>
        </p:nvSpPr>
        <p:spPr bwMode="auto">
          <a:xfrm>
            <a:off x="511175" y="859896"/>
            <a:ext cx="184165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>
                <a:latin typeface="Calibri" pitchFamily="34" charset="0"/>
              </a:rPr>
              <a:t>State process</a:t>
            </a:r>
          </a:p>
        </p:txBody>
      </p:sp>
      <p:sp>
        <p:nvSpPr>
          <p:cNvPr id="31748" name="Text Box 19"/>
          <p:cNvSpPr txBox="1">
            <a:spLocks noChangeArrowheads="1"/>
          </p:cNvSpPr>
          <p:nvPr/>
        </p:nvSpPr>
        <p:spPr bwMode="auto">
          <a:xfrm>
            <a:off x="532131" y="1344348"/>
            <a:ext cx="806567" cy="12618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2000" b="1" dirty="0">
                <a:solidFill>
                  <a:srgbClr val="3333CC"/>
                </a:solidFill>
                <a:latin typeface="Calibri" pitchFamily="34" charset="0"/>
              </a:rPr>
              <a:t>Site A</a:t>
            </a:r>
          </a:p>
          <a:p>
            <a:pPr eaLnBrk="1" hangingPunct="1"/>
            <a:endParaRPr lang="de-CH" sz="800" b="1" dirty="0">
              <a:solidFill>
                <a:srgbClr val="3333CC"/>
              </a:solidFill>
              <a:latin typeface="Calibri" pitchFamily="34" charset="0"/>
            </a:endParaRPr>
          </a:p>
          <a:p>
            <a:pPr eaLnBrk="1" hangingPunct="1"/>
            <a:r>
              <a:rPr lang="de-CH" sz="2000" b="1" dirty="0">
                <a:solidFill>
                  <a:srgbClr val="00B050"/>
                </a:solidFill>
                <a:latin typeface="Calibri" pitchFamily="34" charset="0"/>
              </a:rPr>
              <a:t>Site B</a:t>
            </a:r>
          </a:p>
          <a:p>
            <a:pPr eaLnBrk="1" hangingPunct="1"/>
            <a:endParaRPr lang="de-CH" sz="800" b="1" dirty="0">
              <a:solidFill>
                <a:srgbClr val="3333CC"/>
              </a:solidFill>
              <a:latin typeface="Calibri" pitchFamily="34" charset="0"/>
            </a:endParaRPr>
          </a:p>
          <a:p>
            <a:pPr eaLnBrk="1" hangingPunct="1"/>
            <a:r>
              <a:rPr lang="de-CH" sz="2000" b="1" dirty="0">
                <a:latin typeface="Calibri" pitchFamily="34" charset="0"/>
              </a:rPr>
              <a:t>Dead</a:t>
            </a:r>
          </a:p>
        </p:txBody>
      </p:sp>
      <p:sp>
        <p:nvSpPr>
          <p:cNvPr id="31749" name="Oval 20"/>
          <p:cNvSpPr>
            <a:spLocks noChangeArrowheads="1"/>
          </p:cNvSpPr>
          <p:nvPr/>
        </p:nvSpPr>
        <p:spPr bwMode="auto">
          <a:xfrm>
            <a:off x="2276476" y="1412875"/>
            <a:ext cx="324000" cy="324000"/>
          </a:xfrm>
          <a:prstGeom prst="ellipse">
            <a:avLst/>
          </a:prstGeom>
          <a:solidFill>
            <a:srgbClr val="3333CC"/>
          </a:solidFill>
          <a:ln w="9525">
            <a:solidFill>
              <a:srgbClr val="3333CC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de-CH">
              <a:solidFill>
                <a:srgbClr val="3333CC"/>
              </a:solidFill>
              <a:latin typeface="Calibri" pitchFamily="34" charset="0"/>
            </a:endParaRPr>
          </a:p>
        </p:txBody>
      </p:sp>
      <p:sp>
        <p:nvSpPr>
          <p:cNvPr id="31750" name="Oval 21"/>
          <p:cNvSpPr>
            <a:spLocks noChangeArrowheads="1"/>
          </p:cNvSpPr>
          <p:nvPr/>
        </p:nvSpPr>
        <p:spPr bwMode="auto">
          <a:xfrm>
            <a:off x="3124201" y="1899709"/>
            <a:ext cx="324000" cy="324000"/>
          </a:xfrm>
          <a:prstGeom prst="ellipse">
            <a:avLst/>
          </a:prstGeom>
          <a:solidFill>
            <a:srgbClr val="009900"/>
          </a:solidFill>
          <a:ln w="9525">
            <a:solidFill>
              <a:srgbClr val="009900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de-CH">
              <a:solidFill>
                <a:srgbClr val="3333CC"/>
              </a:solidFill>
              <a:latin typeface="Calibri" pitchFamily="34" charset="0"/>
            </a:endParaRPr>
          </a:p>
        </p:txBody>
      </p:sp>
      <p:sp>
        <p:nvSpPr>
          <p:cNvPr id="31751" name="Oval 22"/>
          <p:cNvSpPr>
            <a:spLocks noChangeArrowheads="1"/>
          </p:cNvSpPr>
          <p:nvPr/>
        </p:nvSpPr>
        <p:spPr bwMode="auto">
          <a:xfrm>
            <a:off x="3924301" y="1899709"/>
            <a:ext cx="324000" cy="324000"/>
          </a:xfrm>
          <a:prstGeom prst="ellipse">
            <a:avLst/>
          </a:prstGeom>
          <a:solidFill>
            <a:srgbClr val="009900"/>
          </a:solidFill>
          <a:ln w="9525">
            <a:solidFill>
              <a:srgbClr val="009900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de-CH">
              <a:solidFill>
                <a:srgbClr val="3333CC"/>
              </a:solidFill>
              <a:latin typeface="Calibri" pitchFamily="34" charset="0"/>
            </a:endParaRPr>
          </a:p>
        </p:txBody>
      </p:sp>
      <p:sp>
        <p:nvSpPr>
          <p:cNvPr id="31752" name="Oval 23"/>
          <p:cNvSpPr>
            <a:spLocks noChangeArrowheads="1"/>
          </p:cNvSpPr>
          <p:nvPr/>
        </p:nvSpPr>
        <p:spPr bwMode="auto">
          <a:xfrm>
            <a:off x="4757738" y="1412875"/>
            <a:ext cx="324000" cy="324000"/>
          </a:xfrm>
          <a:prstGeom prst="ellipse">
            <a:avLst/>
          </a:prstGeom>
          <a:solidFill>
            <a:srgbClr val="3333CC"/>
          </a:solidFill>
          <a:ln w="9525">
            <a:solidFill>
              <a:srgbClr val="3333CC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de-CH">
              <a:solidFill>
                <a:srgbClr val="3333CC"/>
              </a:solidFill>
              <a:latin typeface="Calibri" pitchFamily="34" charset="0"/>
            </a:endParaRPr>
          </a:p>
        </p:txBody>
      </p:sp>
      <p:sp>
        <p:nvSpPr>
          <p:cNvPr id="31753" name="Oval 24"/>
          <p:cNvSpPr>
            <a:spLocks noChangeArrowheads="1"/>
          </p:cNvSpPr>
          <p:nvPr/>
        </p:nvSpPr>
        <p:spPr bwMode="auto">
          <a:xfrm>
            <a:off x="5641976" y="1412875"/>
            <a:ext cx="324000" cy="324000"/>
          </a:xfrm>
          <a:prstGeom prst="ellipse">
            <a:avLst/>
          </a:prstGeom>
          <a:solidFill>
            <a:srgbClr val="3333CC"/>
          </a:solidFill>
          <a:ln w="9525">
            <a:solidFill>
              <a:srgbClr val="3333CC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de-CH">
              <a:solidFill>
                <a:srgbClr val="3333CC"/>
              </a:solidFill>
              <a:latin typeface="Calibri" pitchFamily="34" charset="0"/>
            </a:endParaRPr>
          </a:p>
        </p:txBody>
      </p:sp>
      <p:sp>
        <p:nvSpPr>
          <p:cNvPr id="31754" name="Oval 25"/>
          <p:cNvSpPr>
            <a:spLocks noChangeArrowheads="1"/>
          </p:cNvSpPr>
          <p:nvPr/>
        </p:nvSpPr>
        <p:spPr bwMode="auto">
          <a:xfrm>
            <a:off x="6486526" y="2381250"/>
            <a:ext cx="324000" cy="3240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de-CH">
              <a:solidFill>
                <a:srgbClr val="3333CC"/>
              </a:solidFill>
              <a:latin typeface="Calibri" pitchFamily="34" charset="0"/>
            </a:endParaRPr>
          </a:p>
        </p:txBody>
      </p:sp>
      <p:sp>
        <p:nvSpPr>
          <p:cNvPr id="31755" name="Oval 27"/>
          <p:cNvSpPr>
            <a:spLocks noChangeArrowheads="1"/>
          </p:cNvSpPr>
          <p:nvPr/>
        </p:nvSpPr>
        <p:spPr bwMode="auto">
          <a:xfrm>
            <a:off x="7359651" y="2381250"/>
            <a:ext cx="324000" cy="3240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de-CH">
              <a:solidFill>
                <a:srgbClr val="3333CC"/>
              </a:solidFill>
              <a:latin typeface="Calibri" pitchFamily="34" charset="0"/>
            </a:endParaRPr>
          </a:p>
        </p:txBody>
      </p:sp>
      <p:sp>
        <p:nvSpPr>
          <p:cNvPr id="31756" name="Oval 28"/>
          <p:cNvSpPr>
            <a:spLocks noChangeArrowheads="1"/>
          </p:cNvSpPr>
          <p:nvPr/>
        </p:nvSpPr>
        <p:spPr bwMode="auto">
          <a:xfrm>
            <a:off x="8234363" y="2381250"/>
            <a:ext cx="324000" cy="3240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de-CH">
              <a:solidFill>
                <a:srgbClr val="3333CC"/>
              </a:solidFill>
              <a:latin typeface="Calibri" pitchFamily="34" charset="0"/>
            </a:endParaRPr>
          </a:p>
        </p:txBody>
      </p:sp>
      <p:cxnSp>
        <p:nvCxnSpPr>
          <p:cNvPr id="31757" name="AutoShape 29"/>
          <p:cNvCxnSpPr>
            <a:cxnSpLocks noChangeShapeType="1"/>
            <a:stCxn id="31749" idx="5"/>
            <a:endCxn id="31750" idx="2"/>
          </p:cNvCxnSpPr>
          <p:nvPr/>
        </p:nvCxnSpPr>
        <p:spPr bwMode="auto">
          <a:xfrm>
            <a:off x="2553027" y="1689426"/>
            <a:ext cx="571174" cy="372283"/>
          </a:xfrm>
          <a:prstGeom prst="straightConnector1">
            <a:avLst/>
          </a:prstGeom>
          <a:noFill/>
          <a:ln w="28575">
            <a:solidFill>
              <a:schemeClr val="tx1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758" name="AutoShape 30"/>
          <p:cNvCxnSpPr>
            <a:cxnSpLocks noChangeShapeType="1"/>
            <a:stCxn id="31750" idx="6"/>
            <a:endCxn id="31751" idx="2"/>
          </p:cNvCxnSpPr>
          <p:nvPr/>
        </p:nvCxnSpPr>
        <p:spPr bwMode="auto">
          <a:xfrm>
            <a:off x="3448201" y="2061709"/>
            <a:ext cx="476100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759" name="AutoShape 31"/>
          <p:cNvCxnSpPr>
            <a:cxnSpLocks noChangeShapeType="1"/>
            <a:stCxn id="31751" idx="7"/>
            <a:endCxn id="31752" idx="2"/>
          </p:cNvCxnSpPr>
          <p:nvPr/>
        </p:nvCxnSpPr>
        <p:spPr bwMode="auto">
          <a:xfrm flipV="1">
            <a:off x="4200852" y="1574875"/>
            <a:ext cx="556886" cy="372283"/>
          </a:xfrm>
          <a:prstGeom prst="straightConnector1">
            <a:avLst/>
          </a:prstGeom>
          <a:noFill/>
          <a:ln w="28575">
            <a:solidFill>
              <a:schemeClr val="tx1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760" name="AutoShape 32"/>
          <p:cNvCxnSpPr>
            <a:cxnSpLocks noChangeShapeType="1"/>
            <a:stCxn id="31752" idx="6"/>
            <a:endCxn id="31753" idx="2"/>
          </p:cNvCxnSpPr>
          <p:nvPr/>
        </p:nvCxnSpPr>
        <p:spPr bwMode="auto">
          <a:xfrm>
            <a:off x="5081738" y="1574875"/>
            <a:ext cx="560238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761" name="AutoShape 33"/>
          <p:cNvCxnSpPr>
            <a:cxnSpLocks noChangeShapeType="1"/>
            <a:stCxn id="31753" idx="5"/>
            <a:endCxn id="31754" idx="1"/>
          </p:cNvCxnSpPr>
          <p:nvPr/>
        </p:nvCxnSpPr>
        <p:spPr bwMode="auto">
          <a:xfrm>
            <a:off x="5918527" y="1689426"/>
            <a:ext cx="615448" cy="739273"/>
          </a:xfrm>
          <a:prstGeom prst="straightConnector1">
            <a:avLst/>
          </a:prstGeom>
          <a:noFill/>
          <a:ln w="28575">
            <a:solidFill>
              <a:schemeClr val="tx1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762" name="AutoShape 34"/>
          <p:cNvCxnSpPr>
            <a:cxnSpLocks noChangeShapeType="1"/>
            <a:stCxn id="31754" idx="6"/>
            <a:endCxn id="31755" idx="2"/>
          </p:cNvCxnSpPr>
          <p:nvPr/>
        </p:nvCxnSpPr>
        <p:spPr bwMode="auto">
          <a:xfrm>
            <a:off x="6810526" y="2543250"/>
            <a:ext cx="549125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763" name="AutoShape 35"/>
          <p:cNvCxnSpPr>
            <a:cxnSpLocks noChangeShapeType="1"/>
            <a:stCxn id="31755" idx="6"/>
            <a:endCxn id="31756" idx="2"/>
          </p:cNvCxnSpPr>
          <p:nvPr/>
        </p:nvCxnSpPr>
        <p:spPr bwMode="auto">
          <a:xfrm>
            <a:off x="7683651" y="2543250"/>
            <a:ext cx="550712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31764" name="Group 41"/>
          <p:cNvGrpSpPr>
            <a:grpSpLocks/>
          </p:cNvGrpSpPr>
          <p:nvPr/>
        </p:nvGrpSpPr>
        <p:grpSpPr bwMode="auto">
          <a:xfrm>
            <a:off x="6049964" y="5111752"/>
            <a:ext cx="2541107" cy="576679"/>
            <a:chOff x="463550" y="5680075"/>
            <a:chExt cx="2541107" cy="692015"/>
          </a:xfrm>
        </p:grpSpPr>
        <p:sp>
          <p:nvSpPr>
            <p:cNvPr id="31787" name="Line 62"/>
            <p:cNvSpPr>
              <a:spLocks noChangeShapeType="1"/>
            </p:cNvSpPr>
            <p:nvPr/>
          </p:nvSpPr>
          <p:spPr bwMode="auto">
            <a:xfrm>
              <a:off x="463550" y="5870575"/>
              <a:ext cx="51276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CH">
                <a:latin typeface="Calibri" pitchFamily="34" charset="0"/>
              </a:endParaRPr>
            </a:p>
          </p:txBody>
        </p:sp>
        <p:sp>
          <p:nvSpPr>
            <p:cNvPr id="31788" name="Text Box 63"/>
            <p:cNvSpPr txBox="1">
              <a:spLocks noChangeArrowheads="1"/>
            </p:cNvSpPr>
            <p:nvPr/>
          </p:nvSpPr>
          <p:spPr bwMode="auto">
            <a:xfrm>
              <a:off x="1025525" y="5680075"/>
              <a:ext cx="1707903" cy="4062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eaLnBrk="1" hangingPunct="1"/>
              <a:r>
                <a:rPr lang="de-CH" sz="1600">
                  <a:latin typeface="Calibri" pitchFamily="34" charset="0"/>
                </a:rPr>
                <a:t>Stochastic process</a:t>
              </a:r>
            </a:p>
          </p:txBody>
        </p:sp>
        <p:sp>
          <p:nvSpPr>
            <p:cNvPr id="31789" name="Line 64"/>
            <p:cNvSpPr>
              <a:spLocks noChangeShapeType="1"/>
            </p:cNvSpPr>
            <p:nvPr/>
          </p:nvSpPr>
          <p:spPr bwMode="auto">
            <a:xfrm>
              <a:off x="463550" y="6156325"/>
              <a:ext cx="51276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CH">
                <a:latin typeface="Calibri" pitchFamily="34" charset="0"/>
              </a:endParaRPr>
            </a:p>
          </p:txBody>
        </p:sp>
        <p:sp>
          <p:nvSpPr>
            <p:cNvPr id="31790" name="Text Box 65"/>
            <p:cNvSpPr txBox="1">
              <a:spLocks noChangeArrowheads="1"/>
            </p:cNvSpPr>
            <p:nvPr/>
          </p:nvSpPr>
          <p:spPr bwMode="auto">
            <a:xfrm>
              <a:off x="1025525" y="5965825"/>
              <a:ext cx="1979132" cy="4062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eaLnBrk="1" hangingPunct="1"/>
              <a:r>
                <a:rPr lang="de-CH" sz="1600">
                  <a:latin typeface="Calibri" pitchFamily="34" charset="0"/>
                </a:rPr>
                <a:t>Deterministic process</a:t>
              </a:r>
            </a:p>
          </p:txBody>
        </p:sp>
      </p:grp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ext Box 2"/>
          <p:cNvSpPr txBox="1">
            <a:spLocks noChangeArrowheads="1"/>
          </p:cNvSpPr>
          <p:nvPr/>
        </p:nvSpPr>
        <p:spPr bwMode="auto">
          <a:xfrm>
            <a:off x="517525" y="291042"/>
            <a:ext cx="35968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b="1" dirty="0" err="1">
                <a:latin typeface="Calibri" pitchFamily="34" charset="0"/>
              </a:rPr>
              <a:t>Comparison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of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approaches</a:t>
            </a:r>
            <a:endParaRPr lang="en-GB" b="1" dirty="0">
              <a:latin typeface="Calibri" pitchFamily="34" charset="0"/>
            </a:endParaRPr>
          </a:p>
        </p:txBody>
      </p:sp>
      <p:sp>
        <p:nvSpPr>
          <p:cNvPr id="35843" name="Text Box 18"/>
          <p:cNvSpPr txBox="1">
            <a:spLocks noChangeArrowheads="1"/>
          </p:cNvSpPr>
          <p:nvPr/>
        </p:nvSpPr>
        <p:spPr bwMode="auto">
          <a:xfrm>
            <a:off x="466724" y="730250"/>
            <a:ext cx="8570595" cy="47859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4163" indent="-284163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>
              <a:spcBef>
                <a:spcPts val="1500"/>
              </a:spcBef>
              <a:buFontTx/>
              <a:buChar char="•"/>
            </a:pPr>
            <a:r>
              <a:rPr lang="de-CH" sz="2000" b="1" dirty="0">
                <a:latin typeface="Calibri" pitchFamily="34" charset="0"/>
                <a:sym typeface="Symbol" pitchFamily="18" charset="2"/>
              </a:rPr>
              <a:t>State-</a:t>
            </a:r>
            <a:r>
              <a:rPr lang="de-CH" sz="2000" b="1" dirty="0" err="1">
                <a:latin typeface="Calibri" pitchFamily="34" charset="0"/>
                <a:sym typeface="Symbol" pitchFamily="18" charset="2"/>
              </a:rPr>
              <a:t>space</a:t>
            </a:r>
            <a:r>
              <a:rPr lang="de-CH" sz="2000" b="1" dirty="0">
                <a:latin typeface="Calibri" pitchFamily="34" charset="0"/>
                <a:sym typeface="Symbol" pitchFamily="18" charset="2"/>
              </a:rPr>
              <a:t> </a:t>
            </a:r>
            <a:r>
              <a:rPr lang="de-CH" sz="2000" b="1" dirty="0" err="1">
                <a:latin typeface="Calibri" pitchFamily="34" charset="0"/>
                <a:sym typeface="Symbol" pitchFamily="18" charset="2"/>
              </a:rPr>
              <a:t>likelihood</a:t>
            </a:r>
            <a:r>
              <a:rPr lang="de-CH" sz="2000" b="1" dirty="0">
                <a:latin typeface="Calibri" pitchFamily="34" charset="0"/>
                <a:sym typeface="Symbol" pitchFamily="18" charset="2"/>
              </a:rPr>
              <a:t> </a:t>
            </a:r>
          </a:p>
          <a:p>
            <a:pPr lvl="1" eaLnBrk="1" hangingPunct="1">
              <a:spcBef>
                <a:spcPts val="600"/>
              </a:spcBef>
              <a:buFontTx/>
              <a:buChar char="•"/>
            </a:pPr>
            <a:r>
              <a:rPr lang="de-CH" sz="2000" dirty="0" err="1">
                <a:latin typeface="Calibri" pitchFamily="34" charset="0"/>
                <a:sym typeface="Symbol" pitchFamily="18" charset="2"/>
              </a:rPr>
              <a:t>Very</a:t>
            </a:r>
            <a:r>
              <a:rPr lang="de-CH" sz="2000" dirty="0">
                <a:latin typeface="Calibri" pitchFamily="34" charset="0"/>
                <a:sym typeface="Symbol" pitchFamily="18" charset="2"/>
              </a:rPr>
              <a:t> intuitive, </a:t>
            </a:r>
            <a:r>
              <a:rPr lang="de-CH" sz="2000" dirty="0" err="1">
                <a:latin typeface="Calibri" pitchFamily="34" charset="0"/>
                <a:sym typeface="Symbol" pitchFamily="18" charset="2"/>
              </a:rPr>
              <a:t>very</a:t>
            </a:r>
            <a:r>
              <a:rPr lang="de-CH" sz="2000" dirty="0">
                <a:latin typeface="Calibri" pitchFamily="34" charset="0"/>
                <a:sym typeface="Symbol" pitchFamily="18" charset="2"/>
              </a:rPr>
              <a:t> flexible </a:t>
            </a:r>
            <a:r>
              <a:rPr lang="de-CH" sz="2000" dirty="0" err="1">
                <a:latin typeface="Calibri" pitchFamily="34" charset="0"/>
                <a:sym typeface="Symbol" pitchFamily="18" charset="2"/>
              </a:rPr>
              <a:t>modelling</a:t>
            </a:r>
            <a:endParaRPr lang="de-CH" sz="2000" dirty="0">
              <a:latin typeface="Calibri" pitchFamily="34" charset="0"/>
              <a:sym typeface="Symbol" pitchFamily="18" charset="2"/>
            </a:endParaRPr>
          </a:p>
          <a:p>
            <a:pPr lvl="1" eaLnBrk="1" hangingPunct="1">
              <a:spcBef>
                <a:spcPts val="600"/>
              </a:spcBef>
              <a:buFontTx/>
              <a:buChar char="•"/>
            </a:pPr>
            <a:r>
              <a:rPr lang="de-CH" sz="2000" dirty="0">
                <a:latin typeface="Calibri" pitchFamily="34" charset="0"/>
                <a:sym typeface="Symbol" pitchFamily="18" charset="2"/>
              </a:rPr>
              <a:t>State </a:t>
            </a:r>
            <a:r>
              <a:rPr lang="de-CH" sz="2000" dirty="0" err="1">
                <a:latin typeface="Calibri" pitchFamily="34" charset="0"/>
                <a:sym typeface="Symbol" pitchFamily="18" charset="2"/>
              </a:rPr>
              <a:t>transition</a:t>
            </a:r>
            <a:r>
              <a:rPr lang="de-CH" sz="2000" dirty="0">
                <a:latin typeface="Calibri" pitchFamily="34" charset="0"/>
                <a:sym typeface="Symbol" pitchFamily="18" charset="2"/>
              </a:rPr>
              <a:t> </a:t>
            </a:r>
            <a:r>
              <a:rPr lang="de-CH" sz="2000" dirty="0" err="1">
                <a:latin typeface="Calibri" pitchFamily="34" charset="0"/>
                <a:sym typeface="Symbol" pitchFamily="18" charset="2"/>
              </a:rPr>
              <a:t>matrix</a:t>
            </a:r>
            <a:r>
              <a:rPr lang="de-CH" sz="2000" dirty="0">
                <a:latin typeface="Calibri" pitchFamily="34" charset="0"/>
                <a:sym typeface="Symbol" pitchFamily="18" charset="2"/>
              </a:rPr>
              <a:t> must </a:t>
            </a:r>
            <a:r>
              <a:rPr lang="de-CH" sz="2000" dirty="0" err="1">
                <a:latin typeface="Calibri" pitchFamily="34" charset="0"/>
                <a:sym typeface="Symbol" pitchFamily="18" charset="2"/>
              </a:rPr>
              <a:t>include</a:t>
            </a:r>
            <a:r>
              <a:rPr lang="de-CH" sz="2000" dirty="0">
                <a:latin typeface="Calibri" pitchFamily="34" charset="0"/>
                <a:sym typeface="Symbol" pitchFamily="18" charset="2"/>
              </a:rPr>
              <a:t> </a:t>
            </a:r>
            <a:r>
              <a:rPr lang="de-CH" sz="2000" dirty="0" err="1">
                <a:latin typeface="Calibri" pitchFamily="34" charset="0"/>
                <a:sym typeface="Symbol" pitchFamily="18" charset="2"/>
              </a:rPr>
              <a:t>the</a:t>
            </a:r>
            <a:r>
              <a:rPr lang="de-CH" sz="2000" dirty="0">
                <a:latin typeface="Calibri" pitchFamily="34" charset="0"/>
                <a:sym typeface="Symbol" pitchFamily="18" charset="2"/>
              </a:rPr>
              <a:t> </a:t>
            </a:r>
            <a:r>
              <a:rPr lang="de-CH" sz="2000" i="1" dirty="0" err="1">
                <a:latin typeface="Calibri" pitchFamily="34" charset="0"/>
                <a:sym typeface="Symbol" pitchFamily="18" charset="2"/>
              </a:rPr>
              <a:t>death</a:t>
            </a:r>
            <a:r>
              <a:rPr lang="de-CH" sz="2000" dirty="0">
                <a:latin typeface="Calibri" pitchFamily="34" charset="0"/>
                <a:sym typeface="Symbol" pitchFamily="18" charset="2"/>
              </a:rPr>
              <a:t> </a:t>
            </a:r>
            <a:r>
              <a:rPr lang="de-CH" sz="2000" dirty="0" err="1">
                <a:latin typeface="Calibri" pitchFamily="34" charset="0"/>
                <a:sym typeface="Symbol" pitchFamily="18" charset="2"/>
              </a:rPr>
              <a:t>state</a:t>
            </a:r>
            <a:endParaRPr lang="de-CH" sz="2000" dirty="0">
              <a:latin typeface="Calibri" pitchFamily="34" charset="0"/>
              <a:sym typeface="Symbol" pitchFamily="18" charset="2"/>
            </a:endParaRPr>
          </a:p>
          <a:p>
            <a:pPr lvl="1" eaLnBrk="1" hangingPunct="1">
              <a:spcBef>
                <a:spcPts val="600"/>
              </a:spcBef>
              <a:buFontTx/>
              <a:buChar char="•"/>
            </a:pPr>
            <a:r>
              <a:rPr lang="de-CH" sz="2000" dirty="0">
                <a:latin typeface="Calibri" pitchFamily="34" charset="0"/>
                <a:sym typeface="Symbol" pitchFamily="18" charset="2"/>
              </a:rPr>
              <a:t>Observation </a:t>
            </a:r>
            <a:r>
              <a:rPr lang="de-CH" sz="2000" dirty="0" err="1">
                <a:latin typeface="Calibri" pitchFamily="34" charset="0"/>
                <a:sym typeface="Symbol" pitchFamily="18" charset="2"/>
              </a:rPr>
              <a:t>matrix</a:t>
            </a:r>
            <a:r>
              <a:rPr lang="de-CH" sz="2000" dirty="0">
                <a:latin typeface="Calibri" pitchFamily="34" charset="0"/>
                <a:sym typeface="Symbol" pitchFamily="18" charset="2"/>
              </a:rPr>
              <a:t> must </a:t>
            </a:r>
            <a:r>
              <a:rPr lang="de-CH" sz="2000" dirty="0" err="1">
                <a:latin typeface="Calibri" pitchFamily="34" charset="0"/>
                <a:sym typeface="Symbol" pitchFamily="18" charset="2"/>
              </a:rPr>
              <a:t>include</a:t>
            </a:r>
            <a:r>
              <a:rPr lang="de-CH" sz="2000" dirty="0">
                <a:latin typeface="Calibri" pitchFamily="34" charset="0"/>
                <a:sym typeface="Symbol" pitchFamily="18" charset="2"/>
              </a:rPr>
              <a:t> </a:t>
            </a:r>
            <a:r>
              <a:rPr lang="de-CH" sz="2000" dirty="0" err="1">
                <a:latin typeface="Calibri" pitchFamily="34" charset="0"/>
                <a:sym typeface="Symbol" pitchFamily="18" charset="2"/>
              </a:rPr>
              <a:t>the</a:t>
            </a:r>
            <a:r>
              <a:rPr lang="de-CH" sz="2000" dirty="0">
                <a:latin typeface="Calibri" pitchFamily="34" charset="0"/>
                <a:sym typeface="Symbol" pitchFamily="18" charset="2"/>
              </a:rPr>
              <a:t> </a:t>
            </a:r>
            <a:r>
              <a:rPr lang="de-CH" sz="2000" dirty="0" err="1">
                <a:latin typeface="Calibri" pitchFamily="34" charset="0"/>
                <a:sym typeface="Symbol" pitchFamily="18" charset="2"/>
              </a:rPr>
              <a:t>observation</a:t>
            </a:r>
            <a:r>
              <a:rPr lang="de-CH" sz="2000" dirty="0">
                <a:latin typeface="Calibri" pitchFamily="34" charset="0"/>
                <a:sym typeface="Symbol" pitchFamily="18" charset="2"/>
              </a:rPr>
              <a:t> </a:t>
            </a:r>
            <a:r>
              <a:rPr lang="de-CH" sz="2000" i="1" dirty="0">
                <a:latin typeface="Calibri" pitchFamily="34" charset="0"/>
                <a:sym typeface="Symbol" pitchFamily="18" charset="2"/>
              </a:rPr>
              <a:t>not </a:t>
            </a:r>
            <a:r>
              <a:rPr lang="de-CH" sz="2000" i="1" dirty="0" err="1">
                <a:latin typeface="Calibri" pitchFamily="34" charset="0"/>
                <a:sym typeface="Symbol" pitchFamily="18" charset="2"/>
              </a:rPr>
              <a:t>seen</a:t>
            </a:r>
            <a:endParaRPr lang="de-CH" sz="2000" i="1" dirty="0">
              <a:latin typeface="Calibri" pitchFamily="34" charset="0"/>
              <a:sym typeface="Symbol" pitchFamily="18" charset="2"/>
            </a:endParaRPr>
          </a:p>
          <a:p>
            <a:pPr lvl="1" eaLnBrk="1" hangingPunct="1">
              <a:spcBef>
                <a:spcPts val="600"/>
              </a:spcBef>
              <a:buFontTx/>
              <a:buChar char="•"/>
            </a:pPr>
            <a:r>
              <a:rPr lang="de-CH" sz="2000" dirty="0" err="1">
                <a:latin typeface="Calibri" pitchFamily="34" charset="0"/>
                <a:sym typeface="Symbol" pitchFamily="18" charset="2"/>
              </a:rPr>
              <a:t>Rows</a:t>
            </a:r>
            <a:r>
              <a:rPr lang="de-CH" sz="2000" dirty="0">
                <a:latin typeface="Calibri" pitchFamily="34" charset="0"/>
                <a:sym typeface="Symbol" pitchFamily="18" charset="2"/>
              </a:rPr>
              <a:t> </a:t>
            </a:r>
            <a:r>
              <a:rPr lang="de-CH" sz="2000" dirty="0" err="1">
                <a:latin typeface="Calibri" pitchFamily="34" charset="0"/>
                <a:sym typeface="Symbol" pitchFamily="18" charset="2"/>
              </a:rPr>
              <a:t>of</a:t>
            </a:r>
            <a:r>
              <a:rPr lang="de-CH" sz="2000" dirty="0">
                <a:latin typeface="Calibri" pitchFamily="34" charset="0"/>
                <a:sym typeface="Symbol" pitchFamily="18" charset="2"/>
              </a:rPr>
              <a:t> </a:t>
            </a:r>
            <a:r>
              <a:rPr lang="de-CH" sz="2000" dirty="0" err="1">
                <a:latin typeface="Calibri" pitchFamily="34" charset="0"/>
                <a:sym typeface="Symbol" pitchFamily="18" charset="2"/>
              </a:rPr>
              <a:t>transition</a:t>
            </a:r>
            <a:r>
              <a:rPr lang="de-CH" sz="2000" dirty="0">
                <a:latin typeface="Calibri" pitchFamily="34" charset="0"/>
                <a:sym typeface="Symbol" pitchFamily="18" charset="2"/>
              </a:rPr>
              <a:t> </a:t>
            </a:r>
            <a:r>
              <a:rPr lang="de-CH" sz="2000" dirty="0" err="1">
                <a:latin typeface="Calibri" pitchFamily="34" charset="0"/>
                <a:sym typeface="Symbol" pitchFamily="18" charset="2"/>
              </a:rPr>
              <a:t>and</a:t>
            </a:r>
            <a:r>
              <a:rPr lang="de-CH" sz="2000" dirty="0">
                <a:latin typeface="Calibri" pitchFamily="34" charset="0"/>
                <a:sym typeface="Symbol" pitchFamily="18" charset="2"/>
              </a:rPr>
              <a:t> </a:t>
            </a:r>
            <a:r>
              <a:rPr lang="de-CH" sz="2000" dirty="0" err="1">
                <a:latin typeface="Calibri" pitchFamily="34" charset="0"/>
                <a:sym typeface="Symbol" pitchFamily="18" charset="2"/>
              </a:rPr>
              <a:t>observation</a:t>
            </a:r>
            <a:r>
              <a:rPr lang="de-CH" sz="2000" dirty="0">
                <a:latin typeface="Calibri" pitchFamily="34" charset="0"/>
                <a:sym typeface="Symbol" pitchFamily="18" charset="2"/>
              </a:rPr>
              <a:t> </a:t>
            </a:r>
            <a:r>
              <a:rPr lang="de-CH" sz="2000" dirty="0" err="1">
                <a:latin typeface="Calibri" pitchFamily="34" charset="0"/>
                <a:sym typeface="Symbol" pitchFamily="18" charset="2"/>
              </a:rPr>
              <a:t>matrices</a:t>
            </a:r>
            <a:r>
              <a:rPr lang="de-CH" sz="2000" dirty="0">
                <a:latin typeface="Calibri" pitchFamily="34" charset="0"/>
                <a:sym typeface="Symbol" pitchFamily="18" charset="2"/>
              </a:rPr>
              <a:t> must </a:t>
            </a:r>
            <a:r>
              <a:rPr lang="de-CH" sz="2000" dirty="0" err="1">
                <a:latin typeface="Calibri" pitchFamily="34" charset="0"/>
                <a:sym typeface="Symbol" pitchFamily="18" charset="2"/>
              </a:rPr>
              <a:t>sum</a:t>
            </a:r>
            <a:r>
              <a:rPr lang="de-CH" sz="2000" dirty="0">
                <a:latin typeface="Calibri" pitchFamily="34" charset="0"/>
                <a:sym typeface="Symbol" pitchFamily="18" charset="2"/>
              </a:rPr>
              <a:t> </a:t>
            </a:r>
            <a:r>
              <a:rPr lang="de-CH" sz="2000" dirty="0" err="1">
                <a:latin typeface="Calibri" pitchFamily="34" charset="0"/>
                <a:sym typeface="Symbol" pitchFamily="18" charset="2"/>
              </a:rPr>
              <a:t>to</a:t>
            </a:r>
            <a:r>
              <a:rPr lang="de-CH" sz="2000" dirty="0">
                <a:latin typeface="Calibri" pitchFamily="34" charset="0"/>
                <a:sym typeface="Symbol" pitchFamily="18" charset="2"/>
              </a:rPr>
              <a:t> 1</a:t>
            </a:r>
          </a:p>
          <a:p>
            <a:pPr lvl="1" eaLnBrk="1" hangingPunct="1">
              <a:spcBef>
                <a:spcPts val="600"/>
              </a:spcBef>
              <a:buFontTx/>
              <a:buChar char="•"/>
            </a:pPr>
            <a:r>
              <a:rPr lang="de-CH" sz="2000" dirty="0" err="1">
                <a:latin typeface="Calibri" pitchFamily="34" charset="0"/>
                <a:sym typeface="Symbol" pitchFamily="18" charset="2"/>
              </a:rPr>
              <a:t>Computationally</a:t>
            </a:r>
            <a:r>
              <a:rPr lang="de-CH" sz="2000" dirty="0">
                <a:latin typeface="Calibri" pitchFamily="34" charset="0"/>
                <a:sym typeface="Symbol" pitchFamily="18" charset="2"/>
              </a:rPr>
              <a:t> </a:t>
            </a:r>
            <a:r>
              <a:rPr lang="de-CH" sz="2000" dirty="0" err="1">
                <a:latin typeface="Calibri" pitchFamily="34" charset="0"/>
                <a:sym typeface="Symbol" pitchFamily="18" charset="2"/>
              </a:rPr>
              <a:t>demanding</a:t>
            </a:r>
            <a:endParaRPr lang="de-CH" sz="2000" dirty="0">
              <a:latin typeface="Calibri" pitchFamily="34" charset="0"/>
              <a:sym typeface="Symbol" pitchFamily="18" charset="2"/>
            </a:endParaRPr>
          </a:p>
          <a:p>
            <a:pPr eaLnBrk="1" hangingPunct="1">
              <a:spcBef>
                <a:spcPts val="600"/>
              </a:spcBef>
              <a:buFontTx/>
              <a:buChar char="•"/>
            </a:pPr>
            <a:endParaRPr lang="de-CH" sz="2000" dirty="0">
              <a:latin typeface="Calibri" pitchFamily="34" charset="0"/>
              <a:sym typeface="Symbol" pitchFamily="18" charset="2"/>
            </a:endParaRPr>
          </a:p>
          <a:p>
            <a:pPr eaLnBrk="1" hangingPunct="1">
              <a:spcBef>
                <a:spcPts val="1500"/>
              </a:spcBef>
              <a:buFontTx/>
              <a:buChar char="•"/>
            </a:pPr>
            <a:r>
              <a:rPr lang="de-CH" sz="2000" b="1" dirty="0" err="1">
                <a:latin typeface="Calibri" pitchFamily="34" charset="0"/>
                <a:sym typeface="Symbol" pitchFamily="18" charset="2"/>
              </a:rPr>
              <a:t>Multinomial</a:t>
            </a:r>
            <a:r>
              <a:rPr lang="de-CH" sz="2000" b="1" dirty="0">
                <a:latin typeface="Calibri" pitchFamily="34" charset="0"/>
                <a:sym typeface="Symbol" pitchFamily="18" charset="2"/>
              </a:rPr>
              <a:t> </a:t>
            </a:r>
            <a:r>
              <a:rPr lang="de-CH" sz="2000" b="1" dirty="0" err="1">
                <a:latin typeface="Calibri" pitchFamily="34" charset="0"/>
                <a:sym typeface="Symbol" pitchFamily="18" charset="2"/>
              </a:rPr>
              <a:t>likelihood</a:t>
            </a:r>
            <a:endParaRPr lang="de-CH" sz="2000" b="1" dirty="0">
              <a:latin typeface="Calibri" pitchFamily="34" charset="0"/>
              <a:sym typeface="Symbol" pitchFamily="18" charset="2"/>
            </a:endParaRPr>
          </a:p>
          <a:p>
            <a:pPr lvl="1" eaLnBrk="1" hangingPunct="1">
              <a:spcBef>
                <a:spcPts val="600"/>
              </a:spcBef>
              <a:buFontTx/>
              <a:buChar char="•"/>
            </a:pPr>
            <a:r>
              <a:rPr lang="de-CH" sz="2000" dirty="0" err="1">
                <a:latin typeface="Calibri" pitchFamily="34" charset="0"/>
                <a:sym typeface="Symbol" pitchFamily="18" charset="2"/>
              </a:rPr>
              <a:t>Reduced</a:t>
            </a:r>
            <a:r>
              <a:rPr lang="de-CH" sz="2000" dirty="0">
                <a:latin typeface="Calibri" pitchFamily="34" charset="0"/>
                <a:sym typeface="Symbol" pitchFamily="18" charset="2"/>
              </a:rPr>
              <a:t> </a:t>
            </a:r>
            <a:r>
              <a:rPr lang="de-CH" sz="2000" dirty="0" err="1">
                <a:latin typeface="Calibri" pitchFamily="34" charset="0"/>
                <a:sym typeface="Symbol" pitchFamily="18" charset="2"/>
              </a:rPr>
              <a:t>flexibility</a:t>
            </a:r>
            <a:r>
              <a:rPr lang="de-CH" sz="2000" dirty="0">
                <a:latin typeface="Calibri" pitchFamily="34" charset="0"/>
                <a:sym typeface="Symbol" pitchFamily="18" charset="2"/>
              </a:rPr>
              <a:t> in </a:t>
            </a:r>
            <a:r>
              <a:rPr lang="de-CH" sz="2000" dirty="0" err="1">
                <a:latin typeface="Calibri" pitchFamily="34" charset="0"/>
                <a:sym typeface="Symbol" pitchFamily="18" charset="2"/>
              </a:rPr>
              <a:t>modelling</a:t>
            </a:r>
            <a:r>
              <a:rPr lang="de-CH" sz="2000" dirty="0">
                <a:latin typeface="Calibri" pitchFamily="34" charset="0"/>
                <a:sym typeface="Symbol" pitchFamily="18" charset="2"/>
              </a:rPr>
              <a:t> (</a:t>
            </a:r>
            <a:r>
              <a:rPr lang="de-CH" sz="2000" dirty="0" err="1">
                <a:latin typeface="Calibri" pitchFamily="34" charset="0"/>
                <a:sym typeface="Symbol" pitchFamily="18" charset="2"/>
              </a:rPr>
              <a:t>no</a:t>
            </a:r>
            <a:r>
              <a:rPr lang="de-CH" sz="2000" dirty="0">
                <a:latin typeface="Calibri" pitchFamily="34" charset="0"/>
                <a:sym typeface="Symbol" pitchFamily="18" charset="2"/>
              </a:rPr>
              <a:t> individual </a:t>
            </a:r>
            <a:r>
              <a:rPr lang="de-CH" sz="2000" dirty="0" err="1">
                <a:latin typeface="Calibri" pitchFamily="34" charset="0"/>
                <a:sym typeface="Symbol" pitchFamily="18" charset="2"/>
              </a:rPr>
              <a:t>random</a:t>
            </a:r>
            <a:r>
              <a:rPr lang="de-CH" sz="2000" dirty="0">
                <a:latin typeface="Calibri" pitchFamily="34" charset="0"/>
                <a:sym typeface="Symbol" pitchFamily="18" charset="2"/>
              </a:rPr>
              <a:t> </a:t>
            </a:r>
            <a:r>
              <a:rPr lang="de-CH" sz="2000" dirty="0" err="1">
                <a:latin typeface="Calibri" pitchFamily="34" charset="0"/>
                <a:sym typeface="Symbol" pitchFamily="18" charset="2"/>
              </a:rPr>
              <a:t>effects</a:t>
            </a:r>
            <a:r>
              <a:rPr lang="de-CH" sz="2000" dirty="0">
                <a:latin typeface="Calibri" pitchFamily="34" charset="0"/>
                <a:sym typeface="Symbol" pitchFamily="18" charset="2"/>
              </a:rPr>
              <a:t>)</a:t>
            </a:r>
          </a:p>
          <a:p>
            <a:pPr lvl="1" eaLnBrk="1" hangingPunct="1">
              <a:spcBef>
                <a:spcPts val="600"/>
              </a:spcBef>
              <a:buFontTx/>
              <a:buChar char="•"/>
            </a:pPr>
            <a:r>
              <a:rPr lang="de-CH" sz="2000" dirty="0">
                <a:latin typeface="Calibri" pitchFamily="34" charset="0"/>
                <a:sym typeface="Symbol" pitchFamily="18" charset="2"/>
              </a:rPr>
              <a:t>The </a:t>
            </a:r>
            <a:r>
              <a:rPr lang="de-CH" sz="2000" dirty="0" err="1">
                <a:latin typeface="Calibri" pitchFamily="34" charset="0"/>
                <a:sym typeface="Symbol" pitchFamily="18" charset="2"/>
              </a:rPr>
              <a:t>definition</a:t>
            </a:r>
            <a:r>
              <a:rPr lang="de-CH" sz="2000" dirty="0">
                <a:latin typeface="Calibri" pitchFamily="34" charset="0"/>
                <a:sym typeface="Symbol" pitchFamily="18" charset="2"/>
              </a:rPr>
              <a:t> </a:t>
            </a:r>
            <a:r>
              <a:rPr lang="de-CH" sz="2000" dirty="0" err="1">
                <a:latin typeface="Calibri" pitchFamily="34" charset="0"/>
                <a:sym typeface="Symbol" pitchFamily="18" charset="2"/>
              </a:rPr>
              <a:t>of</a:t>
            </a:r>
            <a:r>
              <a:rPr lang="de-CH" sz="2000" dirty="0">
                <a:latin typeface="Calibri" pitchFamily="34" charset="0"/>
                <a:sym typeface="Symbol" pitchFamily="18" charset="2"/>
              </a:rPr>
              <a:t> </a:t>
            </a:r>
            <a:r>
              <a:rPr lang="de-CH" sz="2000" dirty="0" err="1">
                <a:latin typeface="Calibri" pitchFamily="34" charset="0"/>
                <a:sym typeface="Symbol" pitchFamily="18" charset="2"/>
              </a:rPr>
              <a:t>transition</a:t>
            </a:r>
            <a:r>
              <a:rPr lang="de-CH" sz="2000" dirty="0">
                <a:latin typeface="Calibri" pitchFamily="34" charset="0"/>
                <a:sym typeface="Symbol" pitchFamily="18" charset="2"/>
              </a:rPr>
              <a:t> </a:t>
            </a:r>
            <a:r>
              <a:rPr lang="de-CH" sz="2000" dirty="0" err="1">
                <a:latin typeface="Calibri" pitchFamily="34" charset="0"/>
                <a:sym typeface="Symbol" pitchFamily="18" charset="2"/>
              </a:rPr>
              <a:t>matrix</a:t>
            </a:r>
            <a:r>
              <a:rPr lang="de-CH" sz="2000" dirty="0">
                <a:latin typeface="Calibri" pitchFamily="34" charset="0"/>
                <a:sym typeface="Symbol" pitchFamily="18" charset="2"/>
              </a:rPr>
              <a:t> </a:t>
            </a:r>
            <a:r>
              <a:rPr lang="de-CH" sz="2000" dirty="0" err="1">
                <a:latin typeface="Calibri" pitchFamily="34" charset="0"/>
                <a:sym typeface="Symbol" pitchFamily="18" charset="2"/>
              </a:rPr>
              <a:t>and</a:t>
            </a:r>
            <a:r>
              <a:rPr lang="de-CH" sz="2000" dirty="0">
                <a:latin typeface="Calibri" pitchFamily="34" charset="0"/>
                <a:sym typeface="Symbol" pitchFamily="18" charset="2"/>
              </a:rPr>
              <a:t> </a:t>
            </a:r>
            <a:r>
              <a:rPr lang="de-CH" sz="2000" dirty="0" err="1">
                <a:latin typeface="Calibri" pitchFamily="34" charset="0"/>
                <a:sym typeface="Symbol" pitchFamily="18" charset="2"/>
              </a:rPr>
              <a:t>of</a:t>
            </a:r>
            <a:r>
              <a:rPr lang="de-CH" sz="2000" dirty="0">
                <a:latin typeface="Calibri" pitchFamily="34" charset="0"/>
                <a:sym typeface="Symbol" pitchFamily="18" charset="2"/>
              </a:rPr>
              <a:t> </a:t>
            </a:r>
            <a:r>
              <a:rPr lang="de-CH" sz="2000" dirty="0" err="1">
                <a:latin typeface="Calibri" pitchFamily="34" charset="0"/>
                <a:sym typeface="Symbol" pitchFamily="18" charset="2"/>
              </a:rPr>
              <a:t>recapture</a:t>
            </a:r>
            <a:r>
              <a:rPr lang="de-CH" sz="2000" dirty="0">
                <a:latin typeface="Calibri" pitchFamily="34" charset="0"/>
                <a:sym typeface="Symbol" pitchFamily="18" charset="2"/>
              </a:rPr>
              <a:t> </a:t>
            </a:r>
            <a:r>
              <a:rPr lang="de-CH" sz="2000" dirty="0" err="1">
                <a:latin typeface="Calibri" pitchFamily="34" charset="0"/>
                <a:sym typeface="Symbol" pitchFamily="18" charset="2"/>
              </a:rPr>
              <a:t>vector</a:t>
            </a:r>
            <a:r>
              <a:rPr lang="de-CH" sz="2000" dirty="0">
                <a:latin typeface="Calibri" pitchFamily="34" charset="0"/>
                <a:sym typeface="Symbol" pitchFamily="18" charset="2"/>
              </a:rPr>
              <a:t> </a:t>
            </a:r>
            <a:r>
              <a:rPr lang="de-CH" sz="2000" dirty="0" err="1">
                <a:latin typeface="Calibri" pitchFamily="34" charset="0"/>
                <a:sym typeface="Symbol" pitchFamily="18" charset="2"/>
              </a:rPr>
              <a:t>very</a:t>
            </a:r>
            <a:r>
              <a:rPr lang="de-CH" sz="2000" dirty="0">
                <a:latin typeface="Calibri" pitchFamily="34" charset="0"/>
                <a:sym typeface="Symbol" pitchFamily="18" charset="2"/>
              </a:rPr>
              <a:t> </a:t>
            </a:r>
            <a:r>
              <a:rPr lang="de-CH" sz="2000" dirty="0" err="1">
                <a:latin typeface="Calibri" pitchFamily="34" charset="0"/>
                <a:sym typeface="Symbol" pitchFamily="18" charset="2"/>
              </a:rPr>
              <a:t>similar</a:t>
            </a:r>
            <a:r>
              <a:rPr lang="de-CH" sz="2000" dirty="0">
                <a:latin typeface="Calibri" pitchFamily="34" charset="0"/>
                <a:sym typeface="Symbol" pitchFamily="18" charset="2"/>
              </a:rPr>
              <a:t> </a:t>
            </a:r>
            <a:r>
              <a:rPr lang="de-CH" sz="2000" dirty="0" err="1">
                <a:latin typeface="Calibri" pitchFamily="34" charset="0"/>
                <a:sym typeface="Symbol" pitchFamily="18" charset="2"/>
              </a:rPr>
              <a:t>to</a:t>
            </a:r>
            <a:r>
              <a:rPr lang="de-CH" sz="2000" dirty="0">
                <a:latin typeface="Calibri" pitchFamily="34" charset="0"/>
                <a:sym typeface="Symbol" pitchFamily="18" charset="2"/>
              </a:rPr>
              <a:t> </a:t>
            </a:r>
            <a:r>
              <a:rPr lang="de-CH" sz="2000" dirty="0" err="1">
                <a:latin typeface="Calibri" pitchFamily="34" charset="0"/>
                <a:sym typeface="Symbol" pitchFamily="18" charset="2"/>
              </a:rPr>
              <a:t>the</a:t>
            </a:r>
            <a:r>
              <a:rPr lang="de-CH" sz="2000" dirty="0">
                <a:latin typeface="Calibri" pitchFamily="34" charset="0"/>
                <a:sym typeface="Symbol" pitchFamily="18" charset="2"/>
              </a:rPr>
              <a:t> </a:t>
            </a:r>
            <a:r>
              <a:rPr lang="de-CH" sz="2000" dirty="0" err="1">
                <a:latin typeface="Calibri" pitchFamily="34" charset="0"/>
                <a:sym typeface="Symbol" pitchFamily="18" charset="2"/>
              </a:rPr>
              <a:t>corresponding</a:t>
            </a:r>
            <a:r>
              <a:rPr lang="de-CH" sz="2000" dirty="0">
                <a:latin typeface="Calibri" pitchFamily="34" charset="0"/>
                <a:sym typeface="Symbol" pitchFamily="18" charset="2"/>
              </a:rPr>
              <a:t> </a:t>
            </a:r>
            <a:r>
              <a:rPr lang="de-CH" sz="2000" dirty="0" err="1">
                <a:latin typeface="Calibri" pitchFamily="34" charset="0"/>
                <a:sym typeface="Symbol" pitchFamily="18" charset="2"/>
              </a:rPr>
              <a:t>definitions</a:t>
            </a:r>
            <a:r>
              <a:rPr lang="de-CH" sz="2000" dirty="0">
                <a:latin typeface="Calibri" pitchFamily="34" charset="0"/>
                <a:sym typeface="Symbol" pitchFamily="18" charset="2"/>
              </a:rPr>
              <a:t> in MARK </a:t>
            </a:r>
            <a:r>
              <a:rPr lang="de-CH" sz="2000" dirty="0" err="1">
                <a:latin typeface="Calibri" pitchFamily="34" charset="0"/>
                <a:sym typeface="Symbol" pitchFamily="18" charset="2"/>
              </a:rPr>
              <a:t>or</a:t>
            </a:r>
            <a:r>
              <a:rPr lang="de-CH" sz="2000" dirty="0">
                <a:latin typeface="Calibri" pitchFamily="34" charset="0"/>
                <a:sym typeface="Symbol" pitchFamily="18" charset="2"/>
              </a:rPr>
              <a:t> E-SURGE</a:t>
            </a:r>
          </a:p>
          <a:p>
            <a:pPr lvl="1" eaLnBrk="1" hangingPunct="1">
              <a:spcBef>
                <a:spcPts val="600"/>
              </a:spcBef>
              <a:buFontTx/>
              <a:buChar char="•"/>
            </a:pPr>
            <a:r>
              <a:rPr lang="de-CH" sz="2000" dirty="0" err="1">
                <a:latin typeface="Calibri" pitchFamily="34" charset="0"/>
                <a:sym typeface="Symbol" pitchFamily="18" charset="2"/>
              </a:rPr>
              <a:t>Computational</a:t>
            </a:r>
            <a:r>
              <a:rPr lang="de-CH" sz="2000" dirty="0">
                <a:latin typeface="Calibri" pitchFamily="34" charset="0"/>
                <a:sym typeface="Symbol" pitchFamily="18" charset="2"/>
              </a:rPr>
              <a:t> </a:t>
            </a:r>
            <a:r>
              <a:rPr lang="de-CH" sz="2000" dirty="0" err="1">
                <a:latin typeface="Calibri" pitchFamily="34" charset="0"/>
                <a:sym typeface="Symbol" pitchFamily="18" charset="2"/>
              </a:rPr>
              <a:t>advantages</a:t>
            </a:r>
            <a:r>
              <a:rPr lang="de-CH" sz="2000" dirty="0">
                <a:latin typeface="Calibri" pitchFamily="34" charset="0"/>
                <a:sym typeface="Symbol" pitchFamily="18" charset="2"/>
              </a:rPr>
              <a:t> (</a:t>
            </a:r>
            <a:r>
              <a:rPr lang="de-CH" sz="2000" dirty="0" err="1">
                <a:latin typeface="Calibri" pitchFamily="34" charset="0"/>
                <a:sym typeface="Symbol" pitchFamily="18" charset="2"/>
              </a:rPr>
              <a:t>shorter</a:t>
            </a:r>
            <a:r>
              <a:rPr lang="de-CH" sz="2000" dirty="0">
                <a:latin typeface="Calibri" pitchFamily="34" charset="0"/>
                <a:sym typeface="Symbol" pitchFamily="18" charset="2"/>
              </a:rPr>
              <a:t> </a:t>
            </a:r>
            <a:r>
              <a:rPr lang="de-CH" sz="2000" dirty="0" err="1">
                <a:latin typeface="Calibri" pitchFamily="34" charset="0"/>
                <a:sym typeface="Symbol" pitchFamily="18" charset="2"/>
              </a:rPr>
              <a:t>run</a:t>
            </a:r>
            <a:r>
              <a:rPr lang="de-CH" sz="2000" dirty="0">
                <a:latin typeface="Calibri" pitchFamily="34" charset="0"/>
                <a:sym typeface="Symbol" pitchFamily="18" charset="2"/>
              </a:rPr>
              <a:t>-time, </a:t>
            </a:r>
            <a:r>
              <a:rPr lang="de-CH" sz="2000" dirty="0" err="1">
                <a:latin typeface="Calibri" pitchFamily="34" charset="0"/>
                <a:sym typeface="Symbol" pitchFamily="18" charset="2"/>
              </a:rPr>
              <a:t>faster</a:t>
            </a:r>
            <a:r>
              <a:rPr lang="de-CH" sz="2000" dirty="0">
                <a:latin typeface="Calibri" pitchFamily="34" charset="0"/>
                <a:sym typeface="Symbol" pitchFamily="18" charset="2"/>
              </a:rPr>
              <a:t> </a:t>
            </a:r>
            <a:r>
              <a:rPr lang="de-CH" sz="2000" dirty="0" err="1">
                <a:latin typeface="Calibri" pitchFamily="34" charset="0"/>
                <a:sym typeface="Symbol" pitchFamily="18" charset="2"/>
              </a:rPr>
              <a:t>convergence</a:t>
            </a:r>
            <a:r>
              <a:rPr lang="de-CH" sz="2000" dirty="0">
                <a:latin typeface="Calibri" pitchFamily="34" charset="0"/>
                <a:sym typeface="Symbol" pitchFamily="18" charset="2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546948756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Times New Roman"/>
        <a:ea typeface=""/>
        <a:cs typeface="Times New Roman"/>
      </a:majorFont>
      <a:minorFont>
        <a:latin typeface="Times New Roman"/>
        <a:ea typeface=""/>
        <a:cs typeface="Times New Roma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300</TotalTime>
  <Words>7184</Words>
  <Application>Microsoft Macintosh PowerPoint</Application>
  <PresentationFormat>Affichage à l'écran (16:10)</PresentationFormat>
  <Paragraphs>1157</Paragraphs>
  <Slides>90</Slides>
  <Notes>58</Notes>
  <HiddenSlides>0</HiddenSlides>
  <MMClips>0</MMClips>
  <ScaleCrop>false</ScaleCrop>
  <HeadingPairs>
    <vt:vector size="8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2</vt:i4>
      </vt:variant>
      <vt:variant>
        <vt:lpstr>Serveurs OLE incorporés</vt:lpstr>
      </vt:variant>
      <vt:variant>
        <vt:i4>2</vt:i4>
      </vt:variant>
      <vt:variant>
        <vt:lpstr>Titres des diapositives</vt:lpstr>
      </vt:variant>
      <vt:variant>
        <vt:i4>90</vt:i4>
      </vt:variant>
    </vt:vector>
  </HeadingPairs>
  <TitlesOfParts>
    <vt:vector size="100" baseType="lpstr">
      <vt:lpstr>Arial</vt:lpstr>
      <vt:lpstr>Calibri</vt:lpstr>
      <vt:lpstr>Cambria Math</vt:lpstr>
      <vt:lpstr>Courier New</vt:lpstr>
      <vt:lpstr>Police système Courant</vt:lpstr>
      <vt:lpstr>Times New Roman</vt:lpstr>
      <vt:lpstr>Default Design</vt:lpstr>
      <vt:lpstr>Thème Office</vt:lpstr>
      <vt:lpstr>Equation</vt:lpstr>
      <vt:lpstr>Microsoft Éditeur d'équations 3.0</vt:lpstr>
      <vt:lpstr>Bayesian integrated population modeling using JAGS   Multistate capture-recapture models       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Uncertainty in breeding status</vt:lpstr>
      <vt:lpstr>The model construction</vt:lpstr>
      <vt:lpstr>The model construction</vt:lpstr>
      <vt:lpstr>The model construction</vt:lpstr>
      <vt:lpstr>The model construction</vt:lpstr>
      <vt:lpstr>The model construction</vt:lpstr>
      <vt:lpstr>Initial state probabilities</vt:lpstr>
      <vt:lpstr>Initial state probabilities</vt:lpstr>
      <vt:lpstr>transition parameters</vt:lpstr>
      <vt:lpstr>transition parameters</vt:lpstr>
      <vt:lpstr>transition parameters - 2 steps</vt:lpstr>
      <vt:lpstr>observation parameters</vt:lpstr>
      <vt:lpstr>observations parameters – 2 steps</vt:lpstr>
      <vt:lpstr>Initial events</vt:lpstr>
      <vt:lpstr>The generic multievent model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>Bern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Schätzung von Überlebensraten aus „unvollständigen“ Daten</dc:title>
  <dc:creator>Conservation Biology</dc:creator>
  <cp:lastModifiedBy>Olivier Gimenez</cp:lastModifiedBy>
  <cp:revision>950</cp:revision>
  <cp:lastPrinted>2002-12-02T08:17:39Z</cp:lastPrinted>
  <dcterms:created xsi:type="dcterms:W3CDTF">2002-07-08T11:29:57Z</dcterms:created>
  <dcterms:modified xsi:type="dcterms:W3CDTF">2020-11-22T14:39:09Z</dcterms:modified>
</cp:coreProperties>
</file>